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3"/>
    <p:sldMasterId id="2147483669" r:id="rId4"/>
  </p:sldMasterIdLst>
  <p:notesMasterIdLst>
    <p:notesMasterId r:id="rId70"/>
  </p:notesMasterIdLst>
  <p:sldIdLst>
    <p:sldId id="419" r:id="rId5"/>
    <p:sldId id="494" r:id="rId6"/>
    <p:sldId id="543" r:id="rId7"/>
    <p:sldId id="544" r:id="rId8"/>
    <p:sldId id="492" r:id="rId9"/>
    <p:sldId id="493" r:id="rId10"/>
    <p:sldId id="477" r:id="rId11"/>
    <p:sldId id="495" r:id="rId12"/>
    <p:sldId id="545" r:id="rId13"/>
    <p:sldId id="546" r:id="rId14"/>
    <p:sldId id="547" r:id="rId15"/>
    <p:sldId id="548" r:id="rId16"/>
    <p:sldId id="496" r:id="rId17"/>
    <p:sldId id="486" r:id="rId18"/>
    <p:sldId id="497" r:id="rId19"/>
    <p:sldId id="498" r:id="rId20"/>
    <p:sldId id="499" r:id="rId21"/>
    <p:sldId id="500" r:id="rId22"/>
    <p:sldId id="501" r:id="rId23"/>
    <p:sldId id="502" r:id="rId24"/>
    <p:sldId id="480" r:id="rId25"/>
    <p:sldId id="481" r:id="rId26"/>
    <p:sldId id="549" r:id="rId27"/>
    <p:sldId id="482" r:id="rId28"/>
    <p:sldId id="484" r:id="rId29"/>
    <p:sldId id="503" r:id="rId30"/>
    <p:sldId id="504" r:id="rId31"/>
    <p:sldId id="505" r:id="rId32"/>
    <p:sldId id="506" r:id="rId33"/>
    <p:sldId id="507" r:id="rId34"/>
    <p:sldId id="508" r:id="rId35"/>
    <p:sldId id="509" r:id="rId36"/>
    <p:sldId id="510" r:id="rId37"/>
    <p:sldId id="512" r:id="rId38"/>
    <p:sldId id="513" r:id="rId39"/>
    <p:sldId id="514" r:id="rId40"/>
    <p:sldId id="515" r:id="rId41"/>
    <p:sldId id="516" r:id="rId42"/>
    <p:sldId id="517" r:id="rId43"/>
    <p:sldId id="518" r:id="rId44"/>
    <p:sldId id="519" r:id="rId45"/>
    <p:sldId id="520" r:id="rId46"/>
    <p:sldId id="521" r:id="rId47"/>
    <p:sldId id="522" r:id="rId48"/>
    <p:sldId id="523" r:id="rId49"/>
    <p:sldId id="524" r:id="rId50"/>
    <p:sldId id="525" r:id="rId51"/>
    <p:sldId id="526" r:id="rId52"/>
    <p:sldId id="527" r:id="rId53"/>
    <p:sldId id="528" r:id="rId54"/>
    <p:sldId id="529" r:id="rId55"/>
    <p:sldId id="530" r:id="rId56"/>
    <p:sldId id="531" r:id="rId57"/>
    <p:sldId id="532" r:id="rId58"/>
    <p:sldId id="533" r:id="rId59"/>
    <p:sldId id="534" r:id="rId60"/>
    <p:sldId id="535" r:id="rId61"/>
    <p:sldId id="536" r:id="rId62"/>
    <p:sldId id="537" r:id="rId63"/>
    <p:sldId id="538" r:id="rId64"/>
    <p:sldId id="539" r:id="rId65"/>
    <p:sldId id="540" r:id="rId66"/>
    <p:sldId id="541" r:id="rId67"/>
    <p:sldId id="542" r:id="rId68"/>
    <p:sldId id="447"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AAD1F020-944B-4C13-A97F-7B6B80C12DD0}">
          <p14:sldIdLst>
            <p14:sldId id="419"/>
            <p14:sldId id="494"/>
            <p14:sldId id="543"/>
            <p14:sldId id="544"/>
            <p14:sldId id="492"/>
            <p14:sldId id="493"/>
            <p14:sldId id="477"/>
            <p14:sldId id="495"/>
            <p14:sldId id="545"/>
            <p14:sldId id="546"/>
            <p14:sldId id="547"/>
            <p14:sldId id="548"/>
            <p14:sldId id="496"/>
            <p14:sldId id="486"/>
            <p14:sldId id="497"/>
            <p14:sldId id="498"/>
            <p14:sldId id="499"/>
            <p14:sldId id="500"/>
            <p14:sldId id="501"/>
            <p14:sldId id="502"/>
            <p14:sldId id="480"/>
            <p14:sldId id="481"/>
            <p14:sldId id="549"/>
            <p14:sldId id="482"/>
            <p14:sldId id="484"/>
            <p14:sldId id="503"/>
            <p14:sldId id="504"/>
            <p14:sldId id="505"/>
            <p14:sldId id="506"/>
            <p14:sldId id="507"/>
            <p14:sldId id="508"/>
            <p14:sldId id="509"/>
            <p14:sldId id="510"/>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Lst>
        </p14:section>
        <p14:section name="目录页" id="{A1B3ACC7-B64F-4FC4-B0A5-24271E4B7AAB}">
          <p14:sldIdLst/>
        </p14:section>
        <p14:section name="过渡页" id="{F9AEF331-3448-4878-8CC0-AE1763C71F23}">
          <p14:sldIdLst>
            <p14:sldId id="447"/>
          </p14:sldIdLst>
        </p14:section>
        <p14:section name="二段内容页" id="{59600790-C83C-447A-9378-AD0D859D4947}">
          <p14:sldIdLst/>
        </p14:section>
        <p14:section name="三段内容页" id="{8C676258-86C4-4AFE-9104-A88E00469D78}">
          <p14:sldIdLst/>
        </p14:section>
        <p14:section name="四段内容页" id="{55B9FD77-DAF6-4649-8595-8B922BFA7B5F}">
          <p14:sldIdLst/>
        </p14:section>
        <p14:section name="五段内容页" id="{8D74CFDC-2BA1-4FE8-8A0D-B1B65D2961AF}">
          <p14:sldIdLst/>
        </p14:section>
        <p14:section name="六段内容页" id="{369348A9-2776-4E08-BA13-96A88C7CA7F2}">
          <p14:sldIdLst/>
        </p14:section>
        <p14:section name="时间轴" id="{C599B81E-EB0D-4CEB-B9FC-4A27E9B545F9}">
          <p14:sldIdLst/>
        </p14:section>
        <p14:section name="校园特色页（时间轴、内容展示）" id="{B710FB4F-6141-4DA2-98DB-90E986E754EC}">
          <p14:sldIdLst/>
        </p14:section>
        <p14:section name="地图页" id="{D63BA944-DFA2-443F-ACAF-99CE6DAED8FF}">
          <p14:sldIdLst/>
        </p14:section>
        <p14:section name="公式页" id="{D5E5088E-93F4-4FCC-8B8D-2430B9E419F9}">
          <p14:sldIdLst/>
        </p14:section>
        <p14:section name="数据图表页" id="{FBCB13A9-95AD-412A-959F-0F4871E557CE}">
          <p14:sldIdLst/>
        </p14:section>
        <p14:section name="参考文献" id="{FD3FAFDF-B7B8-499F-B906-079D4D62FA9B}">
          <p14:sldIdLst/>
        </p14:section>
        <p14:section name="书籍、名言引用" id="{FB8A3680-E088-4CBA-8B0E-0702885EAB50}">
          <p14:sldIdLst/>
        </p14:section>
        <p14:section name="样机" id="{B35ECF4C-8952-4F6F-AD61-F791B537CF70}">
          <p14:sldIdLst/>
        </p14:section>
        <p14:section name="人物、活动介绍页" id="{3DE91260-CCCE-4B15-92AB-2D0097AACB19}">
          <p14:sldIdLst/>
        </p14:section>
        <p14:section name="尾页" id="{1BC6E771-80BB-4106-A6E8-692DCA0B9682}">
          <p14:sldIdLst/>
        </p14:section>
        <p14:section name="过渡页补充" id="{DDBC2C20-D2C1-4B68-97D4-402FBB18603A}">
          <p14:sldIdLst/>
        </p14:section>
        <p14:section name="使用规范" id="{1CA0B602-8838-4457-A7B0-E1D03FEA9F7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2715"/>
    <a:srgbClr val="D6D3D1"/>
    <a:srgbClr val="EBEBEB"/>
    <a:srgbClr val="ECECEC"/>
    <a:srgbClr val="EFEFEF"/>
    <a:srgbClr val="DBDBDB"/>
    <a:srgbClr val="D42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264" autoAdjust="0"/>
    <p:restoredTop sz="94660"/>
  </p:normalViewPr>
  <p:slideViewPr>
    <p:cSldViewPr snapToGrid="0" showGuides="1">
      <p:cViewPr varScale="1">
        <p:scale>
          <a:sx n="69" d="100"/>
          <a:sy n="69" d="100"/>
        </p:scale>
        <p:origin x="328" y="62"/>
      </p:cViewPr>
      <p:guideLst>
        <p:guide pos="3840"/>
        <p:guide pos="416"/>
        <p:guide pos="7256"/>
        <p:guide orient="horz" pos="648"/>
        <p:guide orient="horz" pos="3929"/>
        <p:guide orient="horz" pos="3864"/>
        <p:guide pos="756"/>
        <p:guide pos="690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notesMaster" Target="notesMasters/notesMaster1.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7.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25.wmf"/><Relationship Id="rId1" Type="http://schemas.openxmlformats.org/officeDocument/2006/relationships/image" Target="../media/image1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632318-C54D-4318-8B24-990670BDD16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500C9D-0FE3-4B2B-A9E5-0C7084C3D54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70" name="图片占位符 69"/>
          <p:cNvSpPr>
            <a:spLocks noGrp="1"/>
          </p:cNvSpPr>
          <p:nvPr>
            <p:ph type="pic" sz="quarter" idx="12"/>
          </p:nvPr>
        </p:nvSpPr>
        <p:spPr>
          <a:xfrm>
            <a:off x="5764211" y="2590167"/>
            <a:ext cx="6427787" cy="4237037"/>
          </a:xfrm>
          <a:noFill/>
        </p:spPr>
        <p:txBody>
          <a:bodyPr/>
          <a:lstStyle/>
          <a:p>
            <a:endParaRPr lang="zh-CN" altLang="en-US"/>
          </a:p>
        </p:txBody>
      </p:sp>
      <p:sp>
        <p:nvSpPr>
          <p:cNvPr id="24" name="图片占位符 23"/>
          <p:cNvSpPr>
            <a:spLocks noGrp="1"/>
          </p:cNvSpPr>
          <p:nvPr>
            <p:ph type="pic" sz="quarter" idx="11"/>
          </p:nvPr>
        </p:nvSpPr>
        <p:spPr>
          <a:xfrm>
            <a:off x="0" y="2495268"/>
            <a:ext cx="5764212" cy="4331936"/>
          </a:xfrm>
          <a:noFill/>
        </p:spPr>
        <p:txBody>
          <a:bodyPr/>
          <a:lstStyle/>
          <a:p>
            <a:endParaRPr lang="zh-CN" altLang="en-US"/>
          </a:p>
        </p:txBody>
      </p:sp>
      <p:sp>
        <p:nvSpPr>
          <p:cNvPr id="67" name="图片占位符 66"/>
          <p:cNvSpPr>
            <a:spLocks noGrp="1"/>
          </p:cNvSpPr>
          <p:nvPr>
            <p:ph type="pic" sz="quarter" idx="10"/>
          </p:nvPr>
        </p:nvSpPr>
        <p:spPr>
          <a:xfrm>
            <a:off x="-1" y="1"/>
            <a:ext cx="12191999" cy="4064780"/>
          </a:xfrm>
          <a:custGeom>
            <a:avLst/>
            <a:gdLst>
              <a:gd name="connsiteX0" fmla="*/ 0 w 12179402"/>
              <a:gd name="connsiteY0" fmla="*/ 0 h 4062881"/>
              <a:gd name="connsiteX1" fmla="*/ 12179402 w 12179402"/>
              <a:gd name="connsiteY1" fmla="*/ 0 h 4062881"/>
              <a:gd name="connsiteX2" fmla="*/ 12179402 w 12179402"/>
              <a:gd name="connsiteY2" fmla="*/ 2622353 h 4062881"/>
              <a:gd name="connsiteX3" fmla="*/ 6086489 w 12179402"/>
              <a:gd name="connsiteY3" fmla="*/ 4062881 h 4062881"/>
              <a:gd name="connsiteX4" fmla="*/ 7922 w 12179402"/>
              <a:gd name="connsiteY4" fmla="*/ 2621254 h 4062881"/>
              <a:gd name="connsiteX5" fmla="*/ 0 w 12179402"/>
              <a:gd name="connsiteY5" fmla="*/ 2621254 h 4062881"/>
              <a:gd name="connsiteX6" fmla="*/ 0 w 12179402"/>
              <a:gd name="connsiteY6" fmla="*/ 2619375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9402" h="4062881">
                <a:moveTo>
                  <a:pt x="0" y="0"/>
                </a:moveTo>
                <a:lnTo>
                  <a:pt x="12179402" y="0"/>
                </a:lnTo>
                <a:lnTo>
                  <a:pt x="12179402" y="2622353"/>
                </a:lnTo>
                <a:lnTo>
                  <a:pt x="6086489" y="4062881"/>
                </a:lnTo>
                <a:lnTo>
                  <a:pt x="7922" y="2621254"/>
                </a:lnTo>
                <a:lnTo>
                  <a:pt x="0" y="2621254"/>
                </a:lnTo>
                <a:lnTo>
                  <a:pt x="0" y="2619375"/>
                </a:lnTo>
                <a:close/>
              </a:path>
            </a:pathLst>
          </a:custGeom>
          <a:noFill/>
        </p:spPr>
        <p:txBody>
          <a:bodyPr wrap="square">
            <a:noAutofit/>
          </a:bodyPr>
          <a:lstStyle/>
          <a:p>
            <a:endParaRPr lang="zh-CN" altLang="en-US" dirty="0"/>
          </a:p>
        </p:txBody>
      </p:sp>
      <p:sp>
        <p:nvSpPr>
          <p:cNvPr id="2" name="文本占位符 1"/>
          <p:cNvSpPr>
            <a:spLocks noGrp="1"/>
          </p:cNvSpPr>
          <p:nvPr>
            <p:ph type="body" sz="quarter" idx="13" hasCustomPrompt="1"/>
          </p:nvPr>
        </p:nvSpPr>
        <p:spPr>
          <a:xfrm>
            <a:off x="2351589" y="4243469"/>
            <a:ext cx="7488822" cy="830997"/>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4800" b="1"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四川大学毕业答辩</a:t>
            </a:r>
            <a:r>
              <a:rPr lang="en-US" altLang="zh-CN" dirty="0"/>
              <a:t>PPT</a:t>
            </a:r>
            <a:r>
              <a:rPr lang="zh-CN" altLang="en-US" dirty="0"/>
              <a:t>模板</a:t>
            </a:r>
            <a:endParaRPr lang="zh-CN" altLang="en-US" dirty="0"/>
          </a:p>
        </p:txBody>
      </p:sp>
      <p:sp>
        <p:nvSpPr>
          <p:cNvPr id="3" name="文本占位符 2"/>
          <p:cNvSpPr>
            <a:spLocks noGrp="1"/>
          </p:cNvSpPr>
          <p:nvPr>
            <p:ph type="body" sz="quarter" idx="14" hasCustomPrompt="1"/>
          </p:nvPr>
        </p:nvSpPr>
        <p:spPr>
          <a:xfrm>
            <a:off x="2351590" y="4926278"/>
            <a:ext cx="7846510" cy="676944"/>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000" spc="0">
                <a:solidFill>
                  <a:srgbClr val="71737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ctr" defTabSz="914400" rtl="0" eaLnBrk="1" fontAlgn="auto" latinLnBrk="0" hangingPunct="1">
              <a:lnSpc>
                <a:spcPct val="90000"/>
              </a:lnSpc>
              <a:buFont typeface="Arial" panose="020B0604020202020204" pitchFamily="34" charset="0"/>
              <a:buNone/>
              <a:defRPr sz="2000" spc="0">
                <a:solidFill>
                  <a:srgbClr val="717371"/>
                </a:solidFill>
                <a:latin typeface="Arial" panose="020B0604020202020204" pitchFamily="34" charset="0"/>
                <a:ea typeface="微软雅黑" panose="020B0503020204020204" pitchFamily="34" charset="-122"/>
                <a:sym typeface="Arial" panose="020B0604020202020204" pitchFamily="34" charset="0"/>
              </a:defRPr>
            </a:lvl5pPr>
          </a:lstStyle>
          <a:p>
            <a:pPr lvl="0"/>
            <a:r>
              <a:rPr lang="en-US" altLang="zh-CN"/>
              <a:t>PPT Template for Sichuan University graduates</a:t>
            </a:r>
            <a:endParaRPr lang="en-US" altLang="zh-CN"/>
          </a:p>
          <a:p>
            <a:pPr lvl="0"/>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33" name="文本占位符 32"/>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endParaRPr lang="zh-CN" altLang="en-US" dirty="0"/>
          </a:p>
        </p:txBody>
      </p:sp>
      <p:cxnSp>
        <p:nvCxnSpPr>
          <p:cNvPr id="4" name="直接连接符 3"/>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p:cNvGrpSpPr/>
          <p:nvPr userDrawn="1"/>
        </p:nvGrpSpPr>
        <p:grpSpPr>
          <a:xfrm>
            <a:off x="9778483" y="337454"/>
            <a:ext cx="1740417" cy="533025"/>
            <a:chOff x="9778483" y="337454"/>
            <a:chExt cx="1740417" cy="533025"/>
          </a:xfrm>
        </p:grpSpPr>
        <p:grpSp>
          <p:nvGrpSpPr>
            <p:cNvPr id="7" name="íślïdé"/>
            <p:cNvGrpSpPr/>
            <p:nvPr/>
          </p:nvGrpSpPr>
          <p:grpSpPr>
            <a:xfrm>
              <a:off x="9778483" y="337454"/>
              <a:ext cx="532392" cy="533025"/>
              <a:chOff x="1735138" y="2095500"/>
              <a:chExt cx="2667000" cy="2670175"/>
            </a:xfrm>
            <a:solidFill>
              <a:schemeClr val="accent1"/>
            </a:solidFill>
          </p:grpSpPr>
          <p:sp>
            <p:nvSpPr>
              <p:cNvPr id="14"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8"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p>
          </p:txBody>
        </p:sp>
        <p:grpSp>
          <p:nvGrpSpPr>
            <p:cNvPr id="9" name="í$ļîdé"/>
            <p:cNvGrpSpPr/>
            <p:nvPr/>
          </p:nvGrpSpPr>
          <p:grpSpPr>
            <a:xfrm>
              <a:off x="10450629" y="404003"/>
              <a:ext cx="1011546" cy="270315"/>
              <a:chOff x="5102226" y="2428875"/>
              <a:chExt cx="5067300" cy="1354138"/>
            </a:xfrm>
            <a:solidFill>
              <a:srgbClr val="0A0A0A"/>
            </a:solidFill>
          </p:grpSpPr>
          <p:sp>
            <p:nvSpPr>
              <p:cNvPr id="10"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pic>
        <p:nvPicPr>
          <p:cNvPr id="28" name="图片 27"/>
          <p:cNvPicPr>
            <a:picLocks noChangeAspect="1"/>
          </p:cNvPicPr>
          <p:nvPr userDrawn="1"/>
        </p:nvPicPr>
        <p:blipFill rotWithShape="1">
          <a:blip r:embed="rId2" cstate="email"/>
          <a:srcRect/>
          <a:stretch>
            <a:fillRect/>
          </a:stretch>
        </p:blipFill>
        <p:spPr>
          <a:xfrm>
            <a:off x="-1" y="-111239"/>
            <a:ext cx="1520613" cy="1143934"/>
          </a:xfrm>
          <a:prstGeom prst="rect">
            <a:avLst/>
          </a:prstGeom>
        </p:spPr>
      </p:pic>
      <p:pic>
        <p:nvPicPr>
          <p:cNvPr id="29" name="图片 28"/>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0" y="4531283"/>
            <a:ext cx="12192000" cy="2323704"/>
          </a:xfrm>
          <a:prstGeom prst="rect">
            <a:avLst/>
          </a:prstGeom>
        </p:spPr>
      </p:pic>
      <p:sp>
        <p:nvSpPr>
          <p:cNvPr id="2" name="矩形 1"/>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p:cNvSpPr>
            <a:spLocks noGrp="1"/>
          </p:cNvSpPr>
          <p:nvPr>
            <p:ph type="pic" sz="quarter" idx="11"/>
          </p:nvPr>
        </p:nvSpPr>
        <p:spPr>
          <a:xfrm>
            <a:off x="4406254" y="1701000"/>
            <a:ext cx="3456000" cy="3456000"/>
          </a:xfrm>
          <a:prstGeom prst="rect">
            <a:avLst/>
          </a:prstGeom>
        </p:spPr>
        <p:txBody>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3" name="文本占位符 32"/>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endParaRPr lang="zh-CN" altLang="en-US" dirty="0"/>
          </a:p>
        </p:txBody>
      </p:sp>
      <p:cxnSp>
        <p:nvCxnSpPr>
          <p:cNvPr id="4" name="直接连接符 3"/>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p:cNvGrpSpPr/>
          <p:nvPr userDrawn="1"/>
        </p:nvGrpSpPr>
        <p:grpSpPr>
          <a:xfrm>
            <a:off x="9778483" y="337454"/>
            <a:ext cx="1740417" cy="533025"/>
            <a:chOff x="9778483" y="337454"/>
            <a:chExt cx="1740417" cy="533025"/>
          </a:xfrm>
        </p:grpSpPr>
        <p:grpSp>
          <p:nvGrpSpPr>
            <p:cNvPr id="7" name="íślïdé"/>
            <p:cNvGrpSpPr/>
            <p:nvPr/>
          </p:nvGrpSpPr>
          <p:grpSpPr>
            <a:xfrm>
              <a:off x="9778483" y="337454"/>
              <a:ext cx="532392" cy="533025"/>
              <a:chOff x="1735138" y="2095500"/>
              <a:chExt cx="2667000" cy="2670175"/>
            </a:xfrm>
            <a:solidFill>
              <a:schemeClr val="accent1"/>
            </a:solidFill>
          </p:grpSpPr>
          <p:sp>
            <p:nvSpPr>
              <p:cNvPr id="14"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8"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p>
          </p:txBody>
        </p:sp>
        <p:grpSp>
          <p:nvGrpSpPr>
            <p:cNvPr id="9" name="í$ļîdé"/>
            <p:cNvGrpSpPr/>
            <p:nvPr/>
          </p:nvGrpSpPr>
          <p:grpSpPr>
            <a:xfrm>
              <a:off x="10450629" y="404003"/>
              <a:ext cx="1011546" cy="270315"/>
              <a:chOff x="5102226" y="2428875"/>
              <a:chExt cx="5067300" cy="1354138"/>
            </a:xfrm>
            <a:solidFill>
              <a:srgbClr val="0A0A0A"/>
            </a:solidFill>
          </p:grpSpPr>
          <p:sp>
            <p:nvSpPr>
              <p:cNvPr id="10"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pic>
        <p:nvPicPr>
          <p:cNvPr id="28" name="图片 27"/>
          <p:cNvPicPr>
            <a:picLocks noChangeAspect="1"/>
          </p:cNvPicPr>
          <p:nvPr userDrawn="1"/>
        </p:nvPicPr>
        <p:blipFill rotWithShape="1">
          <a:blip r:embed="rId2" cstate="email"/>
          <a:srcRect/>
          <a:stretch>
            <a:fillRect/>
          </a:stretch>
        </p:blipFill>
        <p:spPr>
          <a:xfrm>
            <a:off x="-1" y="-111239"/>
            <a:ext cx="1520613" cy="1143934"/>
          </a:xfrm>
          <a:prstGeom prst="rect">
            <a:avLst/>
          </a:prstGeom>
        </p:spPr>
      </p:pic>
      <p:pic>
        <p:nvPicPr>
          <p:cNvPr id="29" name="图片 28"/>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0" y="4531283"/>
            <a:ext cx="12192000" cy="2323704"/>
          </a:xfrm>
          <a:prstGeom prst="rect">
            <a:avLst/>
          </a:prstGeom>
        </p:spPr>
      </p:pic>
      <p:sp>
        <p:nvSpPr>
          <p:cNvPr id="2" name="矩形 1"/>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p:cNvSpPr>
            <a:spLocks noGrp="1"/>
          </p:cNvSpPr>
          <p:nvPr>
            <p:ph type="pic" sz="quarter" idx="11"/>
          </p:nvPr>
        </p:nvSpPr>
        <p:spPr>
          <a:xfrm>
            <a:off x="0" y="1130301"/>
            <a:ext cx="12192000" cy="2402587"/>
          </a:xfrm>
          <a:prstGeom prst="rect">
            <a:avLst/>
          </a:prstGeom>
        </p:spPr>
        <p:txBody>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2" name="组合 1"/>
          <p:cNvGrpSpPr/>
          <p:nvPr userDrawn="1"/>
        </p:nvGrpSpPr>
        <p:grpSpPr>
          <a:xfrm>
            <a:off x="9778483" y="337454"/>
            <a:ext cx="1740417" cy="533025"/>
            <a:chOff x="9778483" y="337454"/>
            <a:chExt cx="1740417" cy="533025"/>
          </a:xfrm>
        </p:grpSpPr>
        <p:grpSp>
          <p:nvGrpSpPr>
            <p:cNvPr id="4" name="íślïdé"/>
            <p:cNvGrpSpPr/>
            <p:nvPr/>
          </p:nvGrpSpPr>
          <p:grpSpPr>
            <a:xfrm>
              <a:off x="9778483" y="337454"/>
              <a:ext cx="532392" cy="533025"/>
              <a:chOff x="1735138" y="2095500"/>
              <a:chExt cx="2667000" cy="2670175"/>
            </a:xfrm>
            <a:solidFill>
              <a:schemeClr val="accent1"/>
            </a:solidFill>
          </p:grpSpPr>
          <p:sp>
            <p:nvSpPr>
              <p:cNvPr id="11"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5"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p>
          </p:txBody>
        </p:sp>
        <p:grpSp>
          <p:nvGrpSpPr>
            <p:cNvPr id="6" name="í$ļîdé"/>
            <p:cNvGrpSpPr/>
            <p:nvPr/>
          </p:nvGrpSpPr>
          <p:grpSpPr>
            <a:xfrm>
              <a:off x="10450629" y="404003"/>
              <a:ext cx="1011546" cy="270315"/>
              <a:chOff x="5102226" y="2428875"/>
              <a:chExt cx="5067300" cy="1354138"/>
            </a:xfrm>
            <a:solidFill>
              <a:srgbClr val="0A0A0A"/>
            </a:solidFill>
          </p:grpSpPr>
          <p:sp>
            <p:nvSpPr>
              <p:cNvPr id="7"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pic>
        <p:nvPicPr>
          <p:cNvPr id="25" name="图片 24"/>
          <p:cNvPicPr>
            <a:picLocks noChangeAspect="1"/>
          </p:cNvPicPr>
          <p:nvPr userDrawn="1"/>
        </p:nvPicPr>
        <p:blipFill rotWithShape="1">
          <a:blip r:embed="rId2" cstate="email"/>
          <a:srcRect/>
          <a:stretch>
            <a:fillRect/>
          </a:stretch>
        </p:blipFill>
        <p:spPr>
          <a:xfrm>
            <a:off x="-1" y="-111239"/>
            <a:ext cx="1520613" cy="1143934"/>
          </a:xfrm>
          <a:prstGeom prst="rect">
            <a:avLst/>
          </a:prstGeom>
        </p:spPr>
      </p:pic>
      <p:sp>
        <p:nvSpPr>
          <p:cNvPr id="26" name="文本占位符 32"/>
          <p:cNvSpPr>
            <a:spLocks noGrp="1"/>
          </p:cNvSpPr>
          <p:nvPr userDrawn="1">
            <p:ph type="body" sz="quarter" idx="11" hasCustomPrompt="1"/>
          </p:nvPr>
        </p:nvSpPr>
        <p:spPr>
          <a:xfrm>
            <a:off x="1587196" y="340254"/>
            <a:ext cx="3748209"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endParaRPr lang="zh-CN" altLang="en-US" dirty="0"/>
          </a:p>
        </p:txBody>
      </p:sp>
      <p:cxnSp>
        <p:nvCxnSpPr>
          <p:cNvPr id="27" name="直接连接符 26"/>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grpSp>
        <p:nvGrpSpPr>
          <p:cNvPr id="2" name="组合 1"/>
          <p:cNvGrpSpPr/>
          <p:nvPr userDrawn="1"/>
        </p:nvGrpSpPr>
        <p:grpSpPr>
          <a:xfrm>
            <a:off x="9778483" y="337454"/>
            <a:ext cx="1740417" cy="533025"/>
            <a:chOff x="9778483" y="337454"/>
            <a:chExt cx="1740417" cy="533025"/>
          </a:xfrm>
        </p:grpSpPr>
        <p:grpSp>
          <p:nvGrpSpPr>
            <p:cNvPr id="4" name="íślïdé"/>
            <p:cNvGrpSpPr/>
            <p:nvPr/>
          </p:nvGrpSpPr>
          <p:grpSpPr>
            <a:xfrm>
              <a:off x="9778483" y="337454"/>
              <a:ext cx="532392" cy="533025"/>
              <a:chOff x="1735138" y="2095500"/>
              <a:chExt cx="2667000" cy="2670175"/>
            </a:xfrm>
            <a:solidFill>
              <a:schemeClr val="accent1"/>
            </a:solidFill>
          </p:grpSpPr>
          <p:sp>
            <p:nvSpPr>
              <p:cNvPr id="11"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5"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p>
          </p:txBody>
        </p:sp>
        <p:grpSp>
          <p:nvGrpSpPr>
            <p:cNvPr id="6" name="í$ļîdé"/>
            <p:cNvGrpSpPr/>
            <p:nvPr/>
          </p:nvGrpSpPr>
          <p:grpSpPr>
            <a:xfrm>
              <a:off x="10450629" y="404003"/>
              <a:ext cx="1011546" cy="270315"/>
              <a:chOff x="5102226" y="2428875"/>
              <a:chExt cx="5067300" cy="1354138"/>
            </a:xfrm>
            <a:solidFill>
              <a:srgbClr val="0A0A0A"/>
            </a:solidFill>
          </p:grpSpPr>
          <p:sp>
            <p:nvSpPr>
              <p:cNvPr id="7"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pic>
        <p:nvPicPr>
          <p:cNvPr id="25" name="图片 24"/>
          <p:cNvPicPr>
            <a:picLocks noChangeAspect="1"/>
          </p:cNvPicPr>
          <p:nvPr userDrawn="1"/>
        </p:nvPicPr>
        <p:blipFill rotWithShape="1">
          <a:blip r:embed="rId2" cstate="email"/>
          <a:srcRect/>
          <a:stretch>
            <a:fillRect/>
          </a:stretch>
        </p:blipFill>
        <p:spPr>
          <a:xfrm>
            <a:off x="-1" y="-111239"/>
            <a:ext cx="1520613" cy="1143934"/>
          </a:xfrm>
          <a:prstGeom prst="rect">
            <a:avLst/>
          </a:prstGeom>
        </p:spPr>
      </p:pic>
      <p:sp>
        <p:nvSpPr>
          <p:cNvPr id="26" name="文本占位符 32"/>
          <p:cNvSpPr>
            <a:spLocks noGrp="1"/>
          </p:cNvSpPr>
          <p:nvPr userDrawn="1">
            <p:ph type="body" sz="quarter" idx="11" hasCustomPrompt="1"/>
          </p:nvPr>
        </p:nvSpPr>
        <p:spPr>
          <a:xfrm>
            <a:off x="1587196" y="340254"/>
            <a:ext cx="3748209"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endParaRPr lang="zh-CN" altLang="en-US" dirty="0"/>
          </a:p>
        </p:txBody>
      </p:sp>
      <p:cxnSp>
        <p:nvCxnSpPr>
          <p:cNvPr id="27" name="直接连接符 26"/>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图片占位符 2"/>
          <p:cNvSpPr>
            <a:spLocks noGrp="1"/>
          </p:cNvSpPr>
          <p:nvPr>
            <p:ph type="pic" sz="quarter" idx="12"/>
          </p:nvPr>
        </p:nvSpPr>
        <p:spPr>
          <a:xfrm>
            <a:off x="6151925" y="2036531"/>
            <a:ext cx="6785436" cy="3981033"/>
          </a:xfrm>
          <a:prstGeom prst="rect">
            <a:avLst/>
          </a:prstGeom>
        </p:spPr>
        <p:txBody>
          <a:bodyPr/>
          <a:lstStyle/>
          <a:p>
            <a:endParaRPr lang="zh-CN" altLang="en-US"/>
          </a:p>
        </p:txBody>
      </p:sp>
      <p:sp>
        <p:nvSpPr>
          <p:cNvPr id="28" name="图片占位符 27"/>
          <p:cNvSpPr>
            <a:spLocks noGrp="1"/>
          </p:cNvSpPr>
          <p:nvPr>
            <p:ph type="pic" sz="quarter" idx="13"/>
          </p:nvPr>
        </p:nvSpPr>
        <p:spPr>
          <a:xfrm>
            <a:off x="3378574" y="2525156"/>
            <a:ext cx="4084674" cy="1902117"/>
          </a:xfrm>
          <a:prstGeom prst="rect">
            <a:avLst/>
          </a:prstGeom>
        </p:spPr>
        <p:txBody>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A863DF-B9E4-4586-93FD-95547E6FD0D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AC6B931-9FE5-4530-B16B-DC33AD6A3370}"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A863DF-B9E4-4586-93FD-95547E6FD0D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AC6B931-9FE5-4530-B16B-DC33AD6A3370}" type="slidenum">
              <a:rPr lang="zh-CN" altLang="en-US" smtClean="0"/>
            </a:fld>
            <a:endParaRPr lang="zh-CN" altLang="en-US"/>
          </a:p>
        </p:txBody>
      </p:sp>
      <p:sp>
        <p:nvSpPr>
          <p:cNvPr id="5" name="图片占位符 4"/>
          <p:cNvSpPr>
            <a:spLocks noGrp="1"/>
          </p:cNvSpPr>
          <p:nvPr>
            <p:ph type="pic" idx="13"/>
          </p:nvPr>
        </p:nvSpPr>
        <p:spPr>
          <a:xfrm>
            <a:off x="372253" y="10887"/>
            <a:ext cx="9759697" cy="6858000"/>
          </a:xfrm>
        </p:spPr>
        <p:txBody>
          <a:bodyPr/>
          <a:lstStyle/>
          <a:p>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A863DF-B9E4-4586-93FD-95547E6FD0D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AC6B931-9FE5-4530-B16B-DC33AD6A3370}" type="slidenum">
              <a:rPr lang="zh-CN" altLang="en-US" smtClean="0"/>
            </a:fld>
            <a:endParaRPr lang="zh-CN" altLang="en-US"/>
          </a:p>
        </p:txBody>
      </p:sp>
      <p:sp>
        <p:nvSpPr>
          <p:cNvPr id="5" name="图片占位符 4"/>
          <p:cNvSpPr>
            <a:spLocks noGrp="1"/>
          </p:cNvSpPr>
          <p:nvPr>
            <p:ph type="pic" idx="13"/>
          </p:nvPr>
        </p:nvSpPr>
        <p:spPr>
          <a:xfrm>
            <a:off x="838200" y="0"/>
            <a:ext cx="5098694" cy="6851507"/>
          </a:xfrm>
        </p:spPr>
        <p:txBody>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33" name="图片占位符 69"/>
          <p:cNvSpPr>
            <a:spLocks noGrp="1"/>
          </p:cNvSpPr>
          <p:nvPr>
            <p:ph type="pic" sz="quarter" idx="12"/>
          </p:nvPr>
        </p:nvSpPr>
        <p:spPr>
          <a:xfrm>
            <a:off x="5764211" y="2590167"/>
            <a:ext cx="6427787" cy="4237037"/>
          </a:xfrm>
          <a:noFill/>
        </p:spPr>
        <p:txBody>
          <a:bodyPr/>
          <a:lstStyle/>
          <a:p>
            <a:endParaRPr lang="zh-CN" altLang="en-US"/>
          </a:p>
        </p:txBody>
      </p:sp>
      <p:sp>
        <p:nvSpPr>
          <p:cNvPr id="34" name="图片占位符 23"/>
          <p:cNvSpPr>
            <a:spLocks noGrp="1"/>
          </p:cNvSpPr>
          <p:nvPr>
            <p:ph type="pic" sz="quarter" idx="11"/>
          </p:nvPr>
        </p:nvSpPr>
        <p:spPr>
          <a:xfrm>
            <a:off x="0" y="2495268"/>
            <a:ext cx="5764212" cy="4331936"/>
          </a:xfrm>
          <a:noFill/>
        </p:spPr>
        <p:txBody>
          <a:bodyPr/>
          <a:lstStyle/>
          <a:p>
            <a:endParaRPr lang="zh-CN" altLang="en-US"/>
          </a:p>
        </p:txBody>
      </p:sp>
      <p:sp>
        <p:nvSpPr>
          <p:cNvPr id="35" name="图片占位符 34"/>
          <p:cNvSpPr>
            <a:spLocks noGrp="1"/>
          </p:cNvSpPr>
          <p:nvPr>
            <p:ph type="pic" sz="quarter" idx="10"/>
          </p:nvPr>
        </p:nvSpPr>
        <p:spPr>
          <a:xfrm>
            <a:off x="-1" y="1"/>
            <a:ext cx="12191999" cy="4064780"/>
          </a:xfrm>
          <a:custGeom>
            <a:avLst/>
            <a:gdLst>
              <a:gd name="connsiteX0" fmla="*/ 0 w 12179402"/>
              <a:gd name="connsiteY0" fmla="*/ 0 h 4062881"/>
              <a:gd name="connsiteX1" fmla="*/ 12179402 w 12179402"/>
              <a:gd name="connsiteY1" fmla="*/ 0 h 4062881"/>
              <a:gd name="connsiteX2" fmla="*/ 12179402 w 12179402"/>
              <a:gd name="connsiteY2" fmla="*/ 2622353 h 4062881"/>
              <a:gd name="connsiteX3" fmla="*/ 6086489 w 12179402"/>
              <a:gd name="connsiteY3" fmla="*/ 4062881 h 4062881"/>
              <a:gd name="connsiteX4" fmla="*/ 7922 w 12179402"/>
              <a:gd name="connsiteY4" fmla="*/ 2621254 h 4062881"/>
              <a:gd name="connsiteX5" fmla="*/ 0 w 12179402"/>
              <a:gd name="connsiteY5" fmla="*/ 2621254 h 4062881"/>
              <a:gd name="connsiteX6" fmla="*/ 0 w 12179402"/>
              <a:gd name="connsiteY6" fmla="*/ 2619375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9402" h="4062881">
                <a:moveTo>
                  <a:pt x="0" y="0"/>
                </a:moveTo>
                <a:lnTo>
                  <a:pt x="12179402" y="0"/>
                </a:lnTo>
                <a:lnTo>
                  <a:pt x="12179402" y="2622353"/>
                </a:lnTo>
                <a:lnTo>
                  <a:pt x="6086489" y="4062881"/>
                </a:lnTo>
                <a:lnTo>
                  <a:pt x="7922" y="2621254"/>
                </a:lnTo>
                <a:lnTo>
                  <a:pt x="0" y="2621254"/>
                </a:lnTo>
                <a:lnTo>
                  <a:pt x="0" y="2619375"/>
                </a:lnTo>
                <a:close/>
              </a:path>
            </a:pathLst>
          </a:custGeom>
          <a:noFill/>
        </p:spPr>
        <p:txBody>
          <a:bodyPr wrap="square">
            <a:noAutofit/>
          </a:bodyPr>
          <a:lstStyle/>
          <a:p>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email">
            <a:duotone>
              <a:schemeClr val="bg2">
                <a:shade val="45000"/>
                <a:satMod val="135000"/>
              </a:schemeClr>
              <a:prstClr val="white"/>
            </a:duotone>
          </a:blip>
          <a:srcRect/>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pitchFamily="3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userDrawn="1"/>
        </p:nvPicPr>
        <p:blipFill>
          <a:blip r:embed="rId3" cstate="email"/>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cstate="email"/>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 name="图片占位符 2"/>
          <p:cNvSpPr>
            <a:spLocks noGrp="1"/>
          </p:cNvSpPr>
          <p:nvPr>
            <p:ph type="pic" idx="10"/>
          </p:nvPr>
        </p:nvSpPr>
        <p:spPr>
          <a:xfrm>
            <a:off x="6" y="10473"/>
            <a:ext cx="12191994" cy="3429000"/>
          </a:xfrm>
        </p:spPr>
        <p:txBody>
          <a:bodyPr/>
          <a:lstStyle/>
          <a:p>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ísḷïḋé"/>
          <p:cNvGrpSpPr/>
          <p:nvPr userDrawn="1"/>
        </p:nvGrpSpPr>
        <p:grpSpPr>
          <a:xfrm>
            <a:off x="2018769" y="-653080"/>
            <a:ext cx="8154462" cy="8164160"/>
            <a:chOff x="1735138" y="2095500"/>
            <a:chExt cx="2667000" cy="2670175"/>
          </a:xfrm>
          <a:solidFill>
            <a:schemeClr val="accent5">
              <a:alpha val="5000"/>
            </a:schemeClr>
          </a:solidFill>
        </p:grpSpPr>
        <p:sp>
          <p:nvSpPr>
            <p:cNvPr id="8" name="iṣ1íḋ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 name="i$ḻïďê"/>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 name="ïṧḻíḓ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 name="íśḷïḓê"/>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îṧļîḓè"/>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íṣľîḑê"/>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 name="iS1îdè"/>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îŝḻiḓe"/>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îślîḓê"/>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ísḻiḓè"/>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íṣľíḍè"/>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íṡ1idé"/>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íŝ1íḋe"/>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iṩ1íďé"/>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2" name="矩形 21"/>
          <p:cNvSpPr/>
          <p:nvPr userDrawn="1"/>
        </p:nvSpPr>
        <p:spPr>
          <a:xfrm>
            <a:off x="313342" y="412399"/>
            <a:ext cx="687563" cy="68756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userDrawn="1"/>
        </p:nvCxnSpPr>
        <p:spPr>
          <a:xfrm>
            <a:off x="654023" y="1130300"/>
            <a:ext cx="0" cy="4041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a:off x="660344" y="5172075"/>
            <a:ext cx="1" cy="169040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5" name="等腰三角形 24"/>
          <p:cNvSpPr/>
          <p:nvPr userDrawn="1"/>
        </p:nvSpPr>
        <p:spPr>
          <a:xfrm>
            <a:off x="10872316" y="5535568"/>
            <a:ext cx="1319684" cy="1322432"/>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3" name="文本占位符 32"/>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endParaRPr lang="zh-CN" altLang="en-US" dirty="0"/>
          </a:p>
        </p:txBody>
      </p:sp>
      <p:cxnSp>
        <p:nvCxnSpPr>
          <p:cNvPr id="4" name="直接连接符 3"/>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p:cNvGrpSpPr/>
          <p:nvPr userDrawn="1"/>
        </p:nvGrpSpPr>
        <p:grpSpPr>
          <a:xfrm>
            <a:off x="9778483" y="337454"/>
            <a:ext cx="1740417" cy="533025"/>
            <a:chOff x="9778483" y="337454"/>
            <a:chExt cx="1740417" cy="533025"/>
          </a:xfrm>
        </p:grpSpPr>
        <p:grpSp>
          <p:nvGrpSpPr>
            <p:cNvPr id="7" name="íślïdé"/>
            <p:cNvGrpSpPr/>
            <p:nvPr/>
          </p:nvGrpSpPr>
          <p:grpSpPr>
            <a:xfrm>
              <a:off x="9778483" y="337454"/>
              <a:ext cx="532392" cy="533025"/>
              <a:chOff x="1735138" y="2095500"/>
              <a:chExt cx="2667000" cy="2670175"/>
            </a:xfrm>
            <a:solidFill>
              <a:schemeClr val="accent1"/>
            </a:solidFill>
          </p:grpSpPr>
          <p:sp>
            <p:nvSpPr>
              <p:cNvPr id="14"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8"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p>
          </p:txBody>
        </p:sp>
        <p:grpSp>
          <p:nvGrpSpPr>
            <p:cNvPr id="9" name="í$ļîdé"/>
            <p:cNvGrpSpPr/>
            <p:nvPr/>
          </p:nvGrpSpPr>
          <p:grpSpPr>
            <a:xfrm>
              <a:off x="10450629" y="404003"/>
              <a:ext cx="1011546" cy="270315"/>
              <a:chOff x="5102226" y="2428875"/>
              <a:chExt cx="5067300" cy="1354138"/>
            </a:xfrm>
            <a:solidFill>
              <a:srgbClr val="0A0A0A"/>
            </a:solidFill>
          </p:grpSpPr>
          <p:sp>
            <p:nvSpPr>
              <p:cNvPr id="10"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pic>
        <p:nvPicPr>
          <p:cNvPr id="28" name="图片 27"/>
          <p:cNvPicPr>
            <a:picLocks noChangeAspect="1"/>
          </p:cNvPicPr>
          <p:nvPr userDrawn="1"/>
        </p:nvPicPr>
        <p:blipFill rotWithShape="1">
          <a:blip r:embed="rId2" cstate="email"/>
          <a:srcRect/>
          <a:stretch>
            <a:fillRect/>
          </a:stretch>
        </p:blipFill>
        <p:spPr>
          <a:xfrm>
            <a:off x="-1" y="-111239"/>
            <a:ext cx="1520613" cy="1143934"/>
          </a:xfrm>
          <a:prstGeom prst="rect">
            <a:avLst/>
          </a:prstGeom>
        </p:spPr>
      </p:pic>
      <p:pic>
        <p:nvPicPr>
          <p:cNvPr id="29" name="图片 28"/>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0" y="4531283"/>
            <a:ext cx="12192000" cy="2323704"/>
          </a:xfrm>
          <a:prstGeom prst="rect">
            <a:avLst/>
          </a:prstGeom>
        </p:spPr>
      </p:pic>
      <p:sp>
        <p:nvSpPr>
          <p:cNvPr id="2" name="矩形 1"/>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33" name="文本占位符 32"/>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endParaRPr lang="zh-CN" altLang="en-US" dirty="0"/>
          </a:p>
        </p:txBody>
      </p:sp>
      <p:cxnSp>
        <p:nvCxnSpPr>
          <p:cNvPr id="4" name="直接连接符 3"/>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p:cNvGrpSpPr/>
          <p:nvPr userDrawn="1"/>
        </p:nvGrpSpPr>
        <p:grpSpPr>
          <a:xfrm>
            <a:off x="9778483" y="337454"/>
            <a:ext cx="1740417" cy="533025"/>
            <a:chOff x="9778483" y="337454"/>
            <a:chExt cx="1740417" cy="533025"/>
          </a:xfrm>
        </p:grpSpPr>
        <p:grpSp>
          <p:nvGrpSpPr>
            <p:cNvPr id="7" name="íślïdé"/>
            <p:cNvGrpSpPr/>
            <p:nvPr/>
          </p:nvGrpSpPr>
          <p:grpSpPr>
            <a:xfrm>
              <a:off x="9778483" y="337454"/>
              <a:ext cx="532392" cy="533025"/>
              <a:chOff x="1735138" y="2095500"/>
              <a:chExt cx="2667000" cy="2670175"/>
            </a:xfrm>
            <a:solidFill>
              <a:schemeClr val="accent1"/>
            </a:solidFill>
          </p:grpSpPr>
          <p:sp>
            <p:nvSpPr>
              <p:cNvPr id="14"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8"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p>
          </p:txBody>
        </p:sp>
        <p:grpSp>
          <p:nvGrpSpPr>
            <p:cNvPr id="9" name="í$ļîdé"/>
            <p:cNvGrpSpPr/>
            <p:nvPr/>
          </p:nvGrpSpPr>
          <p:grpSpPr>
            <a:xfrm>
              <a:off x="10450629" y="404003"/>
              <a:ext cx="1011546" cy="270315"/>
              <a:chOff x="5102226" y="2428875"/>
              <a:chExt cx="5067300" cy="1354138"/>
            </a:xfrm>
            <a:solidFill>
              <a:srgbClr val="0A0A0A"/>
            </a:solidFill>
          </p:grpSpPr>
          <p:sp>
            <p:nvSpPr>
              <p:cNvPr id="10"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pic>
        <p:nvPicPr>
          <p:cNvPr id="28" name="图片 27"/>
          <p:cNvPicPr>
            <a:picLocks noChangeAspect="1"/>
          </p:cNvPicPr>
          <p:nvPr userDrawn="1"/>
        </p:nvPicPr>
        <p:blipFill rotWithShape="1">
          <a:blip r:embed="rId2" cstate="email"/>
          <a:srcRect/>
          <a:stretch>
            <a:fillRect/>
          </a:stretch>
        </p:blipFill>
        <p:spPr>
          <a:xfrm>
            <a:off x="-1" y="-111239"/>
            <a:ext cx="1520613" cy="1143934"/>
          </a:xfrm>
          <a:prstGeom prst="rect">
            <a:avLst/>
          </a:prstGeom>
        </p:spPr>
      </p:pic>
      <p:pic>
        <p:nvPicPr>
          <p:cNvPr id="29" name="图片 28"/>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0" y="4531283"/>
            <a:ext cx="12192000" cy="2323704"/>
          </a:xfrm>
          <a:prstGeom prst="rect">
            <a:avLst/>
          </a:prstGeom>
        </p:spPr>
      </p:pic>
      <p:sp>
        <p:nvSpPr>
          <p:cNvPr id="2" name="矩形 1"/>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p:cNvSpPr>
            <a:spLocks noGrp="1"/>
          </p:cNvSpPr>
          <p:nvPr>
            <p:ph type="pic" sz="quarter" idx="11"/>
          </p:nvPr>
        </p:nvSpPr>
        <p:spPr>
          <a:xfrm>
            <a:off x="1515585" y="2604052"/>
            <a:ext cx="3072650" cy="2316681"/>
          </a:xfrm>
          <a:prstGeom prst="rect">
            <a:avLst/>
          </a:prstGeom>
        </p:spPr>
        <p:txBody>
          <a:bodyPr/>
          <a:lstStyle/>
          <a:p>
            <a:endParaRPr lang="zh-CN" altLang="en-US"/>
          </a:p>
        </p:txBody>
      </p:sp>
      <p:sp>
        <p:nvSpPr>
          <p:cNvPr id="6" name="图片占位符 5"/>
          <p:cNvSpPr>
            <a:spLocks noGrp="1"/>
          </p:cNvSpPr>
          <p:nvPr>
            <p:ph type="pic" sz="quarter" idx="12"/>
          </p:nvPr>
        </p:nvSpPr>
        <p:spPr>
          <a:xfrm>
            <a:off x="4588235" y="2604053"/>
            <a:ext cx="3072650" cy="2316681"/>
          </a:xfrm>
          <a:prstGeom prst="rect">
            <a:avLst/>
          </a:prstGeom>
        </p:spPr>
        <p:txBody>
          <a:bodyPr/>
          <a:lstStyle/>
          <a:p>
            <a:endParaRPr lang="zh-CN" altLang="en-US"/>
          </a:p>
        </p:txBody>
      </p:sp>
      <p:sp>
        <p:nvSpPr>
          <p:cNvPr id="30" name="图片占位符 29"/>
          <p:cNvSpPr>
            <a:spLocks noGrp="1"/>
          </p:cNvSpPr>
          <p:nvPr>
            <p:ph type="pic" sz="quarter" idx="13"/>
          </p:nvPr>
        </p:nvSpPr>
        <p:spPr>
          <a:xfrm>
            <a:off x="7635701" y="2604053"/>
            <a:ext cx="3072650" cy="2316681"/>
          </a:xfrm>
          <a:prstGeom prst="rect">
            <a:avLst/>
          </a:prstGeom>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33" name="文本占位符 32"/>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endParaRPr lang="zh-CN" altLang="en-US" dirty="0"/>
          </a:p>
        </p:txBody>
      </p:sp>
      <p:cxnSp>
        <p:nvCxnSpPr>
          <p:cNvPr id="4" name="直接连接符 3"/>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p:cNvGrpSpPr/>
          <p:nvPr userDrawn="1"/>
        </p:nvGrpSpPr>
        <p:grpSpPr>
          <a:xfrm>
            <a:off x="9778483" y="337454"/>
            <a:ext cx="1740417" cy="533025"/>
            <a:chOff x="9778483" y="337454"/>
            <a:chExt cx="1740417" cy="533025"/>
          </a:xfrm>
        </p:grpSpPr>
        <p:grpSp>
          <p:nvGrpSpPr>
            <p:cNvPr id="7" name="íślïdé"/>
            <p:cNvGrpSpPr/>
            <p:nvPr/>
          </p:nvGrpSpPr>
          <p:grpSpPr>
            <a:xfrm>
              <a:off x="9778483" y="337454"/>
              <a:ext cx="532392" cy="533025"/>
              <a:chOff x="1735138" y="2095500"/>
              <a:chExt cx="2667000" cy="2670175"/>
            </a:xfrm>
            <a:solidFill>
              <a:schemeClr val="accent1"/>
            </a:solidFill>
          </p:grpSpPr>
          <p:sp>
            <p:nvSpPr>
              <p:cNvPr id="14"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8"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p>
          </p:txBody>
        </p:sp>
        <p:grpSp>
          <p:nvGrpSpPr>
            <p:cNvPr id="9" name="í$ļîdé"/>
            <p:cNvGrpSpPr/>
            <p:nvPr/>
          </p:nvGrpSpPr>
          <p:grpSpPr>
            <a:xfrm>
              <a:off x="10450629" y="404003"/>
              <a:ext cx="1011546" cy="270315"/>
              <a:chOff x="5102226" y="2428875"/>
              <a:chExt cx="5067300" cy="1354138"/>
            </a:xfrm>
            <a:solidFill>
              <a:srgbClr val="0A0A0A"/>
            </a:solidFill>
          </p:grpSpPr>
          <p:sp>
            <p:nvSpPr>
              <p:cNvPr id="10"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pic>
        <p:nvPicPr>
          <p:cNvPr id="28" name="图片 27"/>
          <p:cNvPicPr>
            <a:picLocks noChangeAspect="1"/>
          </p:cNvPicPr>
          <p:nvPr userDrawn="1"/>
        </p:nvPicPr>
        <p:blipFill rotWithShape="1">
          <a:blip r:embed="rId2" cstate="email"/>
          <a:srcRect/>
          <a:stretch>
            <a:fillRect/>
          </a:stretch>
        </p:blipFill>
        <p:spPr>
          <a:xfrm>
            <a:off x="-1" y="-111239"/>
            <a:ext cx="1520613" cy="1143934"/>
          </a:xfrm>
          <a:prstGeom prst="rect">
            <a:avLst/>
          </a:prstGeom>
        </p:spPr>
      </p:pic>
      <p:pic>
        <p:nvPicPr>
          <p:cNvPr id="29" name="图片 28"/>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0" y="4531283"/>
            <a:ext cx="12192000" cy="2323704"/>
          </a:xfrm>
          <a:prstGeom prst="rect">
            <a:avLst/>
          </a:prstGeom>
        </p:spPr>
      </p:pic>
      <p:sp>
        <p:nvSpPr>
          <p:cNvPr id="2" name="矩形 1"/>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p:cNvSpPr>
            <a:spLocks noGrp="1"/>
          </p:cNvSpPr>
          <p:nvPr>
            <p:ph type="pic" sz="quarter" idx="11"/>
          </p:nvPr>
        </p:nvSpPr>
        <p:spPr>
          <a:xfrm>
            <a:off x="1077966" y="1647055"/>
            <a:ext cx="3505504" cy="4487045"/>
          </a:xfrm>
          <a:prstGeom prst="rect">
            <a:avLst/>
          </a:prstGeo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33" name="文本占位符 32"/>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endParaRPr lang="zh-CN" altLang="en-US" dirty="0"/>
          </a:p>
        </p:txBody>
      </p:sp>
      <p:cxnSp>
        <p:nvCxnSpPr>
          <p:cNvPr id="4" name="直接连接符 3"/>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p:cNvGrpSpPr/>
          <p:nvPr userDrawn="1"/>
        </p:nvGrpSpPr>
        <p:grpSpPr>
          <a:xfrm>
            <a:off x="9778483" y="337454"/>
            <a:ext cx="1740417" cy="533025"/>
            <a:chOff x="9778483" y="337454"/>
            <a:chExt cx="1740417" cy="533025"/>
          </a:xfrm>
        </p:grpSpPr>
        <p:grpSp>
          <p:nvGrpSpPr>
            <p:cNvPr id="7" name="íślïdé"/>
            <p:cNvGrpSpPr/>
            <p:nvPr/>
          </p:nvGrpSpPr>
          <p:grpSpPr>
            <a:xfrm>
              <a:off x="9778483" y="337454"/>
              <a:ext cx="532392" cy="533025"/>
              <a:chOff x="1735138" y="2095500"/>
              <a:chExt cx="2667000" cy="2670175"/>
            </a:xfrm>
            <a:solidFill>
              <a:schemeClr val="accent1"/>
            </a:solidFill>
          </p:grpSpPr>
          <p:sp>
            <p:nvSpPr>
              <p:cNvPr id="14"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8"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p>
          </p:txBody>
        </p:sp>
        <p:grpSp>
          <p:nvGrpSpPr>
            <p:cNvPr id="9" name="í$ļîdé"/>
            <p:cNvGrpSpPr/>
            <p:nvPr/>
          </p:nvGrpSpPr>
          <p:grpSpPr>
            <a:xfrm>
              <a:off x="10450629" y="404003"/>
              <a:ext cx="1011546" cy="270315"/>
              <a:chOff x="5102226" y="2428875"/>
              <a:chExt cx="5067300" cy="1354138"/>
            </a:xfrm>
            <a:solidFill>
              <a:srgbClr val="0A0A0A"/>
            </a:solidFill>
          </p:grpSpPr>
          <p:sp>
            <p:nvSpPr>
              <p:cNvPr id="10"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pic>
        <p:nvPicPr>
          <p:cNvPr id="28" name="图片 27"/>
          <p:cNvPicPr>
            <a:picLocks noChangeAspect="1"/>
          </p:cNvPicPr>
          <p:nvPr userDrawn="1"/>
        </p:nvPicPr>
        <p:blipFill rotWithShape="1">
          <a:blip r:embed="rId2" cstate="email"/>
          <a:srcRect/>
          <a:stretch>
            <a:fillRect/>
          </a:stretch>
        </p:blipFill>
        <p:spPr>
          <a:xfrm>
            <a:off x="-1" y="-111239"/>
            <a:ext cx="1520613" cy="1143934"/>
          </a:xfrm>
          <a:prstGeom prst="rect">
            <a:avLst/>
          </a:prstGeom>
        </p:spPr>
      </p:pic>
      <p:pic>
        <p:nvPicPr>
          <p:cNvPr id="29" name="图片 28"/>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0" y="4531283"/>
            <a:ext cx="12192000" cy="2323704"/>
          </a:xfrm>
          <a:prstGeom prst="rect">
            <a:avLst/>
          </a:prstGeom>
        </p:spPr>
      </p:pic>
      <p:sp>
        <p:nvSpPr>
          <p:cNvPr id="2" name="矩形 1"/>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片占位符 5"/>
          <p:cNvSpPr>
            <a:spLocks noGrp="1"/>
          </p:cNvSpPr>
          <p:nvPr>
            <p:ph type="pic" sz="quarter" idx="12"/>
          </p:nvPr>
        </p:nvSpPr>
        <p:spPr>
          <a:xfrm>
            <a:off x="5481" y="1979880"/>
            <a:ext cx="3136900" cy="2247900"/>
          </a:xfrm>
          <a:prstGeom prst="rect">
            <a:avLst/>
          </a:prstGeom>
        </p:spPr>
        <p:txBody>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33" name="文本占位符 32"/>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endParaRPr lang="zh-CN" altLang="en-US" dirty="0"/>
          </a:p>
        </p:txBody>
      </p:sp>
      <p:cxnSp>
        <p:nvCxnSpPr>
          <p:cNvPr id="4" name="直接连接符 3"/>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p:cNvGrpSpPr/>
          <p:nvPr userDrawn="1"/>
        </p:nvGrpSpPr>
        <p:grpSpPr>
          <a:xfrm>
            <a:off x="9778483" y="337454"/>
            <a:ext cx="1740417" cy="533025"/>
            <a:chOff x="9778483" y="337454"/>
            <a:chExt cx="1740417" cy="533025"/>
          </a:xfrm>
        </p:grpSpPr>
        <p:grpSp>
          <p:nvGrpSpPr>
            <p:cNvPr id="7" name="íślïdé"/>
            <p:cNvGrpSpPr/>
            <p:nvPr/>
          </p:nvGrpSpPr>
          <p:grpSpPr>
            <a:xfrm>
              <a:off x="9778483" y="337454"/>
              <a:ext cx="532392" cy="533025"/>
              <a:chOff x="1735138" y="2095500"/>
              <a:chExt cx="2667000" cy="2670175"/>
            </a:xfrm>
            <a:solidFill>
              <a:schemeClr val="accent1"/>
            </a:solidFill>
          </p:grpSpPr>
          <p:sp>
            <p:nvSpPr>
              <p:cNvPr id="14"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8"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p>
          </p:txBody>
        </p:sp>
        <p:grpSp>
          <p:nvGrpSpPr>
            <p:cNvPr id="9" name="í$ļîdé"/>
            <p:cNvGrpSpPr/>
            <p:nvPr/>
          </p:nvGrpSpPr>
          <p:grpSpPr>
            <a:xfrm>
              <a:off x="10450629" y="404003"/>
              <a:ext cx="1011546" cy="270315"/>
              <a:chOff x="5102226" y="2428875"/>
              <a:chExt cx="5067300" cy="1354138"/>
            </a:xfrm>
            <a:solidFill>
              <a:srgbClr val="0A0A0A"/>
            </a:solidFill>
          </p:grpSpPr>
          <p:sp>
            <p:nvSpPr>
              <p:cNvPr id="10"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pic>
        <p:nvPicPr>
          <p:cNvPr id="28" name="图片 27"/>
          <p:cNvPicPr>
            <a:picLocks noChangeAspect="1"/>
          </p:cNvPicPr>
          <p:nvPr userDrawn="1"/>
        </p:nvPicPr>
        <p:blipFill rotWithShape="1">
          <a:blip r:embed="rId2" cstate="email"/>
          <a:srcRect/>
          <a:stretch>
            <a:fillRect/>
          </a:stretch>
        </p:blipFill>
        <p:spPr>
          <a:xfrm>
            <a:off x="-1" y="-111239"/>
            <a:ext cx="1520613" cy="1143934"/>
          </a:xfrm>
          <a:prstGeom prst="rect">
            <a:avLst/>
          </a:prstGeom>
        </p:spPr>
      </p:pic>
      <p:pic>
        <p:nvPicPr>
          <p:cNvPr id="29" name="图片 28"/>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0" y="4531283"/>
            <a:ext cx="12192000" cy="2323704"/>
          </a:xfrm>
          <a:prstGeom prst="rect">
            <a:avLst/>
          </a:prstGeom>
        </p:spPr>
      </p:pic>
      <p:sp>
        <p:nvSpPr>
          <p:cNvPr id="2" name="矩形 1"/>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p:cNvSpPr>
            <a:spLocks noGrp="1"/>
          </p:cNvSpPr>
          <p:nvPr>
            <p:ph type="pic" sz="quarter" idx="11"/>
          </p:nvPr>
        </p:nvSpPr>
        <p:spPr>
          <a:xfrm>
            <a:off x="4207565" y="2828178"/>
            <a:ext cx="3776870" cy="2146852"/>
          </a:xfrm>
          <a:prstGeom prst="rect">
            <a:avLst/>
          </a:prstGeom>
        </p:spPr>
        <p:txBody>
          <a:bodyPr/>
          <a:lstStyle/>
          <a:p>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33" name="文本占位符 32"/>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endParaRPr lang="zh-CN" altLang="en-US" dirty="0"/>
          </a:p>
        </p:txBody>
      </p:sp>
      <p:cxnSp>
        <p:nvCxnSpPr>
          <p:cNvPr id="4" name="直接连接符 3"/>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p:cNvGrpSpPr/>
          <p:nvPr userDrawn="1"/>
        </p:nvGrpSpPr>
        <p:grpSpPr>
          <a:xfrm>
            <a:off x="9778483" y="337454"/>
            <a:ext cx="1740417" cy="533025"/>
            <a:chOff x="9778483" y="337454"/>
            <a:chExt cx="1740417" cy="533025"/>
          </a:xfrm>
        </p:grpSpPr>
        <p:grpSp>
          <p:nvGrpSpPr>
            <p:cNvPr id="7" name="íślïdé"/>
            <p:cNvGrpSpPr/>
            <p:nvPr/>
          </p:nvGrpSpPr>
          <p:grpSpPr>
            <a:xfrm>
              <a:off x="9778483" y="337454"/>
              <a:ext cx="532392" cy="533025"/>
              <a:chOff x="1735138" y="2095500"/>
              <a:chExt cx="2667000" cy="2670175"/>
            </a:xfrm>
            <a:solidFill>
              <a:schemeClr val="accent1"/>
            </a:solidFill>
          </p:grpSpPr>
          <p:sp>
            <p:nvSpPr>
              <p:cNvPr id="14"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8"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p>
          </p:txBody>
        </p:sp>
        <p:grpSp>
          <p:nvGrpSpPr>
            <p:cNvPr id="9" name="í$ļîdé"/>
            <p:cNvGrpSpPr/>
            <p:nvPr/>
          </p:nvGrpSpPr>
          <p:grpSpPr>
            <a:xfrm>
              <a:off x="10450629" y="404003"/>
              <a:ext cx="1011546" cy="270315"/>
              <a:chOff x="5102226" y="2428875"/>
              <a:chExt cx="5067300" cy="1354138"/>
            </a:xfrm>
            <a:solidFill>
              <a:srgbClr val="0A0A0A"/>
            </a:solidFill>
          </p:grpSpPr>
          <p:sp>
            <p:nvSpPr>
              <p:cNvPr id="10"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pic>
        <p:nvPicPr>
          <p:cNvPr id="28" name="图片 27"/>
          <p:cNvPicPr>
            <a:picLocks noChangeAspect="1"/>
          </p:cNvPicPr>
          <p:nvPr userDrawn="1"/>
        </p:nvPicPr>
        <p:blipFill rotWithShape="1">
          <a:blip r:embed="rId2" cstate="email"/>
          <a:srcRect/>
          <a:stretch>
            <a:fillRect/>
          </a:stretch>
        </p:blipFill>
        <p:spPr>
          <a:xfrm>
            <a:off x="-1" y="-111239"/>
            <a:ext cx="1520613" cy="1143934"/>
          </a:xfrm>
          <a:prstGeom prst="rect">
            <a:avLst/>
          </a:prstGeom>
        </p:spPr>
      </p:pic>
      <p:pic>
        <p:nvPicPr>
          <p:cNvPr id="29" name="图片 28"/>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0" y="4531283"/>
            <a:ext cx="12192000" cy="2323704"/>
          </a:xfrm>
          <a:prstGeom prst="rect">
            <a:avLst/>
          </a:prstGeom>
        </p:spPr>
      </p:pic>
      <p:sp>
        <p:nvSpPr>
          <p:cNvPr id="2" name="矩形 1"/>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p:cNvSpPr>
            <a:spLocks noGrp="1"/>
          </p:cNvSpPr>
          <p:nvPr>
            <p:ph type="pic" sz="quarter" idx="11"/>
          </p:nvPr>
        </p:nvSpPr>
        <p:spPr>
          <a:xfrm>
            <a:off x="1683830" y="1971819"/>
            <a:ext cx="2003744" cy="1252340"/>
          </a:xfrm>
          <a:prstGeom prst="rect">
            <a:avLst/>
          </a:prstGeom>
        </p:spPr>
        <p:txBody>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A863DF-B9E4-4586-93FD-95547E6FD0D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C6B931-9FE5-4530-B16B-DC33AD6A337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30.jpeg"/><Relationship Id="rId4" Type="http://schemas.openxmlformats.org/officeDocument/2006/relationships/image" Target="../media/image29.jpeg"/><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image" Target="../media/image34.GI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2.png"/><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image" Target="../media/image39.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3.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5.jpeg"/><Relationship Id="rId1"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jpe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1.jpe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hyperlink" Target="https://www.bilibili.com/video/BV18V4y147b2?spm_id_from=333.337.search-card.all.click" TargetMode="External"/><Relationship Id="rId2" Type="http://schemas.openxmlformats.org/officeDocument/2006/relationships/image" Target="../media/image56.png"/><Relationship Id="rId1" Type="http://schemas.openxmlformats.org/officeDocument/2006/relationships/image" Target="../media/image55.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jpeg"/><Relationship Id="rId1" Type="http://schemas.openxmlformats.org/officeDocument/2006/relationships/image" Target="../media/image59.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jpeg"/><Relationship Id="rId2" Type="http://schemas.openxmlformats.org/officeDocument/2006/relationships/image" Target="../media/image62.png"/><Relationship Id="rId1" Type="http://schemas.openxmlformats.org/officeDocument/2006/relationships/image" Target="../media/image61.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jpeg"/></Relationships>
</file>

<file path=ppt/slides/_rels/slide33.xml.rels><?xml version="1.0" encoding="UTF-8" standalone="yes"?>
<Relationships xmlns="http://schemas.openxmlformats.org/package/2006/relationships"><Relationship Id="rId9" Type="http://schemas.openxmlformats.org/officeDocument/2006/relationships/image" Target="../media/image70.png"/><Relationship Id="rId8" Type="http://schemas.openxmlformats.org/officeDocument/2006/relationships/image" Target="../media/image69.jpeg"/><Relationship Id="rId7" Type="http://schemas.openxmlformats.org/officeDocument/2006/relationships/image" Target="../media/image38.png"/><Relationship Id="rId6" Type="http://schemas.openxmlformats.org/officeDocument/2006/relationships/image" Target="../media/image68.jpeg"/><Relationship Id="rId5" Type="http://schemas.openxmlformats.org/officeDocument/2006/relationships/image" Target="../media/image67.GIF"/><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jpeg"/><Relationship Id="rId11" Type="http://schemas.openxmlformats.org/officeDocument/2006/relationships/slideLayout" Target="../slideLayouts/slideLayout4.xml"/><Relationship Id="rId10" Type="http://schemas.openxmlformats.org/officeDocument/2006/relationships/image" Target="../media/image71.jpeg"/><Relationship Id="rId1" Type="http://schemas.openxmlformats.org/officeDocument/2006/relationships/image" Target="../media/image63.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jpe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7.jpeg"/><Relationship Id="rId2" Type="http://schemas.openxmlformats.org/officeDocument/2006/relationships/image" Target="../media/image72.jpeg"/><Relationship Id="rId1" Type="http://schemas.openxmlformats.org/officeDocument/2006/relationships/image" Target="../media/image61.jpeg"/></Relationships>
</file>

<file path=ppt/slides/_rels/slide36.xml.rels><?xml version="1.0" encoding="UTF-8" standalone="yes"?>
<Relationships xmlns="http://schemas.openxmlformats.org/package/2006/relationships"><Relationship Id="rId9" Type="http://schemas.openxmlformats.org/officeDocument/2006/relationships/image" Target="../media/image80.jpeg"/><Relationship Id="rId8" Type="http://schemas.openxmlformats.org/officeDocument/2006/relationships/image" Target="../media/image79.png"/><Relationship Id="rId7" Type="http://schemas.openxmlformats.org/officeDocument/2006/relationships/image" Target="../media/image78.png"/><Relationship Id="rId6" Type="http://schemas.openxmlformats.org/officeDocument/2006/relationships/image" Target="../media/image77.png"/><Relationship Id="rId5" Type="http://schemas.openxmlformats.org/officeDocument/2006/relationships/image" Target="../media/image37.jpe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0" Type="http://schemas.openxmlformats.org/officeDocument/2006/relationships/slideLayout" Target="../slideLayouts/slideLayout4.xml"/><Relationship Id="rId1" Type="http://schemas.openxmlformats.org/officeDocument/2006/relationships/image" Target="../media/image73.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83.png"/><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image" Target="../media/image37.jpe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7.jpeg"/><Relationship Id="rId2" Type="http://schemas.openxmlformats.org/officeDocument/2006/relationships/image" Target="../media/image11.jpeg"/><Relationship Id="rId1" Type="http://schemas.openxmlformats.org/officeDocument/2006/relationships/image" Target="../media/image61.jpeg"/></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86.png"/><Relationship Id="rId4" Type="http://schemas.openxmlformats.org/officeDocument/2006/relationships/image" Target="../media/image11.jpe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image" Target="../media/image87.jpeg"/></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33.png"/><Relationship Id="rId7" Type="http://schemas.openxmlformats.org/officeDocument/2006/relationships/image" Target="../media/image93.png"/><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jpeg"/><Relationship Id="rId3" Type="http://schemas.openxmlformats.org/officeDocument/2006/relationships/image" Target="../media/image86.png"/><Relationship Id="rId2" Type="http://schemas.openxmlformats.org/officeDocument/2006/relationships/image" Target="../media/image11.jpeg"/><Relationship Id="rId1"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5.jpeg"/><Relationship Id="rId1" Type="http://schemas.openxmlformats.org/officeDocument/2006/relationships/image" Target="../media/image94.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7.png"/><Relationship Id="rId1" Type="http://schemas.openxmlformats.org/officeDocument/2006/relationships/image" Target="../media/image96.jpeg"/></Relationships>
</file>

<file path=ppt/slides/_rels/slide44.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jpeg"/><Relationship Id="rId3" Type="http://schemas.openxmlformats.org/officeDocument/2006/relationships/image" Target="../media/image10.png"/><Relationship Id="rId2" Type="http://schemas.openxmlformats.org/officeDocument/2006/relationships/oleObject" Target="../embeddings/oleObject2.bin"/><Relationship Id="rId1" Type="http://schemas.openxmlformats.org/officeDocument/2006/relationships/image" Target="../media/image98.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9.jpeg"/><Relationship Id="rId1" Type="http://schemas.openxmlformats.org/officeDocument/2006/relationships/image" Target="../media/image61.jpe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6.png"/><Relationship Id="rId2" Type="http://schemas.openxmlformats.org/officeDocument/2006/relationships/image" Target="../media/image37.jpeg"/><Relationship Id="rId1" Type="http://schemas.openxmlformats.org/officeDocument/2006/relationships/image" Target="../media/image11.jpeg"/></Relationships>
</file>

<file path=ppt/slides/_rels/slide47.xml.rels><?xml version="1.0" encoding="UTF-8" standalone="yes"?>
<Relationships xmlns="http://schemas.openxmlformats.org/package/2006/relationships"><Relationship Id="rId9" Type="http://schemas.openxmlformats.org/officeDocument/2006/relationships/image" Target="../media/image107.png"/><Relationship Id="rId8" Type="http://schemas.openxmlformats.org/officeDocument/2006/relationships/image" Target="../media/image106.png"/><Relationship Id="rId7" Type="http://schemas.openxmlformats.org/officeDocument/2006/relationships/image" Target="../media/image105.png"/><Relationship Id="rId6" Type="http://schemas.openxmlformats.org/officeDocument/2006/relationships/image" Target="../media/image104.wmf"/><Relationship Id="rId5" Type="http://schemas.openxmlformats.org/officeDocument/2006/relationships/oleObject" Target="../embeddings/oleObject3.bin"/><Relationship Id="rId4" Type="http://schemas.openxmlformats.org/officeDocument/2006/relationships/image" Target="../media/image103.jpeg"/><Relationship Id="rId3" Type="http://schemas.openxmlformats.org/officeDocument/2006/relationships/image" Target="../media/image102.jpeg"/><Relationship Id="rId2" Type="http://schemas.openxmlformats.org/officeDocument/2006/relationships/image" Target="../media/image101.png"/><Relationship Id="rId12" Type="http://schemas.openxmlformats.org/officeDocument/2006/relationships/vmlDrawing" Target="../drawings/vmlDrawing3.vml"/><Relationship Id="rId11" Type="http://schemas.openxmlformats.org/officeDocument/2006/relationships/slideLayout" Target="../slideLayouts/slideLayout4.xml"/><Relationship Id="rId10" Type="http://schemas.openxmlformats.org/officeDocument/2006/relationships/image" Target="../media/image108.png"/><Relationship Id="rId1" Type="http://schemas.openxmlformats.org/officeDocument/2006/relationships/image" Target="../media/image10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0.GIF"/><Relationship Id="rId1" Type="http://schemas.openxmlformats.org/officeDocument/2006/relationships/image" Target="../media/image109.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4.xml"/><Relationship Id="rId4" Type="http://schemas.openxmlformats.org/officeDocument/2006/relationships/image" Target="../media/image12.png"/><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2.jpeg"/><Relationship Id="rId1" Type="http://schemas.openxmlformats.org/officeDocument/2006/relationships/image" Target="../media/image111.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5.png"/><Relationship Id="rId2" Type="http://schemas.openxmlformats.org/officeDocument/2006/relationships/image" Target="../media/image114.jpeg"/><Relationship Id="rId1" Type="http://schemas.openxmlformats.org/officeDocument/2006/relationships/image" Target="../media/image113.jpeg"/></Relationships>
</file>

<file path=ppt/slides/_rels/slide54.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4.xml"/><Relationship Id="rId6" Type="http://schemas.openxmlformats.org/officeDocument/2006/relationships/image" Target="../media/image118.png"/><Relationship Id="rId5" Type="http://schemas.openxmlformats.org/officeDocument/2006/relationships/oleObject" Target="../embeddings/oleObject5.bin"/><Relationship Id="rId4" Type="http://schemas.openxmlformats.org/officeDocument/2006/relationships/image" Target="../media/image117.png"/><Relationship Id="rId3" Type="http://schemas.openxmlformats.org/officeDocument/2006/relationships/oleObject" Target="../embeddings/oleObject4.bin"/><Relationship Id="rId2" Type="http://schemas.openxmlformats.org/officeDocument/2006/relationships/image" Target="../media/image11.jpeg"/><Relationship Id="rId1" Type="http://schemas.openxmlformats.org/officeDocument/2006/relationships/image" Target="../media/image116.jpeg"/></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20.GIF"/><Relationship Id="rId3" Type="http://schemas.openxmlformats.org/officeDocument/2006/relationships/image" Target="../media/image119.png"/><Relationship Id="rId2" Type="http://schemas.openxmlformats.org/officeDocument/2006/relationships/image" Target="../media/image38.png"/><Relationship Id="rId1" Type="http://schemas.openxmlformats.org/officeDocument/2006/relationships/image" Target="../media/image11.jpeg"/></Relationships>
</file>

<file path=ppt/slides/_rels/slide56.xml.rels><?xml version="1.0" encoding="UTF-8" standalone="yes"?>
<Relationships xmlns="http://schemas.openxmlformats.org/package/2006/relationships"><Relationship Id="rId9" Type="http://schemas.openxmlformats.org/officeDocument/2006/relationships/image" Target="../media/image126.wmf"/><Relationship Id="rId8" Type="http://schemas.openxmlformats.org/officeDocument/2006/relationships/image" Target="../media/image125.wmf"/><Relationship Id="rId7" Type="http://schemas.openxmlformats.org/officeDocument/2006/relationships/oleObject" Target="../embeddings/oleObject7.bin"/><Relationship Id="rId6" Type="http://schemas.openxmlformats.org/officeDocument/2006/relationships/image" Target="../media/image124.emf"/><Relationship Id="rId5" Type="http://schemas.openxmlformats.org/officeDocument/2006/relationships/oleObject" Target="../embeddings/oleObject6.bin"/><Relationship Id="rId4" Type="http://schemas.openxmlformats.org/officeDocument/2006/relationships/image" Target="../media/image123.GIF"/><Relationship Id="rId3" Type="http://schemas.openxmlformats.org/officeDocument/2006/relationships/image" Target="../media/image122.jpeg"/><Relationship Id="rId21" Type="http://schemas.openxmlformats.org/officeDocument/2006/relationships/vmlDrawing" Target="../drawings/vmlDrawing5.vml"/><Relationship Id="rId20" Type="http://schemas.openxmlformats.org/officeDocument/2006/relationships/slideLayout" Target="../slideLayouts/slideLayout4.xml"/><Relationship Id="rId2" Type="http://schemas.openxmlformats.org/officeDocument/2006/relationships/image" Target="../media/image121.wmf"/><Relationship Id="rId19" Type="http://schemas.openxmlformats.org/officeDocument/2006/relationships/image" Target="../media/image134.png"/><Relationship Id="rId18" Type="http://schemas.openxmlformats.org/officeDocument/2006/relationships/image" Target="../media/image133.png"/><Relationship Id="rId17" Type="http://schemas.openxmlformats.org/officeDocument/2006/relationships/image" Target="../media/image132.jpeg"/><Relationship Id="rId16" Type="http://schemas.openxmlformats.org/officeDocument/2006/relationships/image" Target="../media/image131.emf"/><Relationship Id="rId15" Type="http://schemas.openxmlformats.org/officeDocument/2006/relationships/oleObject" Target="../embeddings/oleObject9.bin"/><Relationship Id="rId14" Type="http://schemas.openxmlformats.org/officeDocument/2006/relationships/oleObject" Target="../embeddings/oleObject8.bin"/><Relationship Id="rId13" Type="http://schemas.openxmlformats.org/officeDocument/2006/relationships/image" Target="../media/image130.wmf"/><Relationship Id="rId12" Type="http://schemas.openxmlformats.org/officeDocument/2006/relationships/image" Target="../media/image129.jpeg"/><Relationship Id="rId11" Type="http://schemas.openxmlformats.org/officeDocument/2006/relationships/image" Target="../media/image128.jpeg"/><Relationship Id="rId10" Type="http://schemas.openxmlformats.org/officeDocument/2006/relationships/image" Target="../media/image127.png"/><Relationship Id="rId1" Type="http://schemas.openxmlformats.org/officeDocument/2006/relationships/image" Target="../media/image11.jpeg"/></Relationships>
</file>

<file path=ppt/slides/_rels/slide57.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138.png"/><Relationship Id="rId4" Type="http://schemas.openxmlformats.org/officeDocument/2006/relationships/image" Target="../media/image137.jpeg"/><Relationship Id="rId3" Type="http://schemas.openxmlformats.org/officeDocument/2006/relationships/image" Target="../media/image136.wmf"/><Relationship Id="rId2" Type="http://schemas.openxmlformats.org/officeDocument/2006/relationships/image" Target="../media/image133.png"/><Relationship Id="rId1" Type="http://schemas.openxmlformats.org/officeDocument/2006/relationships/image" Target="../media/image135.jpeg"/></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62.png"/><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1.jpe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2.GIF"/><Relationship Id="rId2" Type="http://schemas.openxmlformats.org/officeDocument/2006/relationships/image" Target="../media/image133.png"/><Relationship Id="rId1" Type="http://schemas.openxmlformats.org/officeDocument/2006/relationships/image" Target="../media/image14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149.png"/><Relationship Id="rId7" Type="http://schemas.openxmlformats.org/officeDocument/2006/relationships/image" Target="../media/image148.jpeg"/><Relationship Id="rId6" Type="http://schemas.openxmlformats.org/officeDocument/2006/relationships/image" Target="../media/image147.jpeg"/><Relationship Id="rId5" Type="http://schemas.openxmlformats.org/officeDocument/2006/relationships/image" Target="../media/image146.png"/><Relationship Id="rId4" Type="http://schemas.openxmlformats.org/officeDocument/2006/relationships/image" Target="../media/image145.png"/><Relationship Id="rId3" Type="http://schemas.openxmlformats.org/officeDocument/2006/relationships/image" Target="../media/image144.jpeg"/><Relationship Id="rId2" Type="http://schemas.openxmlformats.org/officeDocument/2006/relationships/image" Target="../media/image38.png"/><Relationship Id="rId1" Type="http://schemas.openxmlformats.org/officeDocument/2006/relationships/image" Target="../media/image143.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1.png"/><Relationship Id="rId1" Type="http://schemas.openxmlformats.org/officeDocument/2006/relationships/image" Target="../media/image150.jpe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3.png"/><Relationship Id="rId1" Type="http://schemas.openxmlformats.org/officeDocument/2006/relationships/image" Target="../media/image1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hyperlink" Target="mailto:wuyk0@scu.edu.cn" TargetMode="Externa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占位符 18"/>
          <p:cNvPicPr>
            <a:picLocks noGrp="1" noChangeAspect="1"/>
          </p:cNvPicPr>
          <p:nvPr>
            <p:ph type="pic" sz="quarter" idx="12"/>
          </p:nvPr>
        </p:nvPicPr>
        <p:blipFill>
          <a:blip r:embed="rId1" cstate="email"/>
          <a:srcRect/>
          <a:stretch>
            <a:fillRect/>
          </a:stretch>
        </p:blipFill>
        <p:spPr/>
      </p:pic>
      <p:pic>
        <p:nvPicPr>
          <p:cNvPr id="17" name="图片占位符 16"/>
          <p:cNvPicPr>
            <a:picLocks noGrp="1" noChangeAspect="1"/>
          </p:cNvPicPr>
          <p:nvPr>
            <p:ph type="pic" sz="quarter" idx="11"/>
          </p:nvPr>
        </p:nvPicPr>
        <p:blipFill>
          <a:blip r:embed="rId2" cstate="email"/>
          <a:srcRect/>
          <a:stretch>
            <a:fillRect/>
          </a:stretch>
        </p:blipFill>
        <p:spPr/>
      </p:pic>
      <p:sp>
        <p:nvSpPr>
          <p:cNvPr id="20" name="矩形 19"/>
          <p:cNvSpPr/>
          <p:nvPr/>
        </p:nvSpPr>
        <p:spPr>
          <a:xfrm>
            <a:off x="-4" y="7882"/>
            <a:ext cx="12192000" cy="6858000"/>
          </a:xfrm>
          <a:prstGeom prst="rect">
            <a:avLst/>
          </a:prstGeom>
          <a:gradFill>
            <a:gsLst>
              <a:gs pos="0">
                <a:schemeClr val="bg1">
                  <a:alpha val="75000"/>
                </a:schemeClr>
              </a:gs>
              <a:gs pos="31000">
                <a:schemeClr val="bg1">
                  <a:alpha val="85000"/>
                </a:schemeClr>
              </a:gs>
              <a:gs pos="65601">
                <a:srgbClr val="FFFFFF"/>
              </a:gs>
              <a:gs pos="45000">
                <a:schemeClr val="bg1"/>
              </a:gs>
              <a:gs pos="100000">
                <a:schemeClr val="bg1">
                  <a:alpha val="8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占位符 14"/>
          <p:cNvPicPr>
            <a:picLocks noGrp="1" noChangeAspect="1"/>
          </p:cNvPicPr>
          <p:nvPr>
            <p:ph type="pic" sz="quarter" idx="10"/>
          </p:nvPr>
        </p:nvPicPr>
        <p:blipFill>
          <a:blip r:embed="rId3" cstate="email"/>
          <a:srcRect/>
          <a:stretch>
            <a:fillRect/>
          </a:stretch>
        </p:blipFill>
        <p:spPr/>
      </p:pic>
      <p:sp>
        <p:nvSpPr>
          <p:cNvPr id="21" name="任意多边形: 形状 20"/>
          <p:cNvSpPr/>
          <p:nvPr/>
        </p:nvSpPr>
        <p:spPr>
          <a:xfrm rot="10800000">
            <a:off x="-8" y="3872"/>
            <a:ext cx="12192001" cy="4062881"/>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p:cNvGrpSpPr/>
          <p:nvPr/>
        </p:nvGrpSpPr>
        <p:grpSpPr>
          <a:xfrm>
            <a:off x="4764970" y="1698501"/>
            <a:ext cx="2662059" cy="815290"/>
            <a:chOff x="4954881" y="1942452"/>
            <a:chExt cx="6214687" cy="1903328"/>
          </a:xfrm>
          <a:solidFill>
            <a:schemeClr val="bg1"/>
          </a:solidFill>
        </p:grpSpPr>
        <p:grpSp>
          <p:nvGrpSpPr>
            <p:cNvPr id="23" name="íślïdé"/>
            <p:cNvGrpSpPr/>
            <p:nvPr/>
          </p:nvGrpSpPr>
          <p:grpSpPr>
            <a:xfrm>
              <a:off x="4954881" y="1942452"/>
              <a:ext cx="1901067" cy="1903328"/>
              <a:chOff x="1735138" y="2095500"/>
              <a:chExt cx="2667000" cy="2670175"/>
            </a:xfrm>
            <a:grpFill/>
          </p:grpSpPr>
          <p:sp>
            <p:nvSpPr>
              <p:cNvPr id="30"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4" name="íšľïḋé"/>
            <p:cNvSpPr/>
            <p:nvPr/>
          </p:nvSpPr>
          <p:spPr bwMode="auto">
            <a:xfrm>
              <a:off x="7169402" y="3361464"/>
              <a:ext cx="4000166" cy="237633"/>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algn="ctr"/>
            </a:p>
          </p:txBody>
        </p:sp>
        <p:grpSp>
          <p:nvGrpSpPr>
            <p:cNvPr id="25" name="í$ļîdé"/>
            <p:cNvGrpSpPr/>
            <p:nvPr/>
          </p:nvGrpSpPr>
          <p:grpSpPr>
            <a:xfrm>
              <a:off x="7354984" y="2180085"/>
              <a:ext cx="3612032" cy="965243"/>
              <a:chOff x="5102226" y="2428875"/>
              <a:chExt cx="5067300" cy="1354138"/>
            </a:xfrm>
            <a:grpFill/>
          </p:grpSpPr>
          <p:sp>
            <p:nvSpPr>
              <p:cNvPr id="26"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
        <p:nvSpPr>
          <p:cNvPr id="47" name="矩形: 圆角 46"/>
          <p:cNvSpPr/>
          <p:nvPr/>
        </p:nvSpPr>
        <p:spPr>
          <a:xfrm>
            <a:off x="4573832" y="5834658"/>
            <a:ext cx="3044320" cy="45492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四川大学：</a:t>
            </a:r>
            <a:r>
              <a:rPr lang="zh-CN" altLang="en-US" dirty="0">
                <a:solidFill>
                  <a:srgbClr val="FFFFFF"/>
                </a:solidFill>
                <a:latin typeface="Arial" panose="020B0604020202020204"/>
                <a:ea typeface="微软雅黑" panose="020B0503020204020204" pitchFamily="34" charset="-122"/>
              </a:rPr>
              <a:t>伍元凯</a:t>
            </a:r>
            <a:r>
              <a:rPr lang="en-US" altLang="zh-CN" dirty="0">
                <a:solidFill>
                  <a:srgbClr val="FFFFFF"/>
                </a:solidFill>
                <a:latin typeface="Arial" panose="020B0604020202020204"/>
                <a:ea typeface="微软雅黑" panose="020B0503020204020204" pitchFamily="34" charset="-122"/>
              </a:rPr>
              <a:t>   </a:t>
            </a:r>
            <a:r>
              <a:rPr kumimoji="0" lang="zh-CN" altLang="en-US"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研究员</a:t>
            </a:r>
            <a:endParaRPr kumimoji="0" lang="zh-CN" altLang="en-US"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5" name="任意多边形: 形状 44"/>
          <p:cNvSpPr/>
          <p:nvPr/>
        </p:nvSpPr>
        <p:spPr>
          <a:xfrm>
            <a:off x="0" y="2329236"/>
            <a:ext cx="12192000"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3"/>
          </p:nvPr>
        </p:nvSpPr>
        <p:spPr>
          <a:xfrm>
            <a:off x="1304860" y="4115155"/>
            <a:ext cx="9582264" cy="1569660"/>
          </a:xfrm>
        </p:spPr>
        <p:txBody>
          <a:bodyPr/>
          <a:lstStyle/>
          <a:p>
            <a:pPr algn="ctr"/>
            <a:r>
              <a:rPr lang="zh-CN" altLang="en-US" dirty="0"/>
              <a:t>信息系统分析与设计</a:t>
            </a:r>
            <a:endParaRPr lang="en-CA" altLang="zh-CN" dirty="0"/>
          </a:p>
          <a:p>
            <a:pPr algn="ctr"/>
            <a:r>
              <a:rPr lang="zh-CN" altLang="en-US" dirty="0"/>
              <a:t>第一章：概论</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7488"/>
    </mc:Choice>
    <mc:Fallback>
      <p:transition spd="slow" advTm="748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7" y="340254"/>
            <a:ext cx="8457348" cy="530225"/>
          </a:xfrm>
        </p:spPr>
        <p:txBody>
          <a:bodyPr/>
          <a:lstStyle/>
          <a:p>
            <a:r>
              <a:rPr lang="en-US" altLang="zh-CN" dirty="0"/>
              <a:t>1.1 </a:t>
            </a:r>
            <a:r>
              <a:rPr lang="zh-CN" altLang="en-US" dirty="0"/>
              <a:t>信息的概念和</a:t>
            </a:r>
            <a:r>
              <a:rPr lang="zh-CN" altLang="en-US" dirty="0" smtClean="0"/>
              <a:t>特性（解读香农信息熵）</a:t>
            </a:r>
            <a:endParaRPr lang="zh-CN" altLang="en-US" dirty="0"/>
          </a:p>
          <a:p>
            <a:endParaRPr lang="zh-CN" altLang="en-US" dirty="0"/>
          </a:p>
        </p:txBody>
      </p:sp>
      <p:pic>
        <p:nvPicPr>
          <p:cNvPr id="1026" name="Picture 2" descr="Mixers-Heads or Tail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07170" y="1526188"/>
            <a:ext cx="5348015" cy="40110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矩形 2"/>
              <p:cNvSpPr/>
              <p:nvPr/>
            </p:nvSpPr>
            <p:spPr>
              <a:xfrm>
                <a:off x="413268" y="1456916"/>
                <a:ext cx="6109749" cy="3631763"/>
              </a:xfrm>
              <a:prstGeom prst="rect">
                <a:avLst/>
              </a:prstGeom>
            </p:spPr>
            <p:txBody>
              <a:bodyPr wrap="none">
                <a:spAutoFit/>
              </a:bodyPr>
              <a:lstStyle/>
              <a:p>
                <a:pPr algn="just">
                  <a:spcBef>
                    <a:spcPct val="50000"/>
                  </a:spcBef>
                </a:pPr>
                <a:r>
                  <a:rPr lang="zh-CN" altLang="en-US" sz="2000" dirty="0" smtClean="0">
                    <a:solidFill>
                      <a:schemeClr val="hlink"/>
                    </a:solidFill>
                    <a:latin typeface="华文行楷" panose="02010800040101010101" pitchFamily="2" charset="-122"/>
                    <a:ea typeface="华文行楷" panose="02010800040101010101" pitchFamily="2" charset="-122"/>
                  </a:rPr>
                  <a:t>如果永远是正面，即正面概率</a:t>
                </a:r>
                <a:r>
                  <a:rPr lang="en-US" altLang="zh-CN" sz="2000" dirty="0" smtClean="0">
                    <a:solidFill>
                      <a:schemeClr val="hlink"/>
                    </a:solidFill>
                    <a:latin typeface="华文行楷" panose="02010800040101010101" pitchFamily="2" charset="-122"/>
                    <a:ea typeface="华文行楷" panose="02010800040101010101" pitchFamily="2" charset="-122"/>
                  </a:rPr>
                  <a:t>p=1</a:t>
                </a:r>
              </a:p>
              <a:p>
                <a:pPr algn="just">
                  <a:spcBef>
                    <a:spcPct val="50000"/>
                  </a:spcBef>
                </a:pPr>
                <a:r>
                  <a:rPr lang="zh-CN" altLang="en-US" sz="2000" dirty="0" smtClean="0">
                    <a:solidFill>
                      <a:srgbClr val="1A8B17"/>
                    </a:solidFill>
                    <a:latin typeface="华文行楷" panose="02010800040101010101" pitchFamily="2" charset="-122"/>
                    <a:ea typeface="华文行楷" panose="02010800040101010101" pitchFamily="2" charset="-122"/>
                  </a:rPr>
                  <a:t>事先给出正面毫无价值可言，该信息价值为</a:t>
                </a:r>
                <a:r>
                  <a:rPr lang="en-US" altLang="zh-CN" sz="2000" dirty="0" smtClean="0">
                    <a:solidFill>
                      <a:srgbClr val="1A8B17"/>
                    </a:solidFill>
                    <a:latin typeface="华文行楷" panose="02010800040101010101" pitchFamily="2" charset="-122"/>
                    <a:ea typeface="华文行楷" panose="02010800040101010101" pitchFamily="2" charset="-122"/>
                  </a:rPr>
                  <a:t>0</a:t>
                </a:r>
              </a:p>
              <a:p>
                <a:pPr algn="just">
                  <a:spcBef>
                    <a:spcPct val="50000"/>
                  </a:spcBef>
                </a:pPr>
                <a:endParaRPr lang="en-US" altLang="zh-CN" sz="2000" dirty="0">
                  <a:solidFill>
                    <a:srgbClr val="1A8B17"/>
                  </a:solidFill>
                  <a:latin typeface="华文行楷" panose="02010800040101010101" pitchFamily="2" charset="-122"/>
                  <a:ea typeface="华文行楷" panose="02010800040101010101" pitchFamily="2" charset="-122"/>
                </a:endParaRPr>
              </a:p>
              <a:p>
                <a:pPr algn="just">
                  <a:spcBef>
                    <a:spcPct val="50000"/>
                  </a:spcBef>
                </a:pPr>
                <a:r>
                  <a:rPr lang="zh-CN" altLang="en-US" sz="2000" dirty="0" smtClean="0">
                    <a:solidFill>
                      <a:schemeClr val="hlink"/>
                    </a:solidFill>
                    <a:latin typeface="华文行楷" panose="02010800040101010101" pitchFamily="2" charset="-122"/>
                    <a:ea typeface="华文行楷" panose="02010800040101010101" pitchFamily="2" charset="-122"/>
                  </a:rPr>
                  <a:t>正面概率为</a:t>
                </a:r>
                <a:r>
                  <a:rPr lang="en-US" altLang="zh-CN" sz="2000" dirty="0" smtClean="0">
                    <a:solidFill>
                      <a:schemeClr val="hlink"/>
                    </a:solidFill>
                    <a:latin typeface="华文行楷" panose="02010800040101010101" pitchFamily="2" charset="-122"/>
                    <a:ea typeface="华文行楷" panose="02010800040101010101" pitchFamily="2" charset="-122"/>
                  </a:rPr>
                  <a:t>0.8</a:t>
                </a:r>
                <a:r>
                  <a:rPr lang="zh-CN" altLang="en-US" sz="2000" dirty="0" smtClean="0">
                    <a:solidFill>
                      <a:schemeClr val="hlink"/>
                    </a:solidFill>
                    <a:latin typeface="华文行楷" panose="02010800040101010101" pitchFamily="2" charset="-122"/>
                    <a:ea typeface="华文行楷" panose="02010800040101010101" pitchFamily="2" charset="-122"/>
                  </a:rPr>
                  <a:t>，猜正面收益为</a:t>
                </a:r>
                <a14:m>
                  <m:oMath xmlns:m="http://schemas.openxmlformats.org/officeDocument/2006/math">
                    <m:r>
                      <a:rPr lang="en-US" altLang="zh-CN" sz="2000" i="0">
                        <a:solidFill>
                          <a:schemeClr val="hlink"/>
                        </a:solidFill>
                        <a:latin typeface="华文行楷" panose="02010800040101010101" pitchFamily="2" charset="-122"/>
                        <a:ea typeface="华文行楷" panose="02010800040101010101" pitchFamily="2" charset="-122"/>
                      </a:rPr>
                      <m:t>0.8×1−</m:t>
                    </m:r>
                    <m:r>
                      <a:rPr lang="en-US" altLang="zh-CN" sz="2000" i="0">
                        <a:solidFill>
                          <a:schemeClr val="hlink"/>
                        </a:solidFill>
                        <a:latin typeface="华文行楷" panose="02010800040101010101" pitchFamily="2" charset="-122"/>
                        <a:ea typeface="华文行楷" panose="02010800040101010101" pitchFamily="2" charset="-122"/>
                      </a:rPr>
                      <m:t>0.</m:t>
                    </m:r>
                    <m:r>
                      <a:rPr lang="en-US" altLang="zh-CN" sz="2000" i="0">
                        <a:solidFill>
                          <a:schemeClr val="hlink"/>
                        </a:solidFill>
                        <a:latin typeface="华文行楷" panose="02010800040101010101" pitchFamily="2" charset="-122"/>
                        <a:ea typeface="华文行楷" panose="02010800040101010101" pitchFamily="2" charset="-122"/>
                      </a:rPr>
                      <m:t>2</m:t>
                    </m:r>
                    <m:r>
                      <a:rPr lang="en-US" altLang="zh-CN" sz="2000" i="0">
                        <a:solidFill>
                          <a:schemeClr val="hlink"/>
                        </a:solidFill>
                        <a:latin typeface="华文行楷" panose="02010800040101010101" pitchFamily="2" charset="-122"/>
                        <a:ea typeface="华文行楷" panose="02010800040101010101" pitchFamily="2" charset="-122"/>
                      </a:rPr>
                      <m:t>×1</m:t>
                    </m:r>
                    <m:r>
                      <a:rPr lang="en-US" altLang="zh-CN" sz="2000" i="0">
                        <a:solidFill>
                          <a:schemeClr val="hlink"/>
                        </a:solidFill>
                        <a:latin typeface="华文行楷" panose="02010800040101010101" pitchFamily="2" charset="-122"/>
                        <a:ea typeface="华文行楷" panose="02010800040101010101" pitchFamily="2" charset="-122"/>
                      </a:rPr>
                      <m:t>=0.6</m:t>
                    </m:r>
                  </m:oMath>
                </a14:m>
                <a:endParaRPr lang="en-US" altLang="zh-CN" sz="2000" dirty="0">
                  <a:solidFill>
                    <a:schemeClr val="hlink"/>
                  </a:solidFill>
                  <a:latin typeface="华文琥珀" panose="02010800040101010101" pitchFamily="2" charset="-122"/>
                  <a:ea typeface="华文琥珀" panose="02010800040101010101" pitchFamily="2" charset="-122"/>
                </a:endParaRPr>
              </a:p>
              <a:p>
                <a:pPr algn="just">
                  <a:spcBef>
                    <a:spcPct val="50000"/>
                  </a:spcBef>
                </a:pPr>
                <a:r>
                  <a:rPr lang="zh-CN" altLang="en-US" sz="2000" dirty="0">
                    <a:solidFill>
                      <a:srgbClr val="1A8B17"/>
                    </a:solidFill>
                    <a:latin typeface="华文行楷" panose="02010800040101010101" pitchFamily="2" charset="-122"/>
                    <a:ea typeface="华文行楷" panose="02010800040101010101" pitchFamily="2" charset="-122"/>
                  </a:rPr>
                  <a:t>事先给出</a:t>
                </a:r>
                <a:r>
                  <a:rPr lang="zh-CN" altLang="en-US" sz="2000" dirty="0" smtClean="0">
                    <a:solidFill>
                      <a:srgbClr val="1A8B17"/>
                    </a:solidFill>
                    <a:latin typeface="华文行楷" panose="02010800040101010101" pitchFamily="2" charset="-122"/>
                    <a:ea typeface="华文行楷" panose="02010800040101010101" pitchFamily="2" charset="-122"/>
                  </a:rPr>
                  <a:t>正面的价值为</a:t>
                </a:r>
                <a:r>
                  <a:rPr lang="en-US" altLang="zh-CN" sz="2000" dirty="0" smtClean="0">
                    <a:solidFill>
                      <a:srgbClr val="1A8B17"/>
                    </a:solidFill>
                    <a:latin typeface="华文行楷" panose="02010800040101010101" pitchFamily="2" charset="-122"/>
                    <a:ea typeface="华文行楷" panose="02010800040101010101" pitchFamily="2" charset="-122"/>
                  </a:rPr>
                  <a:t>1-0.6</a:t>
                </a:r>
                <a:r>
                  <a:rPr lang="zh-CN" altLang="en-US" sz="2000" dirty="0" smtClean="0">
                    <a:solidFill>
                      <a:srgbClr val="1A8B17"/>
                    </a:solidFill>
                    <a:latin typeface="华文行楷" panose="02010800040101010101" pitchFamily="2" charset="-122"/>
                    <a:ea typeface="华文行楷" panose="02010800040101010101" pitchFamily="2" charset="-122"/>
                  </a:rPr>
                  <a:t>，</a:t>
                </a:r>
                <a:r>
                  <a:rPr lang="zh-CN" altLang="en-US" sz="2000" dirty="0">
                    <a:solidFill>
                      <a:srgbClr val="1A8B17"/>
                    </a:solidFill>
                    <a:latin typeface="华文行楷" panose="02010800040101010101" pitchFamily="2" charset="-122"/>
                    <a:ea typeface="华文行楷" panose="02010800040101010101" pitchFamily="2" charset="-122"/>
                  </a:rPr>
                  <a:t>该信息价值为</a:t>
                </a:r>
                <a:r>
                  <a:rPr lang="en-US" altLang="zh-CN" sz="2000" dirty="0" smtClean="0">
                    <a:solidFill>
                      <a:srgbClr val="1A8B17"/>
                    </a:solidFill>
                    <a:latin typeface="华文行楷" panose="02010800040101010101" pitchFamily="2" charset="-122"/>
                    <a:ea typeface="华文行楷" panose="02010800040101010101" pitchFamily="2" charset="-122"/>
                  </a:rPr>
                  <a:t>0.4</a:t>
                </a:r>
                <a:endParaRPr lang="en-US" altLang="zh-CN" sz="2000" dirty="0">
                  <a:solidFill>
                    <a:srgbClr val="1A8B17"/>
                  </a:solidFill>
                  <a:latin typeface="华文行楷" panose="02010800040101010101" pitchFamily="2" charset="-122"/>
                  <a:ea typeface="华文行楷" panose="02010800040101010101" pitchFamily="2" charset="-122"/>
                </a:endParaRPr>
              </a:p>
              <a:p>
                <a:pPr algn="just">
                  <a:spcBef>
                    <a:spcPct val="50000"/>
                  </a:spcBef>
                </a:pPr>
                <a:endParaRPr lang="en-US" altLang="zh-CN" sz="2000" dirty="0">
                  <a:solidFill>
                    <a:srgbClr val="1A8B17"/>
                  </a:solidFill>
                  <a:latin typeface="华文行楷" panose="02010800040101010101" pitchFamily="2" charset="-122"/>
                  <a:ea typeface="华文行楷" panose="02010800040101010101" pitchFamily="2" charset="-122"/>
                </a:endParaRPr>
              </a:p>
              <a:p>
                <a:pPr algn="just">
                  <a:spcBef>
                    <a:spcPct val="50000"/>
                  </a:spcBef>
                </a:pPr>
                <a:r>
                  <a:rPr lang="zh-CN" altLang="en-US" sz="2000" dirty="0">
                    <a:solidFill>
                      <a:schemeClr val="hlink"/>
                    </a:solidFill>
                    <a:latin typeface="华文行楷" panose="02010800040101010101" pitchFamily="2" charset="-122"/>
                    <a:ea typeface="华文行楷" panose="02010800040101010101" pitchFamily="2" charset="-122"/>
                  </a:rPr>
                  <a:t>一个信息符号的价值取决于其消除的不确定性</a:t>
                </a:r>
                <a:r>
                  <a:rPr lang="zh-CN" altLang="en-US" sz="2000" dirty="0" smtClean="0">
                    <a:solidFill>
                      <a:schemeClr val="hlink"/>
                    </a:solidFill>
                    <a:latin typeface="华文行楷" panose="02010800040101010101" pitchFamily="2" charset="-122"/>
                    <a:ea typeface="华文行楷" panose="02010800040101010101" pitchFamily="2" charset="-122"/>
                  </a:rPr>
                  <a:t>，</a:t>
                </a:r>
                <a:endParaRPr lang="en-US" altLang="zh-CN" sz="2000" dirty="0" smtClean="0">
                  <a:solidFill>
                    <a:schemeClr val="hlink"/>
                  </a:solidFill>
                  <a:latin typeface="华文行楷" panose="02010800040101010101" pitchFamily="2" charset="-122"/>
                  <a:ea typeface="华文行楷" panose="02010800040101010101" pitchFamily="2" charset="-122"/>
                </a:endParaRPr>
              </a:p>
              <a:p>
                <a:pPr algn="just">
                  <a:spcBef>
                    <a:spcPct val="50000"/>
                  </a:spcBef>
                </a:pPr>
                <a:r>
                  <a:rPr lang="zh-CN" altLang="en-US" sz="2000" dirty="0" smtClean="0">
                    <a:solidFill>
                      <a:schemeClr val="hlink"/>
                    </a:solidFill>
                    <a:latin typeface="华文行楷" panose="02010800040101010101" pitchFamily="2" charset="-122"/>
                    <a:ea typeface="华文行楷" panose="02010800040101010101" pitchFamily="2" charset="-122"/>
                  </a:rPr>
                  <a:t>消除</a:t>
                </a:r>
                <a:r>
                  <a:rPr lang="zh-CN" altLang="en-US" sz="2000" dirty="0">
                    <a:solidFill>
                      <a:schemeClr val="hlink"/>
                    </a:solidFill>
                    <a:latin typeface="华文行楷" panose="02010800040101010101" pitchFamily="2" charset="-122"/>
                    <a:ea typeface="华文行楷" panose="02010800040101010101" pitchFamily="2" charset="-122"/>
                  </a:rPr>
                  <a:t>的不确定性越高，价值越大。</a:t>
                </a:r>
                <a:endParaRPr lang="en-US" altLang="zh-CN" sz="2000" dirty="0">
                  <a:solidFill>
                    <a:schemeClr val="hlink"/>
                  </a:solidFill>
                  <a:latin typeface="华文行楷" panose="02010800040101010101" pitchFamily="2" charset="-122"/>
                  <a:ea typeface="华文行楷" panose="02010800040101010101" pitchFamily="2" charset="-122"/>
                </a:endParaRPr>
              </a:p>
            </p:txBody>
          </p:sp>
        </mc:Choice>
        <mc:Fallback>
          <p:sp>
            <p:nvSpPr>
              <p:cNvPr id="3" name="矩形 2"/>
              <p:cNvSpPr>
                <a:spLocks noRot="1" noChangeAspect="1" noMove="1" noResize="1" noEditPoints="1" noAdjustHandles="1" noChangeArrowheads="1" noChangeShapeType="1" noTextEdit="1"/>
              </p:cNvSpPr>
              <p:nvPr/>
            </p:nvSpPr>
            <p:spPr>
              <a:xfrm>
                <a:off x="413268" y="1456916"/>
                <a:ext cx="6109749" cy="3631763"/>
              </a:xfrm>
              <a:prstGeom prst="rect">
                <a:avLst/>
              </a:prstGeom>
              <a:blipFill rotWithShape="1">
                <a:blip r:embed="rId2"/>
                <a:stretch>
                  <a:fillRect l="-1098" t="-1007" b="-2013"/>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6" y="340254"/>
            <a:ext cx="8803713" cy="530225"/>
          </a:xfrm>
        </p:spPr>
        <p:txBody>
          <a:bodyPr/>
          <a:lstStyle/>
          <a:p>
            <a:r>
              <a:rPr lang="en-US" altLang="zh-CN" dirty="0"/>
              <a:t>1.1 </a:t>
            </a:r>
            <a:r>
              <a:rPr lang="zh-CN" altLang="en-US" dirty="0"/>
              <a:t>信息的概念和特性（解读香农信息熵）</a:t>
            </a:r>
            <a:endParaRPr lang="zh-CN" altLang="en-US" dirty="0"/>
          </a:p>
          <a:p>
            <a:endParaRPr lang="zh-CN" altLang="en-US" dirty="0"/>
          </a:p>
          <a:p>
            <a:endParaRPr lang="zh-CN" altLang="en-US" dirty="0"/>
          </a:p>
        </p:txBody>
      </p:sp>
      <mc:AlternateContent xmlns:mc="http://schemas.openxmlformats.org/markup-compatibility/2006">
        <mc:Choice xmlns:a14="http://schemas.microsoft.com/office/drawing/2010/main" Requires="a14">
          <p:sp>
            <p:nvSpPr>
              <p:cNvPr id="5" name="Text Box 2"/>
              <p:cNvSpPr txBox="1">
                <a:spLocks noChangeArrowheads="1"/>
              </p:cNvSpPr>
              <p:nvPr/>
            </p:nvSpPr>
            <p:spPr bwMode="auto">
              <a:xfrm>
                <a:off x="141731" y="1034273"/>
                <a:ext cx="11771067" cy="4616648"/>
              </a:xfrm>
              <a:prstGeom prst="rect">
                <a:avLst/>
              </a:prstGeom>
              <a:noFill/>
              <a:ln>
                <a:noFill/>
              </a:ln>
              <a:effectLst/>
              <a:extLst>
                <a:ext uri="{909E8E84-426E-40DD-AFC4-6F175D3DCCD1}">
                  <a14:hiddenFill>
                    <a:solidFill>
                      <a:schemeClr val="bg1"/>
                    </a:solidFill>
                  </a14:hiddenFill>
                </a:ext>
                <a:ext uri="{91240B29-F687-4F45-9708-019B960494DF}">
                  <a14:hiddenLine w="9525">
                    <a:solidFill>
                      <a:srgbClr val="333333"/>
                    </a:solidFill>
                    <a:miter lim="800000"/>
                    <a:headEnd/>
                    <a:tailEnd/>
                  </a14:hiddenLine>
                </a:ext>
                <a:ext uri="{AF507438-7753-43E0-B8FC-AC1667EBCBE1}">
                  <a14:hiddenEffects>
                    <a:effectLst>
                      <a:outerShdw dist="35921" dir="2700000" algn="ctr" rotWithShape="0">
                        <a:srgbClr val="AFAFAF"/>
                      </a:outerShdw>
                    </a:effectLst>
                  </a14:hiddenEffects>
                </a:ext>
              </a:extLst>
            </p:spPr>
            <p:txBody>
              <a:bodyPr wrap="square">
                <a:spAutoFit/>
              </a:bodyPr>
              <a:lstStyle/>
              <a:p>
                <a:pPr algn="just">
                  <a:spcBef>
                    <a:spcPct val="50000"/>
                  </a:spcBef>
                </a:pPr>
                <a:r>
                  <a:rPr lang="zh-CN" altLang="en-US" sz="2400" dirty="0">
                    <a:latin typeface="Times New Roman" panose="02020603050405020304" pitchFamily="18" charset="0"/>
                    <a:ea typeface="宋体" panose="02010600030101010101" pitchFamily="2" charset="-122"/>
                  </a:rPr>
                  <a:t>一、可表示状态数的</a:t>
                </a:r>
                <a:r>
                  <a:rPr lang="zh-CN" altLang="en-US" sz="2400" dirty="0" smtClean="0">
                    <a:latin typeface="Times New Roman" panose="02020603050405020304" pitchFamily="18" charset="0"/>
                    <a:ea typeface="宋体" panose="02010600030101010101" pitchFamily="2" charset="-122"/>
                  </a:rPr>
                  <a:t>量化</a:t>
                </a:r>
                <a:endParaRPr lang="en-US" altLang="zh-CN" sz="2400" dirty="0" smtClean="0">
                  <a:latin typeface="Times New Roman" panose="02020603050405020304" pitchFamily="18" charset="0"/>
                  <a:ea typeface="宋体" panose="02010600030101010101" pitchFamily="2" charset="-122"/>
                </a:endParaRPr>
              </a:p>
              <a:p>
                <a:pPr algn="just">
                  <a:spcBef>
                    <a:spcPct val="50000"/>
                  </a:spcBef>
                </a:pPr>
                <a:r>
                  <a:rPr lang="zh-CN" altLang="en-US" sz="2000" dirty="0" smtClean="0">
                    <a:solidFill>
                      <a:schemeClr val="hlink"/>
                    </a:solidFill>
                    <a:latin typeface="华文行楷" panose="02010800040101010101" pitchFamily="2" charset="-122"/>
                    <a:ea typeface="华文行楷" panose="02010800040101010101" pitchFamily="2" charset="-122"/>
                  </a:rPr>
                  <a:t>状态</a:t>
                </a:r>
                <a:r>
                  <a:rPr lang="zh-CN" altLang="en-US" sz="2000" dirty="0">
                    <a:solidFill>
                      <a:schemeClr val="hlink"/>
                    </a:solidFill>
                    <a:latin typeface="华文行楷" panose="02010800040101010101" pitchFamily="2" charset="-122"/>
                    <a:ea typeface="华文行楷" panose="02010800040101010101" pitchFamily="2" charset="-122"/>
                  </a:rPr>
                  <a:t>符号是传递信息的最小单位，只有一个状态的符号不能传递信息。所以，我们可以规定二状态符号是信息传递的单位符号，价值记为</a:t>
                </a:r>
                <a:r>
                  <a:rPr lang="en-US" altLang="zh-CN" sz="2000" dirty="0">
                    <a:solidFill>
                      <a:schemeClr val="hlink"/>
                    </a:solidFill>
                    <a:latin typeface="华文行楷" panose="02010800040101010101" pitchFamily="2" charset="-122"/>
                    <a:ea typeface="华文行楷" panose="02010800040101010101" pitchFamily="2" charset="-122"/>
                  </a:rPr>
                  <a:t>1</a:t>
                </a:r>
                <a:r>
                  <a:rPr lang="zh-CN" altLang="en-US" sz="2000" dirty="0" smtClean="0">
                    <a:solidFill>
                      <a:schemeClr val="hlink"/>
                    </a:solidFill>
                    <a:latin typeface="华文行楷" panose="02010800040101010101" pitchFamily="2" charset="-122"/>
                    <a:ea typeface="华文行楷" panose="02010800040101010101" pitchFamily="2" charset="-122"/>
                  </a:rPr>
                  <a:t>。</a:t>
                </a:r>
                <a:endParaRPr lang="en-US" altLang="zh-CN" sz="2000" dirty="0" smtClean="0">
                  <a:solidFill>
                    <a:schemeClr val="hlink"/>
                  </a:solidFill>
                  <a:latin typeface="华文行楷" panose="02010800040101010101" pitchFamily="2" charset="-122"/>
                  <a:ea typeface="华文行楷" panose="02010800040101010101" pitchFamily="2" charset="-122"/>
                </a:endParaRPr>
              </a:p>
              <a:p>
                <a:pPr algn="just">
                  <a:spcBef>
                    <a:spcPct val="50000"/>
                  </a:spcBef>
                </a:pPr>
                <a:endParaRPr lang="en-US" altLang="zh-CN" sz="2000" dirty="0">
                  <a:solidFill>
                    <a:schemeClr val="hlink"/>
                  </a:solidFill>
                  <a:latin typeface="华文行楷" panose="02010800040101010101" pitchFamily="2" charset="-122"/>
                  <a:ea typeface="华文行楷" panose="02010800040101010101" pitchFamily="2" charset="-122"/>
                </a:endParaRPr>
              </a:p>
              <a:p>
                <a:pPr algn="just">
                  <a:spcBef>
                    <a:spcPct val="50000"/>
                  </a:spcBef>
                </a:pPr>
                <a:r>
                  <a:rPr lang="zh-CN" altLang="en-US" sz="2000" dirty="0">
                    <a:solidFill>
                      <a:schemeClr val="hlink"/>
                    </a:solidFill>
                    <a:latin typeface="华文行楷" panose="02010800040101010101" pitchFamily="2" charset="-122"/>
                    <a:ea typeface="华文行楷" panose="02010800040101010101" pitchFamily="2" charset="-122"/>
                  </a:rPr>
                  <a:t>要</a:t>
                </a:r>
                <a:r>
                  <a:rPr lang="zh-CN" altLang="en-US" sz="2000" dirty="0" smtClean="0">
                    <a:solidFill>
                      <a:schemeClr val="hlink"/>
                    </a:solidFill>
                    <a:latin typeface="华文行楷" panose="02010800040101010101" pitchFamily="2" charset="-122"/>
                    <a:ea typeface="华文行楷" panose="02010800040101010101" pitchFamily="2" charset="-122"/>
                  </a:rPr>
                  <a:t>表达一</a:t>
                </a:r>
                <a:r>
                  <a:rPr lang="zh-CN" altLang="en-US" sz="2000" dirty="0">
                    <a:solidFill>
                      <a:schemeClr val="hlink"/>
                    </a:solidFill>
                    <a:latin typeface="华文行楷" panose="02010800040101010101" pitchFamily="2" charset="-122"/>
                    <a:ea typeface="华文行楷" panose="02010800040101010101" pitchFamily="2" charset="-122"/>
                  </a:rPr>
                  <a:t>个</a:t>
                </a:r>
                <a:r>
                  <a:rPr lang="en-US" altLang="zh-CN" sz="2000" dirty="0">
                    <a:solidFill>
                      <a:schemeClr val="hlink"/>
                    </a:solidFill>
                    <a:latin typeface="华文行楷" panose="02010800040101010101" pitchFamily="2" charset="-122"/>
                    <a:ea typeface="华文行楷" panose="02010800040101010101" pitchFamily="2" charset="-122"/>
                  </a:rPr>
                  <a:t>n</a:t>
                </a:r>
                <a:r>
                  <a:rPr lang="zh-CN" altLang="en-US" sz="2000" dirty="0">
                    <a:solidFill>
                      <a:schemeClr val="hlink"/>
                    </a:solidFill>
                    <a:latin typeface="华文行楷" panose="02010800040101010101" pitchFamily="2" charset="-122"/>
                    <a:ea typeface="华文行楷" panose="02010800040101010101" pitchFamily="2" charset="-122"/>
                  </a:rPr>
                  <a:t>状态符号（</a:t>
                </a:r>
                <a:r>
                  <a:rPr lang="en-US" altLang="zh-CN" sz="2000" dirty="0">
                    <a:solidFill>
                      <a:schemeClr val="hlink"/>
                    </a:solidFill>
                    <a:latin typeface="华文行楷" panose="02010800040101010101" pitchFamily="2" charset="-122"/>
                    <a:ea typeface="华文行楷" panose="02010800040101010101" pitchFamily="2" charset="-122"/>
                  </a:rPr>
                  <a:t>n &gt; 2</a:t>
                </a:r>
                <a:r>
                  <a:rPr lang="zh-CN" altLang="en-US" sz="2000" dirty="0">
                    <a:solidFill>
                      <a:schemeClr val="hlink"/>
                    </a:solidFill>
                    <a:latin typeface="华文行楷" panose="02010800040101010101" pitchFamily="2" charset="-122"/>
                    <a:ea typeface="华文行楷" panose="02010800040101010101" pitchFamily="2" charset="-122"/>
                  </a:rPr>
                  <a:t>）所表示的状态需要几个二状态符号表示？由于</a:t>
                </a:r>
                <a:r>
                  <a:rPr lang="en-US" altLang="zh-CN" sz="2000" dirty="0">
                    <a:solidFill>
                      <a:schemeClr val="hlink"/>
                    </a:solidFill>
                    <a:latin typeface="华文行楷" panose="02010800040101010101" pitchFamily="2" charset="-122"/>
                    <a:ea typeface="华文行楷" panose="02010800040101010101" pitchFamily="2" charset="-122"/>
                  </a:rPr>
                  <a:t>m</a:t>
                </a:r>
                <a:r>
                  <a:rPr lang="zh-CN" altLang="en-US" sz="2000" dirty="0">
                    <a:solidFill>
                      <a:schemeClr val="hlink"/>
                    </a:solidFill>
                    <a:latin typeface="华文行楷" panose="02010800040101010101" pitchFamily="2" charset="-122"/>
                    <a:ea typeface="华文行楷" panose="02010800040101010101" pitchFamily="2" charset="-122"/>
                  </a:rPr>
                  <a:t>个二状态符号能表示</a:t>
                </a:r>
                <a14:m>
                  <m:oMath xmlns:m="http://schemas.openxmlformats.org/officeDocument/2006/math">
                    <m:sSup>
                      <m:sSupPr>
                        <m:ctrlPr>
                          <a:rPr lang="en-US" altLang="zh-CN" sz="2000" i="1" dirty="0" smtClean="0">
                            <a:solidFill>
                              <a:schemeClr val="hlink"/>
                            </a:solidFill>
                            <a:latin typeface="Cambria Math" panose="02040503050406030204" pitchFamily="18" charset="0"/>
                            <a:ea typeface="华文行楷" panose="02010800040101010101" pitchFamily="2" charset="-122"/>
                          </a:rPr>
                        </m:ctrlPr>
                      </m:sSupPr>
                      <m:e>
                        <m:r>
                          <a:rPr lang="en-US" altLang="zh-CN" sz="2000" b="0" i="1" dirty="0" smtClean="0">
                            <a:solidFill>
                              <a:schemeClr val="hlink"/>
                            </a:solidFill>
                            <a:latin typeface="Cambria Math" panose="02040503050406030204" pitchFamily="18" charset="0"/>
                            <a:ea typeface="华文行楷" panose="02010800040101010101" pitchFamily="2" charset="-122"/>
                          </a:rPr>
                          <m:t>2</m:t>
                        </m:r>
                      </m:e>
                      <m:sup>
                        <m:r>
                          <m:rPr>
                            <m:sty m:val="p"/>
                          </m:rPr>
                          <a:rPr lang="en-US" altLang="zh-CN" sz="2000" i="1" dirty="0">
                            <a:solidFill>
                              <a:schemeClr val="hlink"/>
                            </a:solidFill>
                            <a:latin typeface="Cambria Math" panose="02040503050406030204" pitchFamily="18" charset="0"/>
                            <a:ea typeface="华文行楷" panose="02010800040101010101" pitchFamily="2" charset="-122"/>
                          </a:rPr>
                          <m:t>m</m:t>
                        </m:r>
                      </m:sup>
                    </m:sSup>
                  </m:oMath>
                </a14:m>
                <a:r>
                  <a:rPr lang="zh-CN" altLang="en-US" sz="2000" dirty="0" smtClean="0">
                    <a:solidFill>
                      <a:schemeClr val="hlink"/>
                    </a:solidFill>
                    <a:latin typeface="华文行楷" panose="02010800040101010101" pitchFamily="2" charset="-122"/>
                    <a:ea typeface="华文行楷" panose="02010800040101010101" pitchFamily="2" charset="-122"/>
                  </a:rPr>
                  <a:t>种状态，得</a:t>
                </a:r>
                <a14:m>
                  <m:oMath xmlns:m="http://schemas.openxmlformats.org/officeDocument/2006/math">
                    <m:sSub>
                      <m:sSubPr>
                        <m:ctrlPr>
                          <a:rPr lang="en-US" altLang="zh-CN" sz="2000" i="1" smtClean="0">
                            <a:solidFill>
                              <a:schemeClr val="hlink"/>
                            </a:solidFill>
                            <a:latin typeface="Cambria Math" panose="02040503050406030204" pitchFamily="18" charset="0"/>
                            <a:ea typeface="华文行楷" panose="02010800040101010101" pitchFamily="2" charset="-122"/>
                          </a:rPr>
                        </m:ctrlPr>
                      </m:sSubPr>
                      <m:e>
                        <m:r>
                          <a:rPr lang="en-US" altLang="zh-CN" sz="2000" b="0" i="1" smtClean="0">
                            <a:solidFill>
                              <a:schemeClr val="hlink"/>
                            </a:solidFill>
                            <a:latin typeface="Cambria Math" panose="02040503050406030204" pitchFamily="18" charset="0"/>
                            <a:ea typeface="华文行楷" panose="02010800040101010101" pitchFamily="2" charset="-122"/>
                          </a:rPr>
                          <m:t>𝑚</m:t>
                        </m:r>
                        <m:r>
                          <a:rPr lang="en-US" altLang="zh-CN" sz="2000" b="0" i="1" smtClean="0">
                            <a:solidFill>
                              <a:schemeClr val="hlink"/>
                            </a:solidFill>
                            <a:latin typeface="Cambria Math" panose="02040503050406030204" pitchFamily="18" charset="0"/>
                            <a:ea typeface="华文行楷" panose="02010800040101010101" pitchFamily="2" charset="-122"/>
                          </a:rPr>
                          <m:t>=</m:t>
                        </m:r>
                        <m:r>
                          <a:rPr lang="en-US" altLang="zh-CN" sz="2000" b="0" i="1" smtClean="0">
                            <a:solidFill>
                              <a:schemeClr val="hlink"/>
                            </a:solidFill>
                            <a:latin typeface="Cambria Math" panose="02040503050406030204" pitchFamily="18" charset="0"/>
                            <a:ea typeface="华文行楷" panose="02010800040101010101" pitchFamily="2" charset="-122"/>
                          </a:rPr>
                          <m:t>𝑙𝑜𝑔</m:t>
                        </m:r>
                      </m:e>
                      <m:sub>
                        <m:r>
                          <a:rPr lang="en-US" altLang="zh-CN" sz="2000" b="0" i="1" smtClean="0">
                            <a:solidFill>
                              <a:schemeClr val="hlink"/>
                            </a:solidFill>
                            <a:latin typeface="Cambria Math" panose="02040503050406030204" pitchFamily="18" charset="0"/>
                            <a:ea typeface="华文行楷" panose="02010800040101010101" pitchFamily="2" charset="-122"/>
                          </a:rPr>
                          <m:t>2</m:t>
                        </m:r>
                      </m:sub>
                    </m:sSub>
                    <m:r>
                      <a:rPr lang="en-US" altLang="zh-CN" sz="2000" b="0" i="1" smtClean="0">
                        <a:solidFill>
                          <a:schemeClr val="hlink"/>
                        </a:solidFill>
                        <a:latin typeface="Cambria Math" panose="02040503050406030204" pitchFamily="18" charset="0"/>
                        <a:ea typeface="华文行楷" panose="02010800040101010101" pitchFamily="2" charset="-122"/>
                      </a:rPr>
                      <m:t>𝑛</m:t>
                    </m:r>
                  </m:oMath>
                </a14:m>
                <a:endParaRPr lang="en-US" altLang="zh-CN" sz="2000" dirty="0" smtClean="0">
                  <a:solidFill>
                    <a:schemeClr val="hlink"/>
                  </a:solidFill>
                  <a:latin typeface="华文行楷" panose="02010800040101010101" pitchFamily="2" charset="-122"/>
                  <a:ea typeface="华文行楷" panose="02010800040101010101" pitchFamily="2" charset="-122"/>
                </a:endParaRPr>
              </a:p>
              <a:p>
                <a:pPr algn="just">
                  <a:spcBef>
                    <a:spcPct val="50000"/>
                  </a:spcBef>
                </a:pPr>
                <a:endParaRPr lang="en-US" altLang="zh-CN" sz="2000" dirty="0">
                  <a:solidFill>
                    <a:schemeClr val="hlink"/>
                  </a:solidFill>
                  <a:latin typeface="华文行楷" panose="02010800040101010101" pitchFamily="2" charset="-122"/>
                  <a:ea typeface="华文行楷" panose="02010800040101010101" pitchFamily="2" charset="-122"/>
                </a:endParaRPr>
              </a:p>
              <a:p>
                <a:pPr algn="just">
                  <a:spcBef>
                    <a:spcPct val="50000"/>
                  </a:spcBef>
                </a:pPr>
                <a:r>
                  <a:rPr lang="zh-CN" altLang="en-US" sz="2000" dirty="0">
                    <a:latin typeface="Times New Roman" panose="02020603050405020304" pitchFamily="18" charset="0"/>
                    <a:ea typeface="宋体" panose="02010600030101010101" pitchFamily="2" charset="-122"/>
                  </a:rPr>
                  <a:t>二、不确定性的量化</a:t>
                </a:r>
                <a:endParaRPr lang="en-US" altLang="zh-CN" sz="2000" dirty="0" smtClean="0">
                  <a:solidFill>
                    <a:schemeClr val="hlink"/>
                  </a:solidFill>
                  <a:latin typeface="华文行楷" panose="02010800040101010101" pitchFamily="2" charset="-122"/>
                  <a:ea typeface="华文行楷" panose="02010800040101010101" pitchFamily="2" charset="-122"/>
                </a:endParaRPr>
              </a:p>
              <a:p>
                <a:pPr algn="just">
                  <a:spcBef>
                    <a:spcPct val="50000"/>
                  </a:spcBef>
                </a:pPr>
                <a:r>
                  <a:rPr lang="zh-CN" altLang="en-US" sz="2000" dirty="0" smtClean="0">
                    <a:solidFill>
                      <a:schemeClr val="hlink"/>
                    </a:solidFill>
                    <a:latin typeface="华文行楷" panose="02010800040101010101" pitchFamily="2" charset="-122"/>
                    <a:ea typeface="华文行楷" panose="02010800040101010101" pitchFamily="2" charset="-122"/>
                  </a:rPr>
                  <a:t>度量</a:t>
                </a:r>
                <a:r>
                  <a:rPr lang="en-US" altLang="zh-CN" sz="2000" dirty="0" smtClean="0">
                    <a:solidFill>
                      <a:schemeClr val="hlink"/>
                    </a:solidFill>
                    <a:latin typeface="华文行楷" panose="02010800040101010101" pitchFamily="2" charset="-122"/>
                    <a:ea typeface="华文行楷" panose="02010800040101010101" pitchFamily="2" charset="-122"/>
                  </a:rPr>
                  <a:t>H(x)</a:t>
                </a:r>
                <a:r>
                  <a:rPr lang="zh-CN" altLang="en-US" sz="2000" dirty="0">
                    <a:solidFill>
                      <a:schemeClr val="hlink"/>
                    </a:solidFill>
                    <a:latin typeface="华文行楷" panose="02010800040101010101" pitchFamily="2" charset="-122"/>
                    <a:ea typeface="华文行楷" panose="02010800040101010101" pitchFamily="2" charset="-122"/>
                  </a:rPr>
                  <a:t>满足</a:t>
                </a:r>
                <a:r>
                  <a:rPr lang="zh-CN" altLang="en-US" sz="2000" dirty="0" smtClean="0">
                    <a:solidFill>
                      <a:schemeClr val="hlink"/>
                    </a:solidFill>
                    <a:latin typeface="华文行楷" panose="02010800040101010101" pitchFamily="2" charset="-122"/>
                    <a:ea typeface="华文行楷" panose="02010800040101010101" pitchFamily="2" charset="-122"/>
                  </a:rPr>
                  <a:t>：</a:t>
                </a:r>
                <a:r>
                  <a:rPr lang="en-US" altLang="zh-CN" sz="2000" dirty="0" smtClean="0">
                    <a:solidFill>
                      <a:schemeClr val="hlink"/>
                    </a:solidFill>
                    <a:latin typeface="华文行楷" panose="02010800040101010101" pitchFamily="2" charset="-122"/>
                    <a:ea typeface="华文行楷" panose="02010800040101010101" pitchFamily="2" charset="-122"/>
                  </a:rPr>
                  <a:t>1.</a:t>
                </a:r>
                <a:r>
                  <a:rPr lang="zh-CN" altLang="en-US" sz="2000" dirty="0" smtClean="0">
                    <a:solidFill>
                      <a:schemeClr val="hlink"/>
                    </a:solidFill>
                    <a:latin typeface="华文行楷" panose="02010800040101010101" pitchFamily="2" charset="-122"/>
                    <a:ea typeface="华文行楷" panose="02010800040101010101" pitchFamily="2" charset="-122"/>
                  </a:rPr>
                  <a:t>如果</a:t>
                </a:r>
                <a:r>
                  <a:rPr lang="en-US" altLang="zh-CN" sz="2000" dirty="0">
                    <a:solidFill>
                      <a:schemeClr val="hlink"/>
                    </a:solidFill>
                    <a:latin typeface="华文行楷" panose="02010800040101010101" pitchFamily="2" charset="-122"/>
                    <a:ea typeface="华文行楷" panose="02010800040101010101" pitchFamily="2" charset="-122"/>
                  </a:rPr>
                  <a:t>X</a:t>
                </a:r>
                <a:r>
                  <a:rPr lang="zh-CN" altLang="en-US" sz="2000" dirty="0">
                    <a:solidFill>
                      <a:schemeClr val="hlink"/>
                    </a:solidFill>
                    <a:latin typeface="华文行楷" panose="02010800040101010101" pitchFamily="2" charset="-122"/>
                    <a:ea typeface="华文行楷" panose="02010800040101010101" pitchFamily="2" charset="-122"/>
                  </a:rPr>
                  <a:t>是确定性事件（即</a:t>
                </a:r>
                <a:r>
                  <a:rPr lang="en-US" altLang="zh-CN" sz="2000" dirty="0">
                    <a:solidFill>
                      <a:schemeClr val="hlink"/>
                    </a:solidFill>
                    <a:latin typeface="华文行楷" panose="02010800040101010101" pitchFamily="2" charset="-122"/>
                    <a:ea typeface="华文行楷" panose="02010800040101010101" pitchFamily="2" charset="-122"/>
                  </a:rPr>
                  <a:t>X</a:t>
                </a:r>
                <a:r>
                  <a:rPr lang="zh-CN" altLang="en-US" sz="2000" dirty="0">
                    <a:solidFill>
                      <a:schemeClr val="hlink"/>
                    </a:solidFill>
                    <a:latin typeface="华文行楷" panose="02010800040101010101" pitchFamily="2" charset="-122"/>
                    <a:ea typeface="华文行楷" panose="02010800040101010101" pitchFamily="2" charset="-122"/>
                  </a:rPr>
                  <a:t>的结果是固定的），</a:t>
                </a:r>
                <a:r>
                  <a:rPr lang="zh-CN" altLang="en-US" sz="2000" dirty="0" smtClean="0">
                    <a:solidFill>
                      <a:schemeClr val="hlink"/>
                    </a:solidFill>
                    <a:latin typeface="华文行楷" panose="02010800040101010101" pitchFamily="2" charset="-122"/>
                    <a:ea typeface="华文行楷" panose="02010800040101010101" pitchFamily="2" charset="-122"/>
                  </a:rPr>
                  <a:t>则</a:t>
                </a:r>
                <a:r>
                  <a:rPr lang="en-US" altLang="zh-CN" sz="2000" dirty="0" smtClean="0">
                    <a:solidFill>
                      <a:schemeClr val="hlink"/>
                    </a:solidFill>
                    <a:latin typeface="华文行楷" panose="02010800040101010101" pitchFamily="2" charset="-122"/>
                    <a:ea typeface="华文行楷" panose="02010800040101010101" pitchFamily="2" charset="-122"/>
                  </a:rPr>
                  <a:t>H(X</a:t>
                </a:r>
                <a:r>
                  <a:rPr lang="en-US" altLang="zh-CN" sz="2000" dirty="0">
                    <a:solidFill>
                      <a:schemeClr val="hlink"/>
                    </a:solidFill>
                    <a:latin typeface="华文行楷" panose="02010800040101010101" pitchFamily="2" charset="-122"/>
                    <a:ea typeface="华文行楷" panose="02010800040101010101" pitchFamily="2" charset="-122"/>
                  </a:rPr>
                  <a:t>)=</a:t>
                </a:r>
                <a:r>
                  <a:rPr lang="en-US" altLang="zh-CN" sz="2000" dirty="0" smtClean="0">
                    <a:solidFill>
                      <a:schemeClr val="hlink"/>
                    </a:solidFill>
                    <a:latin typeface="华文行楷" panose="02010800040101010101" pitchFamily="2" charset="-122"/>
                    <a:ea typeface="华文行楷" panose="02010800040101010101" pitchFamily="2" charset="-122"/>
                  </a:rPr>
                  <a:t>0, 2. P(X)</a:t>
                </a:r>
                <a:r>
                  <a:rPr lang="zh-CN" altLang="en-US" sz="2000" dirty="0" smtClean="0">
                    <a:solidFill>
                      <a:schemeClr val="hlink"/>
                    </a:solidFill>
                    <a:latin typeface="华文行楷" panose="02010800040101010101" pitchFamily="2" charset="-122"/>
                    <a:ea typeface="华文行楷" panose="02010800040101010101" pitchFamily="2" charset="-122"/>
                  </a:rPr>
                  <a:t>越</a:t>
                </a:r>
                <a:r>
                  <a:rPr lang="zh-CN" altLang="en-US" sz="2000" dirty="0">
                    <a:solidFill>
                      <a:schemeClr val="hlink"/>
                    </a:solidFill>
                    <a:latin typeface="华文行楷" panose="02010800040101010101" pitchFamily="2" charset="-122"/>
                    <a:ea typeface="华文行楷" panose="02010800040101010101" pitchFamily="2" charset="-122"/>
                  </a:rPr>
                  <a:t>随机</a:t>
                </a:r>
                <a:r>
                  <a:rPr lang="zh-CN" altLang="en-US" sz="2000" dirty="0" smtClean="0">
                    <a:solidFill>
                      <a:schemeClr val="hlink"/>
                    </a:solidFill>
                    <a:latin typeface="华文行楷" panose="02010800040101010101" pitchFamily="2" charset="-122"/>
                    <a:ea typeface="华文行楷" panose="02010800040101010101" pitchFamily="2" charset="-122"/>
                  </a:rPr>
                  <a:t>，</a:t>
                </a:r>
                <a:r>
                  <a:rPr lang="en-US" altLang="zh-CN" sz="2000" dirty="0" smtClean="0">
                    <a:solidFill>
                      <a:schemeClr val="hlink"/>
                    </a:solidFill>
                    <a:latin typeface="华文行楷" panose="02010800040101010101" pitchFamily="2" charset="-122"/>
                    <a:ea typeface="华文行楷" panose="02010800040101010101" pitchFamily="2" charset="-122"/>
                  </a:rPr>
                  <a:t>H(P</a:t>
                </a:r>
                <a:r>
                  <a:rPr lang="en-US" altLang="zh-CN" sz="2000" dirty="0">
                    <a:solidFill>
                      <a:schemeClr val="hlink"/>
                    </a:solidFill>
                    <a:latin typeface="华文行楷" panose="02010800040101010101" pitchFamily="2" charset="-122"/>
                    <a:ea typeface="华文行楷" panose="02010800040101010101" pitchFamily="2" charset="-122"/>
                  </a:rPr>
                  <a:t>)</a:t>
                </a:r>
                <a:r>
                  <a:rPr lang="en-US" altLang="zh-CN" sz="2000" dirty="0" smtClean="0">
                    <a:solidFill>
                      <a:schemeClr val="hlink"/>
                    </a:solidFill>
                    <a:latin typeface="华文行楷" panose="02010800040101010101" pitchFamily="2" charset="-122"/>
                    <a:ea typeface="华文行楷" panose="02010800040101010101" pitchFamily="2" charset="-122"/>
                  </a:rPr>
                  <a:t>​</a:t>
                </a:r>
                <a:r>
                  <a:rPr lang="zh-CN" altLang="en-US" sz="2000" dirty="0" smtClean="0">
                    <a:solidFill>
                      <a:schemeClr val="hlink"/>
                    </a:solidFill>
                    <a:latin typeface="华文行楷" panose="02010800040101010101" pitchFamily="2" charset="-122"/>
                    <a:ea typeface="华文行楷" panose="02010800040101010101" pitchFamily="2" charset="-122"/>
                  </a:rPr>
                  <a:t>越大，</a:t>
                </a:r>
                <a:r>
                  <a:rPr lang="en-US" altLang="zh-CN" sz="2000" dirty="0" smtClean="0">
                    <a:solidFill>
                      <a:schemeClr val="hlink"/>
                    </a:solidFill>
                    <a:latin typeface="华文行楷" panose="02010800040101010101" pitchFamily="2" charset="-122"/>
                    <a:ea typeface="华文行楷" panose="02010800040101010101" pitchFamily="2" charset="-122"/>
                  </a:rPr>
                  <a:t>3. H(X)</a:t>
                </a:r>
                <a:r>
                  <a:rPr lang="zh-CN" altLang="en-US" sz="2000" dirty="0" smtClean="0">
                    <a:solidFill>
                      <a:schemeClr val="hlink"/>
                    </a:solidFill>
                    <a:latin typeface="华文行楷" panose="02010800040101010101" pitchFamily="2" charset="-122"/>
                    <a:ea typeface="华文行楷" panose="02010800040101010101" pitchFamily="2" charset="-122"/>
                  </a:rPr>
                  <a:t>最大</a:t>
                </a:r>
                <a:r>
                  <a:rPr lang="zh-CN" altLang="en-US" sz="2000" dirty="0">
                    <a:solidFill>
                      <a:schemeClr val="hlink"/>
                    </a:solidFill>
                    <a:latin typeface="华文行楷" panose="02010800040101010101" pitchFamily="2" charset="-122"/>
                    <a:ea typeface="华文行楷" panose="02010800040101010101" pitchFamily="2" charset="-122"/>
                  </a:rPr>
                  <a:t>为</a:t>
                </a:r>
                <a:r>
                  <a:rPr lang="en-US" altLang="zh-CN" sz="2000" dirty="0">
                    <a:solidFill>
                      <a:schemeClr val="hlink"/>
                    </a:solidFill>
                    <a:latin typeface="华文行楷" panose="02010800040101010101" pitchFamily="2" charset="-122"/>
                    <a:ea typeface="华文行楷" panose="02010800040101010101" pitchFamily="2" charset="-122"/>
                  </a:rPr>
                  <a:t>1</a:t>
                </a:r>
                <a:r>
                  <a:rPr lang="zh-CN" altLang="en-US" sz="2000" dirty="0">
                    <a:solidFill>
                      <a:schemeClr val="hlink"/>
                    </a:solidFill>
                    <a:latin typeface="华文行楷" panose="02010800040101010101" pitchFamily="2" charset="-122"/>
                    <a:ea typeface="华文行楷" panose="02010800040101010101" pitchFamily="2" charset="-122"/>
                  </a:rPr>
                  <a:t>，此时随机变量随机性</a:t>
                </a:r>
                <a:r>
                  <a:rPr lang="zh-CN" altLang="en-US" sz="2000" dirty="0" smtClean="0">
                    <a:solidFill>
                      <a:schemeClr val="hlink"/>
                    </a:solidFill>
                    <a:latin typeface="华文行楷" panose="02010800040101010101" pitchFamily="2" charset="-122"/>
                    <a:ea typeface="华文行楷" panose="02010800040101010101" pitchFamily="2" charset="-122"/>
                  </a:rPr>
                  <a:t>最大。</a:t>
                </a:r>
                <a:endParaRPr lang="en-US" altLang="zh-CN" sz="2000" dirty="0" smtClean="0">
                  <a:solidFill>
                    <a:schemeClr val="hlink"/>
                  </a:solidFill>
                  <a:latin typeface="华文行楷" panose="02010800040101010101" pitchFamily="2" charset="-122"/>
                  <a:ea typeface="华文行楷" panose="02010800040101010101" pitchFamily="2" charset="-122"/>
                </a:endParaRPr>
              </a:p>
              <a:p>
                <a:pPr algn="just">
                  <a:spcBef>
                    <a:spcPct val="50000"/>
                  </a:spcBef>
                </a:pPr>
                <a:endParaRPr lang="zh-CN" altLang="en-US" sz="2000" dirty="0">
                  <a:solidFill>
                    <a:schemeClr val="hlink"/>
                  </a:solidFill>
                  <a:latin typeface="华文行楷" panose="02010800040101010101" pitchFamily="2" charset="-122"/>
                  <a:ea typeface="华文行楷" panose="02010800040101010101" pitchFamily="2" charset="-122"/>
                </a:endParaRPr>
              </a:p>
            </p:txBody>
          </p:sp>
        </mc:Choice>
        <mc:Fallback>
          <p:sp>
            <p:nvSpPr>
              <p:cNvPr id="5" name="Text Box 2"/>
              <p:cNvSpPr txBox="1">
                <a:spLocks noRot="1" noChangeAspect="1" noMove="1" noResize="1" noEditPoints="1" noAdjustHandles="1" noChangeArrowheads="1" noChangeShapeType="1" noTextEdit="1"/>
              </p:cNvSpPr>
              <p:nvPr/>
            </p:nvSpPr>
            <p:spPr bwMode="auto">
              <a:xfrm>
                <a:off x="141731" y="1034273"/>
                <a:ext cx="11771067" cy="4616648"/>
              </a:xfrm>
              <a:prstGeom prst="rect">
                <a:avLst/>
              </a:prstGeom>
              <a:blipFill rotWithShape="1">
                <a:blip r:embed="rId1"/>
                <a:stretch>
                  <a:fillRect l="-777" t="-1453" r="-570"/>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lstStyle/>
              <a:p>
                <a:r>
                  <a:rPr lang="zh-CN" altLang="en-US">
                    <a:noFill/>
                  </a:rPr>
                  <a:t> </a:t>
                </a:r>
                <a:endParaRPr lang="zh-CN" altLang="en-US">
                  <a:noFill/>
                </a:endParaRPr>
              </a:p>
            </p:txBody>
          </p:sp>
        </mc:Fallback>
      </mc:AlternateContent>
      <p:sp>
        <p:nvSpPr>
          <p:cNvPr id="6" name="AutoShape 2" descr="{\displaystyle H=-\sum _{k=1}^{n}p_{k}\log _{2}p_{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7" name="图片 6"/>
          <p:cNvPicPr>
            <a:picLocks noChangeAspect="1"/>
          </p:cNvPicPr>
          <p:nvPr/>
        </p:nvPicPr>
        <p:blipFill>
          <a:blip r:embed="rId2"/>
          <a:stretch>
            <a:fillRect/>
          </a:stretch>
        </p:blipFill>
        <p:spPr>
          <a:xfrm>
            <a:off x="5112752" y="5224165"/>
            <a:ext cx="1752600" cy="59055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6" y="340254"/>
            <a:ext cx="8803713" cy="530225"/>
          </a:xfrm>
        </p:spPr>
        <p:txBody>
          <a:bodyPr/>
          <a:lstStyle/>
          <a:p>
            <a:r>
              <a:rPr lang="en-US" altLang="zh-CN" dirty="0"/>
              <a:t>1.1 </a:t>
            </a:r>
            <a:r>
              <a:rPr lang="zh-CN" altLang="en-US" dirty="0"/>
              <a:t>信息的概念和特性（解读香农信息熵）</a:t>
            </a:r>
            <a:endParaRPr lang="zh-CN" altLang="en-US" dirty="0"/>
          </a:p>
          <a:p>
            <a:endParaRPr lang="zh-CN" altLang="en-US" dirty="0"/>
          </a:p>
          <a:p>
            <a:endParaRPr lang="zh-CN" altLang="en-US" dirty="0"/>
          </a:p>
        </p:txBody>
      </p:sp>
      <p:sp>
        <p:nvSpPr>
          <p:cNvPr id="5" name="Text Box 2"/>
          <p:cNvSpPr txBox="1">
            <a:spLocks noChangeArrowheads="1"/>
          </p:cNvSpPr>
          <p:nvPr/>
        </p:nvSpPr>
        <p:spPr bwMode="auto">
          <a:xfrm>
            <a:off x="141731" y="1034273"/>
            <a:ext cx="11771067" cy="42473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square">
            <a:spAutoFit/>
          </a:bodyPr>
          <a:lstStyle/>
          <a:p>
            <a:pPr algn="just">
              <a:spcBef>
                <a:spcPct val="50000"/>
              </a:spcBef>
            </a:pPr>
            <a:endParaRPr lang="en-US" altLang="zh-CN" sz="2000" dirty="0" smtClean="0">
              <a:solidFill>
                <a:schemeClr val="hlink"/>
              </a:solidFill>
              <a:latin typeface="华文行楷" panose="02010800040101010101" pitchFamily="2" charset="-122"/>
              <a:ea typeface="华文行楷" panose="02010800040101010101" pitchFamily="2" charset="-122"/>
            </a:endParaRPr>
          </a:p>
          <a:p>
            <a:pPr algn="just">
              <a:spcBef>
                <a:spcPct val="50000"/>
              </a:spcBef>
            </a:pPr>
            <a:endParaRPr lang="en-US" altLang="zh-CN" sz="2000" dirty="0">
              <a:solidFill>
                <a:schemeClr val="hlink"/>
              </a:solidFill>
              <a:latin typeface="华文行楷" panose="02010800040101010101" pitchFamily="2" charset="-122"/>
              <a:ea typeface="华文行楷" panose="02010800040101010101" pitchFamily="2" charset="-122"/>
            </a:endParaRPr>
          </a:p>
          <a:p>
            <a:pPr algn="just">
              <a:spcBef>
                <a:spcPct val="50000"/>
              </a:spcBef>
            </a:pPr>
            <a:r>
              <a:rPr lang="zh-CN" altLang="en-US" sz="2000" dirty="0">
                <a:solidFill>
                  <a:schemeClr val="hlink"/>
                </a:solidFill>
                <a:latin typeface="华文行楷" panose="02010800040101010101" pitchFamily="2" charset="-122"/>
                <a:ea typeface="华文行楷" panose="02010800040101010101" pitchFamily="2" charset="-122"/>
              </a:rPr>
              <a:t>正</a:t>
            </a:r>
            <a:r>
              <a:rPr lang="zh-CN" altLang="en-US" sz="2000" dirty="0" smtClean="0">
                <a:solidFill>
                  <a:schemeClr val="hlink"/>
                </a:solidFill>
                <a:latin typeface="华文行楷" panose="02010800040101010101" pitchFamily="2" charset="-122"/>
                <a:ea typeface="华文行楷" panose="02010800040101010101" pitchFamily="2" charset="-122"/>
              </a:rPr>
              <a:t>反面都为</a:t>
            </a:r>
            <a:r>
              <a:rPr lang="en-US" altLang="zh-CN" sz="2000" dirty="0" smtClean="0">
                <a:solidFill>
                  <a:schemeClr val="hlink"/>
                </a:solidFill>
                <a:latin typeface="华文行楷" panose="02010800040101010101" pitchFamily="2" charset="-122"/>
                <a:ea typeface="华文行楷" panose="02010800040101010101" pitchFamily="2" charset="-122"/>
              </a:rPr>
              <a:t>0.5</a:t>
            </a:r>
            <a:r>
              <a:rPr lang="zh-CN" altLang="en-US" sz="2000" dirty="0" smtClean="0">
                <a:solidFill>
                  <a:schemeClr val="hlink"/>
                </a:solidFill>
                <a:latin typeface="华文行楷" panose="02010800040101010101" pitchFamily="2" charset="-122"/>
                <a:ea typeface="华文行楷" panose="02010800040101010101" pitchFamily="2" charset="-122"/>
              </a:rPr>
              <a:t>，最不确定，</a:t>
            </a:r>
            <a:r>
              <a:rPr lang="en-US" altLang="zh-CN" sz="2000" dirty="0" smtClean="0">
                <a:solidFill>
                  <a:schemeClr val="hlink"/>
                </a:solidFill>
                <a:latin typeface="华文行楷" panose="02010800040101010101" pitchFamily="2" charset="-122"/>
                <a:ea typeface="华文行楷" panose="02010800040101010101" pitchFamily="2" charset="-122"/>
              </a:rPr>
              <a:t>H=1</a:t>
            </a:r>
            <a:r>
              <a:rPr lang="zh-CN" altLang="en-US" sz="2000" dirty="0">
                <a:solidFill>
                  <a:schemeClr val="hlink"/>
                </a:solidFill>
                <a:latin typeface="华文行楷" panose="02010800040101010101" pitchFamily="2" charset="-122"/>
                <a:ea typeface="华文行楷" panose="02010800040101010101" pitchFamily="2" charset="-122"/>
              </a:rPr>
              <a:t>；</a:t>
            </a:r>
            <a:r>
              <a:rPr lang="zh-CN" altLang="en-US" sz="2000" dirty="0" smtClean="0">
                <a:solidFill>
                  <a:schemeClr val="hlink"/>
                </a:solidFill>
                <a:latin typeface="华文行楷" panose="02010800040101010101" pitchFamily="2" charset="-122"/>
                <a:ea typeface="华文行楷" panose="02010800040101010101" pitchFamily="2" charset="-122"/>
              </a:rPr>
              <a:t>必为正</a:t>
            </a:r>
            <a:r>
              <a:rPr lang="en-US" altLang="zh-CN" sz="2000" dirty="0" smtClean="0">
                <a:solidFill>
                  <a:schemeClr val="hlink"/>
                </a:solidFill>
                <a:latin typeface="华文行楷" panose="02010800040101010101" pitchFamily="2" charset="-122"/>
                <a:ea typeface="华文行楷" panose="02010800040101010101" pitchFamily="2" charset="-122"/>
              </a:rPr>
              <a:t>/</a:t>
            </a:r>
            <a:r>
              <a:rPr lang="zh-CN" altLang="en-US" sz="2000" dirty="0" smtClean="0">
                <a:solidFill>
                  <a:schemeClr val="hlink"/>
                </a:solidFill>
                <a:latin typeface="华文行楷" panose="02010800040101010101" pitchFamily="2" charset="-122"/>
                <a:ea typeface="华文行楷" panose="02010800040101010101" pitchFamily="2" charset="-122"/>
              </a:rPr>
              <a:t>反面的情况，</a:t>
            </a:r>
            <a:r>
              <a:rPr lang="en-US" altLang="zh-CN" sz="2000" dirty="0" smtClean="0">
                <a:solidFill>
                  <a:schemeClr val="hlink"/>
                </a:solidFill>
                <a:latin typeface="华文行楷" panose="02010800040101010101" pitchFamily="2" charset="-122"/>
                <a:ea typeface="华文行楷" panose="02010800040101010101" pitchFamily="2" charset="-122"/>
              </a:rPr>
              <a:t>H=0</a:t>
            </a:r>
            <a:r>
              <a:rPr lang="zh-CN" altLang="en-US" sz="2000" dirty="0" smtClean="0">
                <a:solidFill>
                  <a:schemeClr val="hlink"/>
                </a:solidFill>
                <a:latin typeface="华文行楷" panose="02010800040101010101" pitchFamily="2" charset="-122"/>
                <a:ea typeface="华文行楷" panose="02010800040101010101" pitchFamily="2" charset="-122"/>
              </a:rPr>
              <a:t>；正面为</a:t>
            </a:r>
            <a:r>
              <a:rPr lang="en-US" altLang="zh-CN" sz="2000" dirty="0" smtClean="0">
                <a:solidFill>
                  <a:schemeClr val="hlink"/>
                </a:solidFill>
                <a:latin typeface="华文行楷" panose="02010800040101010101" pitchFamily="2" charset="-122"/>
                <a:ea typeface="华文行楷" panose="02010800040101010101" pitchFamily="2" charset="-122"/>
              </a:rPr>
              <a:t>0.8</a:t>
            </a:r>
            <a:r>
              <a:rPr lang="zh-CN" altLang="en-US" sz="2000" dirty="0" smtClean="0">
                <a:solidFill>
                  <a:schemeClr val="hlink"/>
                </a:solidFill>
                <a:latin typeface="华文行楷" panose="02010800040101010101" pitchFamily="2" charset="-122"/>
                <a:ea typeface="华文行楷" panose="02010800040101010101" pitchFamily="2" charset="-122"/>
              </a:rPr>
              <a:t>的情况，</a:t>
            </a:r>
            <a:r>
              <a:rPr lang="en-US" altLang="zh-CN" sz="2000" dirty="0">
                <a:solidFill>
                  <a:srgbClr val="4472C4"/>
                </a:solidFill>
                <a:latin typeface="华文行楷" panose="02010800040101010101" pitchFamily="2" charset="-122"/>
                <a:ea typeface="华文行楷" panose="02010800040101010101" pitchFamily="2" charset="-122"/>
              </a:rPr>
              <a:t> </a:t>
            </a:r>
            <a:r>
              <a:rPr lang="en-US" altLang="zh-CN" sz="2000" dirty="0" smtClean="0">
                <a:solidFill>
                  <a:srgbClr val="4472C4"/>
                </a:solidFill>
                <a:latin typeface="华文行楷" panose="02010800040101010101" pitchFamily="2" charset="-122"/>
                <a:ea typeface="华文行楷" panose="02010800040101010101" pitchFamily="2" charset="-122"/>
              </a:rPr>
              <a:t>H=0.7219</a:t>
            </a:r>
            <a:endParaRPr lang="en-US" altLang="zh-CN" sz="2000" dirty="0" smtClean="0">
              <a:solidFill>
                <a:srgbClr val="4472C4"/>
              </a:solidFill>
              <a:latin typeface="华文行楷" panose="02010800040101010101" pitchFamily="2" charset="-122"/>
              <a:ea typeface="华文行楷" panose="02010800040101010101" pitchFamily="2" charset="-122"/>
            </a:endParaRPr>
          </a:p>
          <a:p>
            <a:pPr algn="just">
              <a:spcBef>
                <a:spcPct val="50000"/>
              </a:spcBef>
            </a:pPr>
            <a:endParaRPr lang="en-US" altLang="zh-CN" sz="2000" dirty="0">
              <a:solidFill>
                <a:srgbClr val="4472C4"/>
              </a:solidFill>
              <a:latin typeface="华文行楷" panose="02010800040101010101" pitchFamily="2" charset="-122"/>
              <a:ea typeface="华文行楷" panose="02010800040101010101" pitchFamily="2" charset="-122"/>
            </a:endParaRPr>
          </a:p>
          <a:p>
            <a:pPr algn="just">
              <a:spcBef>
                <a:spcPct val="50000"/>
              </a:spcBef>
            </a:pPr>
            <a:r>
              <a:rPr lang="zh-CN" altLang="en-US" sz="2000" dirty="0" smtClean="0">
                <a:solidFill>
                  <a:schemeClr val="hlink"/>
                </a:solidFill>
                <a:latin typeface="华文行楷" panose="02010800040101010101" pitchFamily="2" charset="-122"/>
                <a:ea typeface="华文行楷" panose="02010800040101010101" pitchFamily="2" charset="-122"/>
              </a:rPr>
              <a:t>有三种状态，某一个为</a:t>
            </a:r>
            <a:r>
              <a:rPr lang="en-US" altLang="zh-CN" sz="2000" dirty="0" smtClean="0">
                <a:solidFill>
                  <a:schemeClr val="hlink"/>
                </a:solidFill>
                <a:latin typeface="华文行楷" panose="02010800040101010101" pitchFamily="2" charset="-122"/>
                <a:ea typeface="华文行楷" panose="02010800040101010101" pitchFamily="2" charset="-122"/>
              </a:rPr>
              <a:t>0.8,</a:t>
            </a:r>
            <a:r>
              <a:rPr lang="zh-CN" altLang="en-US" sz="2000" dirty="0" smtClean="0">
                <a:solidFill>
                  <a:schemeClr val="hlink"/>
                </a:solidFill>
                <a:latin typeface="华文行楷" panose="02010800040101010101" pitchFamily="2" charset="-122"/>
                <a:ea typeface="华文行楷" panose="02010800040101010101" pitchFamily="2" charset="-122"/>
              </a:rPr>
              <a:t>另外两个为</a:t>
            </a:r>
            <a:r>
              <a:rPr lang="en-US" altLang="zh-CN" sz="2000" dirty="0" smtClean="0">
                <a:solidFill>
                  <a:schemeClr val="hlink"/>
                </a:solidFill>
                <a:latin typeface="华文行楷" panose="02010800040101010101" pitchFamily="2" charset="-122"/>
                <a:ea typeface="华文行楷" panose="02010800040101010101" pitchFamily="2" charset="-122"/>
              </a:rPr>
              <a:t>0.1</a:t>
            </a:r>
            <a:r>
              <a:rPr lang="zh-CN" altLang="en-US" sz="2000" dirty="0" smtClean="0">
                <a:solidFill>
                  <a:schemeClr val="hlink"/>
                </a:solidFill>
                <a:latin typeface="华文行楷" panose="02010800040101010101" pitchFamily="2" charset="-122"/>
                <a:ea typeface="华文行楷" panose="02010800040101010101" pitchFamily="2" charset="-122"/>
              </a:rPr>
              <a:t>，此时</a:t>
            </a:r>
            <a:r>
              <a:rPr lang="en-US" altLang="zh-CN" sz="2000" dirty="0" smtClean="0">
                <a:solidFill>
                  <a:srgbClr val="4472C4"/>
                </a:solidFill>
                <a:latin typeface="华文行楷" panose="02010800040101010101" pitchFamily="2" charset="-122"/>
                <a:ea typeface="华文行楷" panose="02010800040101010101" pitchFamily="2" charset="-122"/>
              </a:rPr>
              <a:t>H=0.922</a:t>
            </a:r>
            <a:endParaRPr lang="en-US" altLang="zh-CN" sz="2000" dirty="0" smtClean="0">
              <a:solidFill>
                <a:srgbClr val="4472C4"/>
              </a:solidFill>
              <a:latin typeface="华文行楷" panose="02010800040101010101" pitchFamily="2" charset="-122"/>
              <a:ea typeface="华文行楷" panose="02010800040101010101" pitchFamily="2" charset="-122"/>
            </a:endParaRPr>
          </a:p>
          <a:p>
            <a:pPr algn="just">
              <a:spcBef>
                <a:spcPct val="50000"/>
              </a:spcBef>
            </a:pPr>
            <a:endParaRPr lang="en-US" altLang="zh-CN" sz="2000" dirty="0">
              <a:solidFill>
                <a:srgbClr val="4472C4"/>
              </a:solidFill>
              <a:latin typeface="华文行楷" panose="02010800040101010101" pitchFamily="2" charset="-122"/>
              <a:ea typeface="华文行楷" panose="02010800040101010101" pitchFamily="2" charset="-122"/>
            </a:endParaRPr>
          </a:p>
          <a:p>
            <a:pPr algn="just">
              <a:spcBef>
                <a:spcPct val="50000"/>
              </a:spcBef>
            </a:pPr>
            <a:endParaRPr lang="en-US" altLang="zh-CN" sz="2000" dirty="0" smtClean="0">
              <a:solidFill>
                <a:srgbClr val="4472C4"/>
              </a:solidFill>
              <a:latin typeface="华文行楷" panose="02010800040101010101" pitchFamily="2" charset="-122"/>
              <a:ea typeface="华文行楷" panose="02010800040101010101" pitchFamily="2" charset="-122"/>
            </a:endParaRPr>
          </a:p>
          <a:p>
            <a:pPr algn="just">
              <a:spcBef>
                <a:spcPct val="50000"/>
              </a:spcBef>
            </a:pPr>
            <a:r>
              <a:rPr lang="zh-CN" altLang="en-US" sz="2000" dirty="0">
                <a:solidFill>
                  <a:srgbClr val="4472C4"/>
                </a:solidFill>
                <a:latin typeface="华文行楷" panose="02010800040101010101" pitchFamily="2" charset="-122"/>
                <a:ea typeface="华文行楷" panose="02010800040101010101" pitchFamily="2" charset="-122"/>
              </a:rPr>
              <a:t>信息传递中，一个信息符号的价值，取决于可表示状态数及可以消除的系统不确定性。其中可表示状态数以二状态符号为单位</a:t>
            </a:r>
            <a:r>
              <a:rPr lang="en-US" altLang="zh-CN" sz="2000" dirty="0">
                <a:solidFill>
                  <a:srgbClr val="4472C4"/>
                </a:solidFill>
                <a:latin typeface="华文行楷" panose="02010800040101010101" pitchFamily="2" charset="-122"/>
                <a:ea typeface="华文行楷" panose="02010800040101010101" pitchFamily="2" charset="-122"/>
              </a:rPr>
              <a:t>1</a:t>
            </a:r>
            <a:r>
              <a:rPr lang="zh-CN" altLang="en-US" sz="2000" dirty="0">
                <a:solidFill>
                  <a:srgbClr val="4472C4"/>
                </a:solidFill>
                <a:latin typeface="华文行楷" panose="02010800040101010101" pitchFamily="2" charset="-122"/>
                <a:ea typeface="华文行楷" panose="02010800040101010101" pitchFamily="2" charset="-122"/>
              </a:rPr>
              <a:t>，</a:t>
            </a:r>
            <a:r>
              <a:rPr lang="en-US" altLang="zh-CN" sz="2000" dirty="0">
                <a:solidFill>
                  <a:srgbClr val="4472C4"/>
                </a:solidFill>
                <a:latin typeface="华文行楷" panose="02010800040101010101" pitchFamily="2" charset="-122"/>
                <a:ea typeface="华文行楷" panose="02010800040101010101" pitchFamily="2" charset="-122"/>
              </a:rPr>
              <a:t>n</a:t>
            </a:r>
            <a:r>
              <a:rPr lang="zh-CN" altLang="en-US" sz="2000" dirty="0">
                <a:solidFill>
                  <a:srgbClr val="4472C4"/>
                </a:solidFill>
                <a:latin typeface="华文行楷" panose="02010800040101010101" pitchFamily="2" charset="-122"/>
                <a:ea typeface="华文行楷" panose="02010800040101010101" pitchFamily="2" charset="-122"/>
              </a:rPr>
              <a:t>状态符号价值是二状态符号</a:t>
            </a:r>
            <a:r>
              <a:rPr lang="zh-CN" altLang="en-US" sz="2000" dirty="0" smtClean="0">
                <a:solidFill>
                  <a:srgbClr val="4472C4"/>
                </a:solidFill>
                <a:latin typeface="华文行楷" panose="02010800040101010101" pitchFamily="2" charset="-122"/>
                <a:ea typeface="华文行楷" panose="02010800040101010101" pitchFamily="2" charset="-122"/>
              </a:rPr>
              <a:t>的</a:t>
            </a:r>
            <a:r>
              <a:rPr lang="en-US" altLang="zh-CN" sz="2000" dirty="0" smtClean="0">
                <a:solidFill>
                  <a:srgbClr val="4472C4"/>
                </a:solidFill>
                <a:latin typeface="华文行楷" panose="02010800040101010101" pitchFamily="2" charset="-122"/>
                <a:ea typeface="华文行楷" panose="02010800040101010101" pitchFamily="2" charset="-122"/>
              </a:rPr>
              <a:t>log</a:t>
            </a:r>
            <a:r>
              <a:rPr lang="en-US" altLang="zh-CN" sz="2000" baseline="-25000" dirty="0" smtClean="0">
                <a:solidFill>
                  <a:srgbClr val="4472C4"/>
                </a:solidFill>
                <a:latin typeface="华文行楷" panose="02010800040101010101" pitchFamily="2" charset="-122"/>
                <a:ea typeface="华文行楷" panose="02010800040101010101" pitchFamily="2" charset="-122"/>
              </a:rPr>
              <a:t>2</a:t>
            </a:r>
            <a:r>
              <a:rPr lang="en-US" altLang="zh-CN" sz="2000" dirty="0" smtClean="0">
                <a:solidFill>
                  <a:srgbClr val="4472C4"/>
                </a:solidFill>
                <a:latin typeface="华文行楷" panose="02010800040101010101" pitchFamily="2" charset="-122"/>
                <a:ea typeface="华文行楷" panose="02010800040101010101" pitchFamily="2" charset="-122"/>
              </a:rPr>
              <a:t>n</a:t>
            </a:r>
            <a:r>
              <a:rPr lang="zh-CN" altLang="en-US" sz="2000" dirty="0" smtClean="0">
                <a:solidFill>
                  <a:srgbClr val="4472C4"/>
                </a:solidFill>
                <a:latin typeface="华文行楷" panose="02010800040101010101" pitchFamily="2" charset="-122"/>
                <a:ea typeface="华文行楷" panose="02010800040101010101" pitchFamily="2" charset="-122"/>
              </a:rPr>
              <a:t>倍</a:t>
            </a:r>
            <a:r>
              <a:rPr lang="zh-CN" altLang="en-US" sz="2000" dirty="0">
                <a:solidFill>
                  <a:srgbClr val="4472C4"/>
                </a:solidFill>
                <a:latin typeface="华文行楷" panose="02010800040101010101" pitchFamily="2" charset="-122"/>
                <a:ea typeface="华文行楷" panose="02010800040101010101" pitchFamily="2" charset="-122"/>
              </a:rPr>
              <a:t>，不确定性由信息熵度量，消除的不确定性越高则价值越高。</a:t>
            </a:r>
            <a:endParaRPr lang="en-US" altLang="zh-CN" sz="2000" dirty="0">
              <a:solidFill>
                <a:srgbClr val="4472C4"/>
              </a:solidFill>
              <a:latin typeface="华文行楷" panose="02010800040101010101" pitchFamily="2" charset="-122"/>
              <a:ea typeface="华文行楷" panose="02010800040101010101" pitchFamily="2" charset="-122"/>
            </a:endParaRPr>
          </a:p>
        </p:txBody>
      </p:sp>
      <p:sp>
        <p:nvSpPr>
          <p:cNvPr id="6" name="AutoShape 2" descr="{\displaystyle H=-\sum _{k=1}^{n}p_{k}\log _{2}p_{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7" name="图片 6"/>
          <p:cNvPicPr>
            <a:picLocks noChangeAspect="1"/>
          </p:cNvPicPr>
          <p:nvPr/>
        </p:nvPicPr>
        <p:blipFill>
          <a:blip r:embed="rId1"/>
          <a:stretch>
            <a:fillRect/>
          </a:stretch>
        </p:blipFill>
        <p:spPr>
          <a:xfrm>
            <a:off x="4757152" y="1232854"/>
            <a:ext cx="1752600" cy="59055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7" y="340254"/>
            <a:ext cx="4672576" cy="530225"/>
          </a:xfrm>
        </p:spPr>
        <p:txBody>
          <a:bodyPr/>
          <a:lstStyle/>
          <a:p>
            <a:r>
              <a:rPr lang="en-US" altLang="zh-CN" dirty="0"/>
              <a:t>1.1 </a:t>
            </a:r>
            <a:r>
              <a:rPr lang="zh-CN" altLang="en-US" dirty="0"/>
              <a:t>信息的概念和特性</a:t>
            </a:r>
            <a:endParaRPr lang="zh-CN" altLang="en-US" dirty="0"/>
          </a:p>
          <a:p>
            <a:endParaRPr lang="zh-CN" altLang="en-US" dirty="0"/>
          </a:p>
        </p:txBody>
      </p:sp>
      <p:sp>
        <p:nvSpPr>
          <p:cNvPr id="3" name="Rectangle 3"/>
          <p:cNvSpPr>
            <a:spLocks noChangeArrowheads="1"/>
          </p:cNvSpPr>
          <p:nvPr/>
        </p:nvSpPr>
        <p:spPr bwMode="auto">
          <a:xfrm>
            <a:off x="186519" y="1343025"/>
            <a:ext cx="11873553" cy="773113"/>
          </a:xfrm>
          <a:prstGeom prst="rect">
            <a:avLst/>
          </a:prstGeom>
          <a:gradFill rotWithShape="0">
            <a:gsLst>
              <a:gs pos="0">
                <a:srgbClr val="333399"/>
              </a:gs>
              <a:gs pos="100000">
                <a:srgbClr val="3399FF"/>
              </a:gs>
            </a:gsLst>
            <a:lin ang="0" scaled="1"/>
          </a:gradFill>
          <a:ln w="9525">
            <a:solidFill>
              <a:schemeClr val="tx1"/>
            </a:solidFill>
            <a:miter lim="800000"/>
          </a:ln>
          <a:effectLst>
            <a:outerShdw dist="125724" dir="2700000" algn="ctr" rotWithShape="0">
              <a:srgbClr val="C0C0C0"/>
            </a:outerShdw>
          </a:effectLst>
        </p:spPr>
        <p:txBody>
          <a:bodyPr wrap="none" anchor="ctr"/>
          <a:lstStyle>
            <a:lvl1pPr algn="l">
              <a:tabLst>
                <a:tab pos="1657350" algn="l"/>
              </a:tabLst>
              <a:defRPr>
                <a:solidFill>
                  <a:schemeClr val="tx1"/>
                </a:solidFill>
                <a:latin typeface="Arial" panose="020B0604020202020204" pitchFamily="34" charset="0"/>
              </a:defRPr>
            </a:lvl1pPr>
            <a:lvl2pPr algn="l">
              <a:tabLst>
                <a:tab pos="1657350" algn="l"/>
              </a:tabLst>
              <a:defRPr>
                <a:solidFill>
                  <a:schemeClr val="tx1"/>
                </a:solidFill>
                <a:latin typeface="Arial" panose="020B0604020202020204" pitchFamily="34" charset="0"/>
              </a:defRPr>
            </a:lvl2pPr>
            <a:lvl3pPr algn="l">
              <a:tabLst>
                <a:tab pos="1657350" algn="l"/>
              </a:tabLst>
              <a:defRPr>
                <a:solidFill>
                  <a:schemeClr val="tx1"/>
                </a:solidFill>
                <a:latin typeface="Arial" panose="020B0604020202020204" pitchFamily="34" charset="0"/>
              </a:defRPr>
            </a:lvl3pPr>
            <a:lvl4pPr algn="l">
              <a:tabLst>
                <a:tab pos="1657350" algn="l"/>
              </a:tabLst>
              <a:defRPr>
                <a:solidFill>
                  <a:schemeClr val="tx1"/>
                </a:solidFill>
                <a:latin typeface="Arial" panose="020B0604020202020204" pitchFamily="34" charset="0"/>
              </a:defRPr>
            </a:lvl4pPr>
            <a:lvl5pPr algn="l">
              <a:tabLst>
                <a:tab pos="1657350" algn="l"/>
              </a:tabLst>
              <a:defRPr>
                <a:solidFill>
                  <a:schemeClr val="tx1"/>
                </a:solidFill>
                <a:latin typeface="Arial" panose="020B0604020202020204" pitchFamily="34" charset="0"/>
              </a:defRPr>
            </a:lvl5pPr>
            <a:lvl6pPr fontAlgn="base">
              <a:spcBef>
                <a:spcPct val="0"/>
              </a:spcBef>
              <a:spcAft>
                <a:spcPct val="0"/>
              </a:spcAft>
              <a:tabLst>
                <a:tab pos="1657350" algn="l"/>
              </a:tabLst>
              <a:defRPr>
                <a:solidFill>
                  <a:schemeClr val="tx1"/>
                </a:solidFill>
                <a:latin typeface="Arial" panose="020B0604020202020204" pitchFamily="34" charset="0"/>
              </a:defRPr>
            </a:lvl6pPr>
            <a:lvl7pPr fontAlgn="base">
              <a:spcBef>
                <a:spcPct val="0"/>
              </a:spcBef>
              <a:spcAft>
                <a:spcPct val="0"/>
              </a:spcAft>
              <a:tabLst>
                <a:tab pos="1657350" algn="l"/>
              </a:tabLst>
              <a:defRPr>
                <a:solidFill>
                  <a:schemeClr val="tx1"/>
                </a:solidFill>
                <a:latin typeface="Arial" panose="020B0604020202020204" pitchFamily="34" charset="0"/>
              </a:defRPr>
            </a:lvl7pPr>
            <a:lvl8pPr fontAlgn="base">
              <a:spcBef>
                <a:spcPct val="0"/>
              </a:spcBef>
              <a:spcAft>
                <a:spcPct val="0"/>
              </a:spcAft>
              <a:tabLst>
                <a:tab pos="1657350" algn="l"/>
              </a:tabLst>
              <a:defRPr>
                <a:solidFill>
                  <a:schemeClr val="tx1"/>
                </a:solidFill>
                <a:latin typeface="Arial" panose="020B0604020202020204" pitchFamily="34" charset="0"/>
              </a:defRPr>
            </a:lvl8pPr>
            <a:lvl9pPr fontAlgn="base">
              <a:spcBef>
                <a:spcPct val="0"/>
              </a:spcBef>
              <a:spcAft>
                <a:spcPct val="0"/>
              </a:spcAft>
              <a:tabLst>
                <a:tab pos="1657350" algn="l"/>
              </a:tabLst>
              <a:defRPr>
                <a:solidFill>
                  <a:schemeClr val="tx1"/>
                </a:solidFill>
                <a:latin typeface="Arial" panose="020B0604020202020204" pitchFamily="34" charset="0"/>
              </a:defRPr>
            </a:lvl9pPr>
          </a:lstStyle>
          <a:p>
            <a:r>
              <a:rPr lang="zh-CN" altLang="en-US" sz="2400" dirty="0">
                <a:solidFill>
                  <a:schemeClr val="bg1"/>
                </a:solidFill>
                <a:latin typeface="Times New Roman" panose="02020603050405020304" pitchFamily="18" charset="0"/>
                <a:ea typeface="楷体_GB2312" pitchFamily="49" charset="-122"/>
              </a:rPr>
              <a:t>       目前，信息没有明确而权威的准确定义。至今关于信息的定义有数十种之多。</a:t>
            </a:r>
            <a:endParaRPr lang="en-US" altLang="en-US" sz="2400" dirty="0">
              <a:solidFill>
                <a:schemeClr val="bg1"/>
              </a:solidFill>
              <a:latin typeface="Times New Roman" panose="02020603050405020304" pitchFamily="18" charset="0"/>
              <a:ea typeface="楷体_GB2312" pitchFamily="49" charset="-122"/>
            </a:endParaRPr>
          </a:p>
        </p:txBody>
      </p:sp>
      <p:sp>
        <p:nvSpPr>
          <p:cNvPr id="5" name="Rectangle 6"/>
          <p:cNvSpPr>
            <a:spLocks noChangeArrowheads="1"/>
          </p:cNvSpPr>
          <p:nvPr/>
        </p:nvSpPr>
        <p:spPr bwMode="auto">
          <a:xfrm>
            <a:off x="186519" y="2117725"/>
            <a:ext cx="11873553" cy="1570038"/>
          </a:xfrm>
          <a:prstGeom prst="rect">
            <a:avLst/>
          </a:prstGeom>
          <a:gradFill rotWithShape="0">
            <a:gsLst>
              <a:gs pos="0">
                <a:srgbClr val="00FFFF"/>
              </a:gs>
              <a:gs pos="100000">
                <a:srgbClr val="FFFF00"/>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algn="l">
              <a:lnSpc>
                <a:spcPct val="120000"/>
              </a:lnSpc>
              <a:buClr>
                <a:srgbClr val="8DACD0"/>
              </a:buClr>
              <a:buSzPct val="70000"/>
              <a:buFont typeface="Wingdings" panose="05000000000000000000" pitchFamily="2" charset="2"/>
              <a:buNone/>
            </a:pPr>
            <a:r>
              <a:rPr lang="zh-CN" altLang="en-US" sz="2000" b="0" dirty="0">
                <a:solidFill>
                  <a:srgbClr val="3333CC"/>
                </a:solidFill>
                <a:latin typeface="楷体_GB2312" pitchFamily="49" charset="-122"/>
                <a:ea typeface="楷体_GB2312" pitchFamily="49" charset="-122"/>
              </a:rPr>
              <a:t>   信息是关于客观事实的可通讯的知识。</a:t>
            </a:r>
            <a:r>
              <a:rPr lang="zh-CN" altLang="en-US" sz="2000" b="0" dirty="0">
                <a:solidFill>
                  <a:srgbClr val="D60093"/>
                </a:solidFill>
                <a:latin typeface="楷体_GB2312" pitchFamily="49" charset="-122"/>
                <a:ea typeface="楷体_GB2312" pitchFamily="49" charset="-122"/>
              </a:rPr>
              <a:t>首先</a:t>
            </a:r>
            <a:r>
              <a:rPr lang="zh-CN" altLang="en-US" sz="2000" b="0" dirty="0">
                <a:solidFill>
                  <a:srgbClr val="3333CC"/>
                </a:solidFill>
                <a:latin typeface="楷体_GB2312" pitchFamily="49" charset="-122"/>
                <a:ea typeface="楷体_GB2312" pitchFamily="49" charset="-122"/>
              </a:rPr>
              <a:t>，信息是客观世界各种事物特征的反映；</a:t>
            </a:r>
            <a:r>
              <a:rPr lang="zh-CN" altLang="en-US" sz="2000" b="0" dirty="0">
                <a:solidFill>
                  <a:srgbClr val="D60093"/>
                </a:solidFill>
                <a:latin typeface="楷体_GB2312" pitchFamily="49" charset="-122"/>
                <a:ea typeface="楷体_GB2312" pitchFamily="49" charset="-122"/>
              </a:rPr>
              <a:t>其次</a:t>
            </a:r>
            <a:r>
              <a:rPr lang="zh-CN" altLang="en-US" sz="2000" b="0" dirty="0">
                <a:solidFill>
                  <a:srgbClr val="3333CC"/>
                </a:solidFill>
                <a:latin typeface="楷体_GB2312" pitchFamily="49" charset="-122"/>
                <a:ea typeface="楷体_GB2312" pitchFamily="49" charset="-122"/>
              </a:rPr>
              <a:t>信息</a:t>
            </a:r>
            <a:endParaRPr lang="en-US" altLang="zh-CN" sz="2000" b="0" dirty="0">
              <a:solidFill>
                <a:srgbClr val="3333CC"/>
              </a:solidFill>
              <a:latin typeface="楷体_GB2312" pitchFamily="49" charset="-122"/>
              <a:ea typeface="楷体_GB2312" pitchFamily="49" charset="-122"/>
            </a:endParaRPr>
          </a:p>
          <a:p>
            <a:pPr algn="l">
              <a:lnSpc>
                <a:spcPct val="120000"/>
              </a:lnSpc>
              <a:buClr>
                <a:srgbClr val="8DACD0"/>
              </a:buClr>
              <a:buSzPct val="70000"/>
              <a:buFont typeface="Wingdings" panose="05000000000000000000" pitchFamily="2" charset="2"/>
              <a:buNone/>
            </a:pPr>
            <a:r>
              <a:rPr lang="zh-CN" altLang="en-US" sz="2000" b="0" dirty="0">
                <a:solidFill>
                  <a:srgbClr val="3333CC"/>
                </a:solidFill>
                <a:latin typeface="楷体_GB2312" pitchFamily="49" charset="-122"/>
                <a:ea typeface="楷体_GB2312" pitchFamily="49" charset="-122"/>
              </a:rPr>
              <a:t>是可以通讯的；</a:t>
            </a:r>
            <a:r>
              <a:rPr lang="zh-CN" altLang="en-US" sz="2000" b="0" dirty="0">
                <a:solidFill>
                  <a:srgbClr val="D60093"/>
                </a:solidFill>
                <a:latin typeface="楷体_GB2312" pitchFamily="49" charset="-122"/>
                <a:ea typeface="楷体_GB2312" pitchFamily="49" charset="-122"/>
              </a:rPr>
              <a:t>最后</a:t>
            </a:r>
            <a:r>
              <a:rPr lang="zh-CN" altLang="en-US" sz="2000" b="0" dirty="0">
                <a:solidFill>
                  <a:srgbClr val="3333CC"/>
                </a:solidFill>
                <a:latin typeface="楷体_GB2312" pitchFamily="49" charset="-122"/>
                <a:ea typeface="楷体_GB2312" pitchFamily="49" charset="-122"/>
              </a:rPr>
              <a:t>，信息形成知识。信息是人类认识世界、改造世界的知识源泉。</a:t>
            </a:r>
            <a:endParaRPr lang="en-US" altLang="en-US" sz="2000" b="0" dirty="0">
              <a:solidFill>
                <a:srgbClr val="3333CC"/>
              </a:solidFill>
              <a:latin typeface="楷体_GB2312" pitchFamily="49" charset="-122"/>
              <a:ea typeface="楷体_GB2312" pitchFamily="49" charset="-122"/>
            </a:endParaRPr>
          </a:p>
        </p:txBody>
      </p:sp>
      <p:sp>
        <p:nvSpPr>
          <p:cNvPr id="8" name="Rectangle 27"/>
          <p:cNvSpPr>
            <a:spLocks noChangeArrowheads="1"/>
          </p:cNvSpPr>
          <p:nvPr/>
        </p:nvSpPr>
        <p:spPr bwMode="auto">
          <a:xfrm>
            <a:off x="187208" y="3708400"/>
            <a:ext cx="11922905" cy="2420938"/>
          </a:xfrm>
          <a:prstGeom prst="rect">
            <a:avLst/>
          </a:prstGeom>
          <a:gradFill rotWithShape="0">
            <a:gsLst>
              <a:gs pos="0">
                <a:schemeClr val="hlink"/>
              </a:gs>
              <a:gs pos="100000">
                <a:srgbClr val="D60093"/>
              </a:gs>
            </a:gsLst>
            <a:lin ang="5400000" scaled="1"/>
          </a:gradFill>
          <a:ln w="9525">
            <a:solidFill>
              <a:schemeClr val="tx1"/>
            </a:solidFill>
            <a:miter lim="800000"/>
          </a:ln>
          <a:effectLst/>
          <a:extLst>
            <a:ext uri="{AF507438-7753-43E0-B8FC-AC1667EBCBE1}">
              <a14:hiddenEffects xmlns:a14="http://schemas.microsoft.com/office/drawing/2010/main">
                <a:effectLst>
                  <a:outerShdw dist="125724" dir="2700000" algn="ctr" rotWithShape="0">
                    <a:srgbClr val="C0C0C0"/>
                  </a:outerShdw>
                </a:effectLst>
              </a14:hiddenEffects>
            </a:ext>
          </a:extLst>
        </p:spPr>
        <p:txBody>
          <a:bodyPr wrap="none" lIns="182880" tIns="182880" rIns="182880" bIns="182880" anchor="ctr"/>
          <a:lstStyle/>
          <a:p>
            <a:pPr algn="l"/>
            <a:r>
              <a:rPr lang="zh-CN" altLang="en-US" sz="2600" dirty="0">
                <a:solidFill>
                  <a:schemeClr val="accent1"/>
                </a:solidFill>
                <a:effectLst>
                  <a:outerShdw blurRad="38100" dist="38100" dir="2700000" algn="tl">
                    <a:srgbClr val="000000"/>
                  </a:outerShdw>
                </a:effectLst>
                <a:latin typeface="楷体_GB2312" pitchFamily="49" charset="-122"/>
                <a:ea typeface="楷体_GB2312" pitchFamily="49" charset="-122"/>
              </a:rPr>
              <a:t>  一般认为信息是对数据的解释，是对数据加工的结果。数据(</a:t>
            </a:r>
            <a:r>
              <a:rPr lang="en-US" altLang="zh-CN" sz="2600" dirty="0">
                <a:solidFill>
                  <a:schemeClr val="accent1"/>
                </a:solidFill>
                <a:effectLst>
                  <a:outerShdw blurRad="38100" dist="38100" dir="2700000" algn="tl">
                    <a:srgbClr val="000000"/>
                  </a:outerShdw>
                </a:effectLst>
                <a:latin typeface="楷体_GB2312" pitchFamily="49" charset="-122"/>
                <a:ea typeface="楷体_GB2312" pitchFamily="49" charset="-122"/>
              </a:rPr>
              <a:t>Data)</a:t>
            </a:r>
            <a:r>
              <a:rPr lang="zh-CN" altLang="en-US" sz="2600" dirty="0">
                <a:solidFill>
                  <a:schemeClr val="accent1"/>
                </a:solidFill>
                <a:effectLst>
                  <a:outerShdw blurRad="38100" dist="38100" dir="2700000" algn="tl">
                    <a:srgbClr val="000000"/>
                  </a:outerShdw>
                </a:effectLst>
                <a:latin typeface="楷体_GB2312" pitchFamily="49" charset="-122"/>
                <a:ea typeface="楷体_GB2312" pitchFamily="49" charset="-122"/>
              </a:rPr>
              <a:t>和信息</a:t>
            </a:r>
            <a:endParaRPr lang="en-US" altLang="zh-CN" sz="2600" dirty="0">
              <a:solidFill>
                <a:schemeClr val="accent1"/>
              </a:solidFill>
              <a:effectLst>
                <a:outerShdw blurRad="38100" dist="38100" dir="2700000" algn="tl">
                  <a:srgbClr val="000000"/>
                </a:outerShdw>
              </a:effectLst>
              <a:latin typeface="楷体_GB2312" pitchFamily="49" charset="-122"/>
              <a:ea typeface="楷体_GB2312" pitchFamily="49" charset="-122"/>
            </a:endParaRPr>
          </a:p>
          <a:p>
            <a:pPr algn="l"/>
            <a:r>
              <a:rPr lang="zh-CN" altLang="en-US" sz="2600" dirty="0">
                <a:solidFill>
                  <a:schemeClr val="accent1"/>
                </a:solidFill>
                <a:effectLst>
                  <a:outerShdw blurRad="38100" dist="38100" dir="2700000" algn="tl">
                    <a:srgbClr val="000000"/>
                  </a:outerShdw>
                </a:effectLst>
                <a:latin typeface="楷体_GB2312" pitchFamily="49" charset="-122"/>
                <a:ea typeface="楷体_GB2312" pitchFamily="49" charset="-122"/>
              </a:rPr>
              <a:t>(1</a:t>
            </a:r>
            <a:r>
              <a:rPr lang="en-US" altLang="zh-CN" sz="2600" dirty="0" err="1">
                <a:solidFill>
                  <a:schemeClr val="accent1"/>
                </a:solidFill>
                <a:effectLst>
                  <a:outerShdw blurRad="38100" dist="38100" dir="2700000" algn="tl">
                    <a:srgbClr val="000000"/>
                  </a:outerShdw>
                </a:effectLst>
                <a:latin typeface="楷体_GB2312" pitchFamily="49" charset="-122"/>
                <a:ea typeface="楷体_GB2312" pitchFamily="49" charset="-122"/>
              </a:rPr>
              <a:t>nformation</a:t>
            </a:r>
            <a:r>
              <a:rPr lang="en-US" altLang="zh-CN" sz="2600" dirty="0">
                <a:solidFill>
                  <a:schemeClr val="accent1"/>
                </a:solidFill>
                <a:effectLst>
                  <a:outerShdw blurRad="38100" dist="38100" dir="2700000" algn="tl">
                    <a:srgbClr val="000000"/>
                  </a:outerShdw>
                </a:effectLst>
                <a:latin typeface="楷体_GB2312" pitchFamily="49" charset="-122"/>
                <a:ea typeface="楷体_GB2312" pitchFamily="49" charset="-122"/>
              </a:rPr>
              <a:t>)</a:t>
            </a:r>
            <a:r>
              <a:rPr lang="zh-CN" altLang="en-US" sz="2600" dirty="0">
                <a:solidFill>
                  <a:schemeClr val="accent1"/>
                </a:solidFill>
                <a:effectLst>
                  <a:outerShdw blurRad="38100" dist="38100" dir="2700000" algn="tl">
                    <a:srgbClr val="000000"/>
                  </a:outerShdw>
                </a:effectLst>
                <a:latin typeface="楷体_GB2312" pitchFamily="49" charset="-122"/>
                <a:ea typeface="楷体_GB2312" pitchFamily="49" charset="-122"/>
              </a:rPr>
              <a:t>是信息系统学科中最基本的术语，它们之间的界限也很模糊，</a:t>
            </a:r>
            <a:endParaRPr lang="en-US" altLang="zh-CN" sz="2600" dirty="0">
              <a:solidFill>
                <a:schemeClr val="accent1"/>
              </a:solidFill>
              <a:effectLst>
                <a:outerShdw blurRad="38100" dist="38100" dir="2700000" algn="tl">
                  <a:srgbClr val="000000"/>
                </a:outerShdw>
              </a:effectLst>
              <a:latin typeface="楷体_GB2312" pitchFamily="49" charset="-122"/>
              <a:ea typeface="楷体_GB2312" pitchFamily="49" charset="-122"/>
            </a:endParaRPr>
          </a:p>
          <a:p>
            <a:pPr algn="l"/>
            <a:r>
              <a:rPr lang="zh-CN" altLang="en-US" sz="2600" dirty="0">
                <a:solidFill>
                  <a:schemeClr val="accent1"/>
                </a:solidFill>
                <a:effectLst>
                  <a:outerShdw blurRad="38100" dist="38100" dir="2700000" algn="tl">
                    <a:srgbClr val="000000"/>
                  </a:outerShdw>
                </a:effectLst>
                <a:latin typeface="楷体_GB2312" pitchFamily="49" charset="-122"/>
                <a:ea typeface="楷体_GB2312" pitchFamily="49" charset="-122"/>
              </a:rPr>
              <a:t>因此，在许多场合中，人们常将数据处理与信息处理作为同义词使用。</a:t>
            </a:r>
            <a:endParaRPr lang="en-US" altLang="en-US" sz="2600" dirty="0">
              <a:solidFill>
                <a:schemeClr val="accent1"/>
              </a:solidFill>
              <a:effectLst>
                <a:outerShdw blurRad="38100" dist="38100" dir="2700000" algn="tl">
                  <a:srgbClr val="000000"/>
                </a:outerShdw>
              </a:effectLst>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en-US" altLang="zh-CN" dirty="0"/>
              <a:t>1.1 </a:t>
            </a:r>
            <a:r>
              <a:rPr lang="zh-CN" altLang="en-US" dirty="0"/>
              <a:t>信息的概念和特性</a:t>
            </a:r>
            <a:endParaRPr lang="zh-CN" altLang="en-US" dirty="0"/>
          </a:p>
        </p:txBody>
      </p:sp>
      <p:sp>
        <p:nvSpPr>
          <p:cNvPr id="3" name="矩形 2"/>
          <p:cNvSpPr/>
          <p:nvPr/>
        </p:nvSpPr>
        <p:spPr>
          <a:xfrm>
            <a:off x="298383" y="1436373"/>
            <a:ext cx="11927305" cy="1015663"/>
          </a:xfrm>
          <a:prstGeom prst="rect">
            <a:avLst/>
          </a:prstGeom>
        </p:spPr>
        <p:txBody>
          <a:bodyPr wrap="square">
            <a:spAutoFit/>
          </a:bodyPr>
          <a:lstStyle/>
          <a:p>
            <a:r>
              <a:rPr lang="zh-CN" altLang="en-US" sz="3000" dirty="0"/>
              <a:t>数据是信息系统生成有用信息的原材料。</a:t>
            </a:r>
            <a:endParaRPr lang="zh-CN" altLang="en-US" sz="3000" dirty="0"/>
          </a:p>
          <a:p>
            <a:endParaRPr lang="zh-CN" altLang="en-US" sz="3000" dirty="0"/>
          </a:p>
        </p:txBody>
      </p:sp>
      <p:pic>
        <p:nvPicPr>
          <p:cNvPr id="2050" name="Picture 2" descr="Image Choice | H5P"/>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7976" y="2452036"/>
            <a:ext cx="2647950" cy="17335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udio Data Processing— Feature Extraction — Essential Science &amp; Concepts  behind them — Part I | by Vasanthkumar Velayudham | Analytics Vidhy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1003" y="2475848"/>
            <a:ext cx="27051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7760370" y="1187998"/>
            <a:ext cx="3933026" cy="3123286"/>
          </a:xfrm>
          <a:prstGeom prst="rect">
            <a:avLst/>
          </a:prstGeom>
        </p:spPr>
      </p:pic>
      <p:pic>
        <p:nvPicPr>
          <p:cNvPr id="2056" name="Picture 8" descr="如何怎么把打印记录导出到excel且导出的表里含有快递及快递单号|5.7导入、导出excel表-  店大侠软件官网—快递单打印软件|发货单打印软件|短信通知回访|网店进销存|自动发货-"/>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948" y="4922676"/>
            <a:ext cx="260985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电子违章照片查询- 头条搜索"/>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7370" y="4559659"/>
            <a:ext cx="1273437" cy="22739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61678"/>
    </mc:Choice>
    <mc:Fallback>
      <p:transition spd="slow" advTm="61678"/>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en-US" altLang="zh-CN" dirty="0"/>
              <a:t>1.1 </a:t>
            </a:r>
            <a:r>
              <a:rPr lang="zh-CN" altLang="en-US" dirty="0"/>
              <a:t>信息的概念和特性</a:t>
            </a:r>
            <a:endParaRPr lang="zh-CN" altLang="en-US" dirty="0"/>
          </a:p>
        </p:txBody>
      </p:sp>
      <p:sp>
        <p:nvSpPr>
          <p:cNvPr id="3" name="矩形 2"/>
          <p:cNvSpPr/>
          <p:nvPr/>
        </p:nvSpPr>
        <p:spPr>
          <a:xfrm>
            <a:off x="298383" y="1436373"/>
            <a:ext cx="11927305" cy="1477328"/>
          </a:xfrm>
          <a:prstGeom prst="rect">
            <a:avLst/>
          </a:prstGeom>
        </p:spPr>
        <p:txBody>
          <a:bodyPr wrap="square">
            <a:spAutoFit/>
          </a:bodyPr>
          <a:lstStyle/>
          <a:p>
            <a:r>
              <a:rPr lang="zh-CN" altLang="en-US" sz="3000" dirty="0"/>
              <a:t>而信息系统是</a:t>
            </a:r>
            <a:r>
              <a:rPr lang="zh-CN" altLang="en-US" sz="3000" b="1" dirty="0"/>
              <a:t>服务与人</a:t>
            </a:r>
            <a:r>
              <a:rPr lang="zh-CN" altLang="en-US" sz="3000" dirty="0"/>
              <a:t>的系统，在信息系统中，信息特指影响人、人群以及企业决策的外界刺激。</a:t>
            </a:r>
            <a:endParaRPr lang="zh-CN" altLang="en-US" sz="3000" dirty="0"/>
          </a:p>
          <a:p>
            <a:endParaRPr lang="zh-CN" altLang="en-US" sz="3000" dirty="0"/>
          </a:p>
        </p:txBody>
      </p:sp>
      <p:sp>
        <p:nvSpPr>
          <p:cNvPr id="12" name="TextBox 11"/>
          <p:cNvSpPr txBox="1"/>
          <p:nvPr/>
        </p:nvSpPr>
        <p:spPr>
          <a:xfrm>
            <a:off x="3055776" y="3188350"/>
            <a:ext cx="6111550" cy="369332"/>
          </a:xfrm>
          <a:prstGeom prst="rect">
            <a:avLst/>
          </a:prstGeom>
          <a:noFill/>
        </p:spPr>
        <p:txBody>
          <a:bodyPr wrap="square">
            <a:spAutoFit/>
          </a:bodyPr>
          <a:lstStyle/>
          <a:p>
            <a:endParaRPr lang="en-CA" dirty="0"/>
          </a:p>
        </p:txBody>
      </p:sp>
      <p:pic>
        <p:nvPicPr>
          <p:cNvPr id="3078" name="Picture 6" descr="Interactive interface for exploring urban traffic pattern. (a) A map... |  Download Scientific Diagra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383" y="3254439"/>
            <a:ext cx="4021690" cy="214839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uto, automobile, car, compact, front, vehicle icon - Download on Iconfin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4348" y="316024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5" name="右箭头 1"/>
          <p:cNvSpPr/>
          <p:nvPr/>
        </p:nvSpPr>
        <p:spPr>
          <a:xfrm>
            <a:off x="4369836" y="3986145"/>
            <a:ext cx="5534512" cy="49131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7" name="TextBox 16"/>
          <p:cNvSpPr txBox="1"/>
          <p:nvPr/>
        </p:nvSpPr>
        <p:spPr>
          <a:xfrm>
            <a:off x="4864360" y="3587247"/>
            <a:ext cx="6111550" cy="369332"/>
          </a:xfrm>
          <a:prstGeom prst="rect">
            <a:avLst/>
          </a:prstGeom>
          <a:noFill/>
        </p:spPr>
        <p:txBody>
          <a:bodyPr wrap="square">
            <a:spAutoFit/>
          </a:bodyPr>
          <a:lstStyle/>
          <a:p>
            <a:r>
              <a:rPr lang="zh-CN" altLang="en-US" dirty="0">
                <a:solidFill>
                  <a:srgbClr val="FF0000"/>
                </a:solidFill>
              </a:rPr>
              <a:t>推荐行驶路径</a:t>
            </a:r>
            <a:r>
              <a:rPr lang="en-US" altLang="zh-CN" dirty="0">
                <a:solidFill>
                  <a:srgbClr val="FF0000"/>
                </a:solidFill>
              </a:rPr>
              <a:t>A</a:t>
            </a:r>
            <a:r>
              <a:rPr lang="zh-CN" altLang="en-US" dirty="0">
                <a:solidFill>
                  <a:srgbClr val="FF0000"/>
                </a:solidFill>
              </a:rPr>
              <a:t>路</a:t>
            </a:r>
            <a:r>
              <a:rPr lang="en-US" altLang="zh-CN" dirty="0">
                <a:solidFill>
                  <a:srgbClr val="FF0000"/>
                </a:solidFill>
              </a:rPr>
              <a:t>-B</a:t>
            </a:r>
            <a:r>
              <a:rPr lang="zh-CN" altLang="en-US" dirty="0">
                <a:solidFill>
                  <a:srgbClr val="FF0000"/>
                </a:solidFill>
              </a:rPr>
              <a:t>路</a:t>
            </a:r>
            <a:r>
              <a:rPr lang="en-US" altLang="zh-CN" dirty="0">
                <a:solidFill>
                  <a:srgbClr val="FF0000"/>
                </a:solidFill>
              </a:rPr>
              <a:t>-C</a:t>
            </a:r>
            <a:r>
              <a:rPr lang="zh-CN" altLang="en-US" dirty="0">
                <a:solidFill>
                  <a:srgbClr val="FF0000"/>
                </a:solidFill>
              </a:rPr>
              <a:t>路，用时</a:t>
            </a:r>
            <a:r>
              <a:rPr lang="en-CA" altLang="zh-CN" dirty="0">
                <a:solidFill>
                  <a:srgbClr val="FF0000"/>
                </a:solidFill>
              </a:rPr>
              <a:t>30</a:t>
            </a:r>
            <a:r>
              <a:rPr lang="zh-CN" altLang="en-US" dirty="0">
                <a:solidFill>
                  <a:srgbClr val="FF0000"/>
                </a:solidFill>
              </a:rPr>
              <a:t>分钟</a:t>
            </a:r>
            <a:endParaRPr lang="en-CA"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61678"/>
    </mc:Choice>
    <mc:Fallback>
      <p:transition spd="slow" advTm="61678"/>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en-US" altLang="zh-CN" dirty="0"/>
              <a:t>1.1 </a:t>
            </a:r>
            <a:r>
              <a:rPr lang="zh-CN" altLang="en-US" dirty="0"/>
              <a:t>信息的概念和特性</a:t>
            </a:r>
            <a:endParaRPr lang="zh-CN" altLang="en-US" dirty="0"/>
          </a:p>
        </p:txBody>
      </p:sp>
      <p:sp>
        <p:nvSpPr>
          <p:cNvPr id="3" name="矩形 2"/>
          <p:cNvSpPr/>
          <p:nvPr/>
        </p:nvSpPr>
        <p:spPr>
          <a:xfrm>
            <a:off x="298383" y="1436373"/>
            <a:ext cx="11927305" cy="2062103"/>
          </a:xfrm>
          <a:prstGeom prst="rect">
            <a:avLst/>
          </a:prstGeom>
        </p:spPr>
        <p:txBody>
          <a:bodyPr wrap="square">
            <a:spAutoFit/>
          </a:bodyPr>
          <a:lstStyle/>
          <a:p>
            <a:r>
              <a:rPr lang="zh-CN" altLang="en-US" sz="3200" b="0" i="0" dirty="0">
                <a:solidFill>
                  <a:srgbClr val="121212"/>
                </a:solidFill>
                <a:effectLst/>
                <a:latin typeface="-apple-system"/>
              </a:rPr>
              <a:t>知识来源于信息，知识是对情景的理解、意识、认知、识别，以及对其复杂的把握，知识是基于某一角度的信息整合形成的一种观点，就像数据和信息一样，知识也是企业的资源，如技术沉淀形成的知识库。</a:t>
            </a:r>
            <a:endParaRPr lang="zh-CN" altLang="en-US" sz="3000" dirty="0"/>
          </a:p>
        </p:txBody>
      </p:sp>
      <p:sp>
        <p:nvSpPr>
          <p:cNvPr id="12" name="TextBox 11"/>
          <p:cNvSpPr txBox="1"/>
          <p:nvPr/>
        </p:nvSpPr>
        <p:spPr>
          <a:xfrm>
            <a:off x="3055776" y="3188350"/>
            <a:ext cx="6111550" cy="369332"/>
          </a:xfrm>
          <a:prstGeom prst="rect">
            <a:avLst/>
          </a:prstGeom>
          <a:noFill/>
        </p:spPr>
        <p:txBody>
          <a:bodyPr wrap="square">
            <a:spAutoFit/>
          </a:bodyPr>
          <a:lstStyle/>
          <a:p>
            <a:endParaRPr lang="en-CA" dirty="0"/>
          </a:p>
        </p:txBody>
      </p:sp>
      <p:pic>
        <p:nvPicPr>
          <p:cNvPr id="3080" name="Picture 8" descr="Auto, automobile, car, compact, front, vehicle icon - Download on Iconfind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52875" y="3648075"/>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6725333" y="3648075"/>
            <a:ext cx="1833490" cy="195282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759862" y="3648075"/>
            <a:ext cx="2527138" cy="369332"/>
          </a:xfrm>
          <a:prstGeom prst="rect">
            <a:avLst/>
          </a:prstGeom>
          <a:noFill/>
        </p:spPr>
        <p:txBody>
          <a:bodyPr wrap="square">
            <a:spAutoFit/>
          </a:bodyPr>
          <a:lstStyle/>
          <a:p>
            <a:r>
              <a:rPr lang="zh-CN" altLang="en-US" dirty="0">
                <a:solidFill>
                  <a:srgbClr val="FF0000"/>
                </a:solidFill>
              </a:rPr>
              <a:t>一般走这条路不会堵</a:t>
            </a:r>
            <a:endParaRPr lang="en-CA"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61678"/>
    </mc:Choice>
    <mc:Fallback>
      <p:transition spd="slow" advTm="61678"/>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7" y="340254"/>
            <a:ext cx="5000122" cy="530225"/>
          </a:xfrm>
        </p:spPr>
        <p:txBody>
          <a:bodyPr/>
          <a:lstStyle/>
          <a:p>
            <a:r>
              <a:rPr lang="en-US" altLang="zh-CN" dirty="0"/>
              <a:t>1.1 </a:t>
            </a:r>
            <a:r>
              <a:rPr lang="zh-CN" altLang="en-US" dirty="0"/>
              <a:t>信息的概念和特性</a:t>
            </a:r>
            <a:endParaRPr lang="zh-CN" altLang="en-US" dirty="0"/>
          </a:p>
          <a:p>
            <a:endParaRPr lang="zh-CN" altLang="en-US" dirty="0"/>
          </a:p>
        </p:txBody>
      </p:sp>
      <p:sp>
        <p:nvSpPr>
          <p:cNvPr id="3" name="Text Box 2"/>
          <p:cNvSpPr txBox="1">
            <a:spLocks noChangeArrowheads="1"/>
          </p:cNvSpPr>
          <p:nvPr/>
        </p:nvSpPr>
        <p:spPr bwMode="auto">
          <a:xfrm>
            <a:off x="163773" y="1190625"/>
            <a:ext cx="11837157" cy="2031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square">
            <a:spAutoFit/>
          </a:bodyPr>
          <a:lstStyle/>
          <a:p>
            <a:pPr algn="just">
              <a:spcBef>
                <a:spcPct val="50000"/>
              </a:spcBef>
            </a:pPr>
            <a:r>
              <a:rPr lang="zh-CN" altLang="en-US" sz="2800" dirty="0">
                <a:solidFill>
                  <a:srgbClr val="121212"/>
                </a:solidFill>
                <a:latin typeface="-apple-system"/>
              </a:rPr>
              <a:t>信息与数据、知识的关系 </a:t>
            </a:r>
            <a:endParaRPr lang="zh-CN" altLang="en-US" sz="2800" dirty="0">
              <a:solidFill>
                <a:srgbClr val="121212"/>
              </a:solidFill>
              <a:latin typeface="-apple-system"/>
            </a:endParaRPr>
          </a:p>
          <a:p>
            <a:pPr algn="just">
              <a:spcBef>
                <a:spcPct val="50000"/>
              </a:spcBef>
            </a:pPr>
            <a:r>
              <a:rPr kumimoji="1" lang="zh-CN" altLang="en-US" sz="2400" dirty="0">
                <a:solidFill>
                  <a:srgbClr val="CC00CC"/>
                </a:solidFill>
                <a:latin typeface="楷体_GB2312" pitchFamily="49" charset="-122"/>
                <a:ea typeface="楷体_GB2312" pitchFamily="49" charset="-122"/>
              </a:rPr>
              <a:t>    </a:t>
            </a:r>
            <a:r>
              <a:rPr lang="zh-CN" altLang="en-US" sz="2800" dirty="0">
                <a:solidFill>
                  <a:srgbClr val="121212"/>
                </a:solidFill>
                <a:latin typeface="-apple-system"/>
              </a:rPr>
              <a:t>数据、信息和知识三者是一种递进的关系。在数据的基础上形成信息，在信息的基础上形成知识。数据是信息的起源，信息是知识的原料，知识是信息加工提炼的结晶。</a:t>
            </a:r>
            <a:endParaRPr lang="zh-CN" altLang="en-US" sz="2800" dirty="0">
              <a:solidFill>
                <a:srgbClr val="121212"/>
              </a:solidFill>
              <a:latin typeface="-apple-system"/>
            </a:endParaRPr>
          </a:p>
        </p:txBody>
      </p:sp>
      <p:sp>
        <p:nvSpPr>
          <p:cNvPr id="4" name="AutoShape 24"/>
          <p:cNvSpPr>
            <a:spLocks noChangeArrowheads="1"/>
          </p:cNvSpPr>
          <p:nvPr/>
        </p:nvSpPr>
        <p:spPr bwMode="auto">
          <a:xfrm rot="10800000">
            <a:off x="4087172" y="5327461"/>
            <a:ext cx="3609975" cy="533400"/>
          </a:xfrm>
          <a:custGeom>
            <a:avLst/>
            <a:gdLst>
              <a:gd name="G0" fmla="+- 2634 0 0"/>
              <a:gd name="G1" fmla="+- 21600 0 2634"/>
              <a:gd name="G2" fmla="*/ 2634 1 2"/>
              <a:gd name="G3" fmla="+- 21600 0 G2"/>
              <a:gd name="G4" fmla="+/ 2634 21600 2"/>
              <a:gd name="G5" fmla="+/ G1 0 2"/>
              <a:gd name="G6" fmla="*/ 21600 21600 2634"/>
              <a:gd name="G7" fmla="*/ G6 1 2"/>
              <a:gd name="G8" fmla="+- 21600 0 G7"/>
              <a:gd name="G9" fmla="*/ 21600 1 2"/>
              <a:gd name="G10" fmla="+- 2634 0 G9"/>
              <a:gd name="G11" fmla="?: G10 G8 0"/>
              <a:gd name="G12" fmla="?: G10 G7 21600"/>
              <a:gd name="T0" fmla="*/ 20283 w 21600"/>
              <a:gd name="T1" fmla="*/ 10800 h 21600"/>
              <a:gd name="T2" fmla="*/ 10800 w 21600"/>
              <a:gd name="T3" fmla="*/ 21600 h 21600"/>
              <a:gd name="T4" fmla="*/ 1317 w 21600"/>
              <a:gd name="T5" fmla="*/ 10800 h 21600"/>
              <a:gd name="T6" fmla="*/ 10800 w 21600"/>
              <a:gd name="T7" fmla="*/ 0 h 21600"/>
              <a:gd name="T8" fmla="*/ 3117 w 21600"/>
              <a:gd name="T9" fmla="*/ 3117 h 21600"/>
              <a:gd name="T10" fmla="*/ 18483 w 21600"/>
              <a:gd name="T11" fmla="*/ 18483 h 21600"/>
            </a:gdLst>
            <a:ahLst/>
            <a:cxnLst>
              <a:cxn ang="0">
                <a:pos x="T0" y="T1"/>
              </a:cxn>
              <a:cxn ang="0">
                <a:pos x="T2" y="T3"/>
              </a:cxn>
              <a:cxn ang="0">
                <a:pos x="T4" y="T5"/>
              </a:cxn>
              <a:cxn ang="0">
                <a:pos x="T6" y="T7"/>
              </a:cxn>
            </a:cxnLst>
            <a:rect l="T8" t="T9" r="T10" b="T11"/>
            <a:pathLst>
              <a:path w="21600" h="21600">
                <a:moveTo>
                  <a:pt x="0" y="0"/>
                </a:moveTo>
                <a:lnTo>
                  <a:pt x="2634" y="21600"/>
                </a:lnTo>
                <a:lnTo>
                  <a:pt x="18966" y="21600"/>
                </a:lnTo>
                <a:lnTo>
                  <a:pt x="21600" y="0"/>
                </a:lnTo>
                <a:close/>
              </a:path>
            </a:pathLst>
          </a:custGeom>
          <a:gradFill rotWithShape="0">
            <a:gsLst>
              <a:gs pos="0">
                <a:srgbClr val="CCFFFF"/>
              </a:gs>
              <a:gs pos="100000">
                <a:srgbClr val="3366CC"/>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lIns="0" tIns="0" rIns="0" bIns="0" anchor="ctr" anchorCtr="1"/>
          <a:lstStyle/>
          <a:p>
            <a:pPr eaLnBrk="1" hangingPunct="1"/>
            <a:r>
              <a:rPr kumimoji="1" lang="zh-CN" altLang="en-US" sz="2400" b="0">
                <a:solidFill>
                  <a:srgbClr val="0000CC"/>
                </a:solidFill>
                <a:latin typeface="黑体" panose="02010609060101010101" pitchFamily="49" charset="-122"/>
                <a:ea typeface="黑体" panose="02010609060101010101" pitchFamily="49" charset="-122"/>
              </a:rPr>
              <a:t>数     据</a:t>
            </a:r>
            <a:endParaRPr kumimoji="1" lang="zh-CN" altLang="en-US" sz="2400" b="0">
              <a:solidFill>
                <a:srgbClr val="0000CC"/>
              </a:solidFill>
              <a:latin typeface="黑体" panose="02010609060101010101" pitchFamily="49" charset="-122"/>
              <a:ea typeface="黑体" panose="02010609060101010101" pitchFamily="49" charset="-122"/>
            </a:endParaRPr>
          </a:p>
        </p:txBody>
      </p:sp>
      <p:grpSp>
        <p:nvGrpSpPr>
          <p:cNvPr id="5" name="Group 25"/>
          <p:cNvGrpSpPr/>
          <p:nvPr/>
        </p:nvGrpSpPr>
        <p:grpSpPr bwMode="auto">
          <a:xfrm>
            <a:off x="4674547" y="4527361"/>
            <a:ext cx="2435225" cy="796925"/>
            <a:chOff x="889" y="2496"/>
            <a:chExt cx="1534" cy="502"/>
          </a:xfrm>
        </p:grpSpPr>
        <p:sp>
          <p:nvSpPr>
            <p:cNvPr id="6" name="AutoShape 26"/>
            <p:cNvSpPr>
              <a:spLocks noChangeArrowheads="1"/>
            </p:cNvSpPr>
            <p:nvPr/>
          </p:nvSpPr>
          <p:spPr bwMode="auto">
            <a:xfrm rot="-10800000">
              <a:off x="889" y="2496"/>
              <a:ext cx="1534" cy="336"/>
            </a:xfrm>
            <a:custGeom>
              <a:avLst/>
              <a:gdLst>
                <a:gd name="G0" fmla="+- 4050 0 0"/>
                <a:gd name="G1" fmla="+- 21600 0 4050"/>
                <a:gd name="G2" fmla="*/ 4050 1 2"/>
                <a:gd name="G3" fmla="+- 21600 0 G2"/>
                <a:gd name="G4" fmla="+/ 4050 21600 2"/>
                <a:gd name="G5" fmla="+/ G1 0 2"/>
                <a:gd name="G6" fmla="*/ 21600 21600 4050"/>
                <a:gd name="G7" fmla="*/ G6 1 2"/>
                <a:gd name="G8" fmla="+- 21600 0 G7"/>
                <a:gd name="G9" fmla="*/ 21600 1 2"/>
                <a:gd name="G10" fmla="+- 4050 0 G9"/>
                <a:gd name="G11" fmla="?: G10 G8 0"/>
                <a:gd name="G12" fmla="?: G10 G7 21600"/>
                <a:gd name="T0" fmla="*/ 19575 w 21600"/>
                <a:gd name="T1" fmla="*/ 10800 h 21600"/>
                <a:gd name="T2" fmla="*/ 10800 w 21600"/>
                <a:gd name="T3" fmla="*/ 21600 h 21600"/>
                <a:gd name="T4" fmla="*/ 2025 w 21600"/>
                <a:gd name="T5" fmla="*/ 10800 h 21600"/>
                <a:gd name="T6" fmla="*/ 10800 w 21600"/>
                <a:gd name="T7" fmla="*/ 0 h 21600"/>
                <a:gd name="T8" fmla="*/ 3825 w 21600"/>
                <a:gd name="T9" fmla="*/ 3825 h 21600"/>
                <a:gd name="T10" fmla="*/ 17775 w 21600"/>
                <a:gd name="T11" fmla="*/ 17775 h 21600"/>
              </a:gdLst>
              <a:ahLst/>
              <a:cxnLst>
                <a:cxn ang="0">
                  <a:pos x="T0" y="T1"/>
                </a:cxn>
                <a:cxn ang="0">
                  <a:pos x="T2" y="T3"/>
                </a:cxn>
                <a:cxn ang="0">
                  <a:pos x="T4" y="T5"/>
                </a:cxn>
                <a:cxn ang="0">
                  <a:pos x="T6" y="T7"/>
                </a:cxn>
              </a:cxnLst>
              <a:rect l="T8" t="T9" r="T10" b="T11"/>
              <a:pathLst>
                <a:path w="21600" h="21600">
                  <a:moveTo>
                    <a:pt x="0" y="0"/>
                  </a:moveTo>
                  <a:lnTo>
                    <a:pt x="4050" y="21600"/>
                  </a:lnTo>
                  <a:lnTo>
                    <a:pt x="17550" y="21600"/>
                  </a:lnTo>
                  <a:lnTo>
                    <a:pt x="21600" y="0"/>
                  </a:lnTo>
                  <a:close/>
                </a:path>
              </a:pathLst>
            </a:custGeom>
            <a:gradFill rotWithShape="0">
              <a:gsLst>
                <a:gs pos="0">
                  <a:srgbClr val="CCFFFF"/>
                </a:gs>
                <a:gs pos="100000">
                  <a:srgbClr val="3366CC"/>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lIns="0" tIns="0" rIns="0" bIns="0" anchor="ctr" anchorCtr="1"/>
            <a:lstStyle/>
            <a:p>
              <a:pPr eaLnBrk="1" hangingPunct="1"/>
              <a:r>
                <a:rPr kumimoji="1" lang="zh-CN" altLang="en-US" sz="2400" b="0">
                  <a:solidFill>
                    <a:srgbClr val="0000CC"/>
                  </a:solidFill>
                  <a:latin typeface="黑体" panose="02010609060101010101" pitchFamily="49" charset="-122"/>
                  <a:ea typeface="黑体" panose="02010609060101010101" pitchFamily="49" charset="-122"/>
                </a:rPr>
                <a:t>信  息</a:t>
              </a:r>
              <a:endParaRPr kumimoji="1" lang="zh-CN" altLang="en-US" sz="2400" b="0">
                <a:solidFill>
                  <a:srgbClr val="0000CC"/>
                </a:solidFill>
                <a:latin typeface="黑体" panose="02010609060101010101" pitchFamily="49" charset="-122"/>
                <a:ea typeface="黑体" panose="02010609060101010101" pitchFamily="49" charset="-122"/>
              </a:endParaRPr>
            </a:p>
          </p:txBody>
        </p:sp>
        <p:sp>
          <p:nvSpPr>
            <p:cNvPr id="7" name="AutoShape 27"/>
            <p:cNvSpPr>
              <a:spLocks noChangeArrowheads="1"/>
            </p:cNvSpPr>
            <p:nvPr/>
          </p:nvSpPr>
          <p:spPr bwMode="auto">
            <a:xfrm>
              <a:off x="1453" y="2790"/>
              <a:ext cx="406" cy="208"/>
            </a:xfrm>
            <a:prstGeom prst="upArrow">
              <a:avLst>
                <a:gd name="adj1" fmla="val 50000"/>
                <a:gd name="adj2" fmla="val 25000"/>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p>
              <a:endParaRPr lang="zh-CN" altLang="en-US"/>
            </a:p>
          </p:txBody>
        </p:sp>
      </p:grpSp>
      <p:grpSp>
        <p:nvGrpSpPr>
          <p:cNvPr id="11" name="Group 34"/>
          <p:cNvGrpSpPr/>
          <p:nvPr/>
        </p:nvGrpSpPr>
        <p:grpSpPr bwMode="auto">
          <a:xfrm>
            <a:off x="5261922" y="3431986"/>
            <a:ext cx="1260475" cy="1092200"/>
            <a:chOff x="1535" y="2010"/>
            <a:chExt cx="794" cy="688"/>
          </a:xfrm>
        </p:grpSpPr>
        <p:sp>
          <p:nvSpPr>
            <p:cNvPr id="12" name="AutoShape 30"/>
            <p:cNvSpPr>
              <a:spLocks noChangeArrowheads="1"/>
            </p:cNvSpPr>
            <p:nvPr/>
          </p:nvSpPr>
          <p:spPr bwMode="auto">
            <a:xfrm>
              <a:off x="1729" y="2490"/>
              <a:ext cx="406" cy="208"/>
            </a:xfrm>
            <a:prstGeom prst="upArrow">
              <a:avLst>
                <a:gd name="adj1" fmla="val 50000"/>
                <a:gd name="adj2" fmla="val 25000"/>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p>
              <a:endParaRPr lang="zh-CN" altLang="en-US"/>
            </a:p>
          </p:txBody>
        </p:sp>
        <p:sp>
          <p:nvSpPr>
            <p:cNvPr id="13" name="AutoShape 29"/>
            <p:cNvSpPr>
              <a:spLocks noChangeArrowheads="1"/>
            </p:cNvSpPr>
            <p:nvPr/>
          </p:nvSpPr>
          <p:spPr bwMode="auto">
            <a:xfrm>
              <a:off x="1535" y="2010"/>
              <a:ext cx="794" cy="504"/>
            </a:xfrm>
            <a:prstGeom prst="triangle">
              <a:avLst>
                <a:gd name="adj" fmla="val 50000"/>
              </a:avLst>
            </a:prstGeom>
            <a:gradFill rotWithShape="0">
              <a:gsLst>
                <a:gs pos="0">
                  <a:srgbClr val="C8EEF6"/>
                </a:gs>
                <a:gs pos="100000">
                  <a:srgbClr val="78D9E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lstStyle/>
            <a:p>
              <a:pPr eaLnBrk="1" hangingPunct="1"/>
              <a:r>
                <a:rPr kumimoji="1" lang="zh-CN" altLang="en-US" sz="2400" b="0">
                  <a:solidFill>
                    <a:srgbClr val="D60093"/>
                  </a:solidFill>
                  <a:latin typeface="Times New Roman" panose="02020603050405020304" pitchFamily="18" charset="0"/>
                  <a:ea typeface="黑体" panose="02010609060101010101" pitchFamily="49" charset="-122"/>
                </a:rPr>
                <a:t>知识</a:t>
              </a:r>
              <a:endParaRPr kumimoji="1" lang="zh-CN" altLang="en-US" sz="2400" b="0">
                <a:solidFill>
                  <a:srgbClr val="D60093"/>
                </a:solidFill>
                <a:latin typeface="Times New Roman" panose="02020603050405020304" pitchFamily="18" charset="0"/>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7" y="340254"/>
            <a:ext cx="4613436" cy="530225"/>
          </a:xfrm>
        </p:spPr>
        <p:txBody>
          <a:bodyPr/>
          <a:lstStyle/>
          <a:p>
            <a:r>
              <a:rPr lang="en-US" altLang="zh-CN" dirty="0"/>
              <a:t>1.1 </a:t>
            </a:r>
            <a:r>
              <a:rPr lang="zh-CN" altLang="en-US" dirty="0"/>
              <a:t>信息的概念和特性</a:t>
            </a:r>
            <a:endParaRPr lang="zh-CN" altLang="en-US" dirty="0"/>
          </a:p>
          <a:p>
            <a:endParaRPr lang="zh-CN" altLang="en-US" dirty="0"/>
          </a:p>
        </p:txBody>
      </p:sp>
      <p:sp>
        <p:nvSpPr>
          <p:cNvPr id="3" name="AutoShape 2" descr="https://climatereanalyzer.org/clim/animations/scycle/World_ERAI_T2_scycle.gif"/>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p:cNvPicPr>
            <a:picLocks noChangeAspect="1"/>
          </p:cNvPicPr>
          <p:nvPr/>
        </p:nvPicPr>
        <p:blipFill>
          <a:blip r:embed="rId1"/>
          <a:stretch>
            <a:fillRect/>
          </a:stretch>
        </p:blipFill>
        <p:spPr>
          <a:xfrm>
            <a:off x="6505246" y="2339531"/>
            <a:ext cx="5603492" cy="3865657"/>
          </a:xfrm>
          <a:prstGeom prst="rect">
            <a:avLst/>
          </a:prstGeom>
        </p:spPr>
      </p:pic>
      <p:sp>
        <p:nvSpPr>
          <p:cNvPr id="6" name="AutoShape 29"/>
          <p:cNvSpPr>
            <a:spLocks noChangeArrowheads="1"/>
          </p:cNvSpPr>
          <p:nvPr/>
        </p:nvSpPr>
        <p:spPr bwMode="auto">
          <a:xfrm>
            <a:off x="7366379" y="1306182"/>
            <a:ext cx="3810000" cy="914400"/>
          </a:xfrm>
          <a:prstGeom prst="downArrowCallout">
            <a:avLst>
              <a:gd name="adj1" fmla="val 104167"/>
              <a:gd name="adj2" fmla="val 104167"/>
              <a:gd name="adj3" fmla="val 16667"/>
              <a:gd name="adj4" fmla="val 66667"/>
            </a:avLst>
          </a:prstGeom>
          <a:gradFill rotWithShape="0">
            <a:gsLst>
              <a:gs pos="0">
                <a:srgbClr val="FFCC00"/>
              </a:gs>
              <a:gs pos="50000">
                <a:srgbClr val="FFCC00">
                  <a:gamma/>
                  <a:tint val="5882"/>
                  <a:invGamma/>
                </a:srgbClr>
              </a:gs>
              <a:gs pos="100000">
                <a:srgbClr val="FFCC00"/>
              </a:gs>
            </a:gsLst>
            <a:lin ang="5400000" scaled="1"/>
          </a:gradFill>
          <a:ln w="9525">
            <a:solidFill>
              <a:schemeClr val="bg2"/>
            </a:solidFill>
            <a:miter lim="800000"/>
          </a:ln>
          <a:effectLst/>
        </p:spPr>
        <p:txBody>
          <a:bodyPr wrap="none" anchor="ctr"/>
          <a:lstStyle/>
          <a:p>
            <a:pPr algn="l" eaLnBrk="1" hangingPunct="1">
              <a:buFont typeface="Wingdings" panose="05000000000000000000" pitchFamily="2" charset="2"/>
              <a:buChar char="q"/>
              <a:defRPr/>
            </a:pPr>
            <a:endParaRPr lang="zh-CN" altLang="en-US" sz="200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7" name="Text Box 26"/>
          <p:cNvSpPr txBox="1">
            <a:spLocks noChangeArrowheads="1"/>
          </p:cNvSpPr>
          <p:nvPr/>
        </p:nvSpPr>
        <p:spPr bwMode="auto">
          <a:xfrm>
            <a:off x="8136625" y="1366507"/>
            <a:ext cx="2585966" cy="400110"/>
          </a:xfrm>
          <a:prstGeom prst="rect">
            <a:avLst/>
          </a:prstGeom>
          <a:noFill/>
          <a:ln w="9525">
            <a:noFill/>
            <a:miter lim="800000"/>
          </a:ln>
          <a:effectLst>
            <a:prstShdw prst="shdw17" dist="28398" dir="3806097">
              <a:srgbClr val="FFCC00">
                <a:gamma/>
                <a:shade val="60000"/>
                <a:invGamma/>
              </a:srgbClr>
            </a:prstShdw>
          </a:effectLst>
        </p:spPr>
        <p:txBody>
          <a:bodyPr wrap="square">
            <a:spAutoFit/>
          </a:bodyPr>
          <a:lstStyle/>
          <a:p>
            <a:pPr eaLnBrk="1" hangingPunct="1">
              <a:buFont typeface="Wingdings" panose="05000000000000000000" pitchFamily="2" charset="2"/>
              <a:buNone/>
              <a:defRPr/>
            </a:pPr>
            <a:r>
              <a:rPr lang="zh-CN" altLang="en-US" sz="2000" dirty="0">
                <a:solidFill>
                  <a:schemeClr val="accent2"/>
                </a:solidFill>
                <a:effectLst>
                  <a:outerShdw blurRad="38100" dist="38100" dir="2700000" algn="tl">
                    <a:srgbClr val="C0C0C0"/>
                  </a:outerShdw>
                </a:effectLst>
                <a:latin typeface="Arial" panose="020B0604020202020204"/>
                <a:ea typeface="黑体" panose="02010609060101010101" pitchFamily="49" charset="-122"/>
              </a:rPr>
              <a:t>全球气温动画展示</a:t>
            </a:r>
            <a:endParaRPr lang="zh-CN" altLang="en-US" sz="2000" dirty="0">
              <a:solidFill>
                <a:schemeClr val="accent2"/>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8" name="Rectangle 20"/>
          <p:cNvSpPr>
            <a:spLocks noChangeArrowheads="1"/>
          </p:cNvSpPr>
          <p:nvPr/>
        </p:nvSpPr>
        <p:spPr bwMode="auto">
          <a:xfrm>
            <a:off x="1357386" y="1340891"/>
            <a:ext cx="2971800" cy="484188"/>
          </a:xfrm>
          <a:prstGeom prst="rect">
            <a:avLst/>
          </a:prstGeom>
          <a:solidFill>
            <a:srgbClr val="FF6600"/>
          </a:solidFill>
          <a:ln>
            <a:noFill/>
          </a:ln>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nchorCtr="1"/>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kumimoji="1" lang="zh-CN" altLang="en-US" sz="2400" dirty="0">
                <a:solidFill>
                  <a:schemeClr val="bg1"/>
                </a:solidFill>
                <a:ea typeface="楷体_GB2312" pitchFamily="49" charset="-122"/>
              </a:rPr>
              <a:t>信息的表现方式</a:t>
            </a:r>
            <a:endParaRPr kumimoji="1" lang="zh-CN" altLang="en-US" sz="2400" dirty="0">
              <a:solidFill>
                <a:schemeClr val="bg1"/>
              </a:solidFill>
              <a:ea typeface="楷体_GB2312" pitchFamily="49" charset="-122"/>
            </a:endParaRPr>
          </a:p>
        </p:txBody>
      </p:sp>
      <p:sp>
        <p:nvSpPr>
          <p:cNvPr id="9" name="Line 21"/>
          <p:cNvSpPr>
            <a:spLocks noChangeShapeType="1"/>
          </p:cNvSpPr>
          <p:nvPr/>
        </p:nvSpPr>
        <p:spPr bwMode="auto">
          <a:xfrm>
            <a:off x="3000449" y="2683916"/>
            <a:ext cx="1587" cy="2663825"/>
          </a:xfrm>
          <a:prstGeom prst="line">
            <a:avLst/>
          </a:prstGeom>
          <a:noFill/>
          <a:ln w="22225">
            <a:solidFill>
              <a:srgbClr val="FF6600"/>
            </a:solidFill>
            <a:round/>
          </a:ln>
          <a:effectLst/>
        </p:spPr>
        <p:txBody>
          <a:bodyPr lIns="0" tIns="0" rIns="0" bIns="0" anchor="ctr">
            <a:spAutoFit/>
          </a:bodyPr>
          <a:lstStyle/>
          <a:p>
            <a:pPr algn="l" eaLnBrk="1" hangingPunct="1">
              <a:buFont typeface="Wingdings" panose="05000000000000000000" pitchFamily="2" charset="2"/>
              <a:buChar char="q"/>
              <a:defRPr/>
            </a:pPr>
            <a:endParaRPr lang="zh-CN" altLang="en-US" sz="200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0" name="Freeform 24"/>
          <p:cNvSpPr/>
          <p:nvPr/>
        </p:nvSpPr>
        <p:spPr bwMode="auto">
          <a:xfrm>
            <a:off x="1814586" y="2150516"/>
            <a:ext cx="1544638" cy="327025"/>
          </a:xfrm>
          <a:custGeom>
            <a:avLst/>
            <a:gdLst/>
            <a:ahLst/>
            <a:cxnLst>
              <a:cxn ang="0">
                <a:pos x="0" y="0"/>
              </a:cxn>
              <a:cxn ang="0">
                <a:pos x="3033" y="0"/>
              </a:cxn>
              <a:cxn ang="0">
                <a:pos x="3715" y="877"/>
              </a:cxn>
              <a:cxn ang="0">
                <a:pos x="3033" y="1752"/>
              </a:cxn>
            </a:cxnLst>
            <a:rect l="0" t="0" r="r" b="b"/>
            <a:pathLst>
              <a:path w="3715" h="1752">
                <a:moveTo>
                  <a:pt x="0" y="0"/>
                </a:moveTo>
                <a:lnTo>
                  <a:pt x="3033" y="0"/>
                </a:lnTo>
                <a:lnTo>
                  <a:pt x="3715" y="877"/>
                </a:lnTo>
                <a:lnTo>
                  <a:pt x="3033" y="1752"/>
                </a:lnTo>
              </a:path>
            </a:pathLst>
          </a:custGeom>
          <a:noFill/>
          <a:ln w="22225" cap="flat" cmpd="sng">
            <a:solidFill>
              <a:srgbClr val="FF6600"/>
            </a:solidFill>
            <a:prstDash val="solid"/>
            <a:round/>
          </a:ln>
          <a:effectLst/>
        </p:spPr>
        <p:txBody>
          <a:bodyPr lIns="0" tIns="0" rIns="0" bIns="0" anchor="ctr">
            <a:spAutoFit/>
          </a:bodyPr>
          <a:lstStyle/>
          <a:p>
            <a:pPr algn="l" eaLnBrk="1" hangingPunct="1">
              <a:buFont typeface="Wingdings" panose="05000000000000000000" pitchFamily="2" charset="2"/>
              <a:buChar char="q"/>
              <a:defRPr/>
            </a:pPr>
            <a:endParaRPr lang="zh-CN" altLang="en-US" sz="200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2"/>
          <a:stretch>
            <a:fillRect/>
          </a:stretch>
        </p:blipFill>
        <p:spPr>
          <a:xfrm>
            <a:off x="557286" y="2683916"/>
            <a:ext cx="1600200" cy="2847975"/>
          </a:xfrm>
          <a:prstGeom prst="rect">
            <a:avLst/>
          </a:prstGeom>
        </p:spPr>
      </p:pic>
      <p:pic>
        <p:nvPicPr>
          <p:cNvPr id="5126" name="Picture 6" descr="产品展示&gt; 多媒体信息发布系统_中网道集团-您信赖的智能科技领航者"/>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8436" y="2906248"/>
            <a:ext cx="2525642" cy="22191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7" y="340254"/>
            <a:ext cx="4613436" cy="530225"/>
          </a:xfrm>
        </p:spPr>
        <p:txBody>
          <a:bodyPr/>
          <a:lstStyle/>
          <a:p>
            <a:r>
              <a:rPr lang="en-US" altLang="zh-CN" dirty="0"/>
              <a:t>1.1 </a:t>
            </a:r>
            <a:r>
              <a:rPr lang="zh-CN" altLang="en-US" dirty="0"/>
              <a:t>信息的概念和特性</a:t>
            </a:r>
            <a:endParaRPr lang="zh-CN" altLang="en-US" dirty="0"/>
          </a:p>
          <a:p>
            <a:endParaRPr lang="zh-CN" altLang="en-US" dirty="0"/>
          </a:p>
        </p:txBody>
      </p:sp>
      <p:sp>
        <p:nvSpPr>
          <p:cNvPr id="3" name="AutoShape 2" descr="https://climatereanalyzer.org/clim/animations/scycle/World_ERAI_T2_scycle.gif"/>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13" name="Group 44"/>
          <p:cNvGrpSpPr/>
          <p:nvPr/>
        </p:nvGrpSpPr>
        <p:grpSpPr bwMode="auto">
          <a:xfrm>
            <a:off x="6200633" y="1694671"/>
            <a:ext cx="5887071" cy="2998788"/>
            <a:chOff x="2947" y="816"/>
            <a:chExt cx="2056" cy="1868"/>
          </a:xfrm>
        </p:grpSpPr>
        <p:pic>
          <p:nvPicPr>
            <p:cNvPr id="14" name="Picture 29" descr="边条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47" y="825"/>
              <a:ext cx="2056" cy="1859"/>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6"/>
            <p:cNvSpPr>
              <a:spLocks noChangeArrowheads="1"/>
            </p:cNvSpPr>
            <p:nvPr/>
          </p:nvSpPr>
          <p:spPr bwMode="auto">
            <a:xfrm>
              <a:off x="3052" y="1088"/>
              <a:ext cx="1854" cy="1539"/>
            </a:xfrm>
            <a:prstGeom prst="roundRect">
              <a:avLst>
                <a:gd name="adj" fmla="val 4167"/>
              </a:avLst>
            </a:prstGeom>
            <a:solidFill>
              <a:srgbClr val="F4F5E7"/>
            </a:solidFill>
            <a:ln w="9525" algn="ctr">
              <a:solidFill>
                <a:srgbClr val="4D4D4D"/>
              </a:solidFill>
              <a:round/>
            </a:ln>
            <a:effectLst>
              <a:outerShdw dist="35921" dir="2700000" algn="ctr" rotWithShape="0">
                <a:srgbClr val="AFAFAF"/>
              </a:outerShdw>
            </a:effectLst>
          </p:spPr>
          <p:txBody>
            <a:bodyPr tIns="91440" anchor="ctr"/>
            <a:lstStyle>
              <a:lvl1pPr algn="l">
                <a:defRPr>
                  <a:solidFill>
                    <a:schemeClr val="tx1"/>
                  </a:solidFill>
                  <a:latin typeface="Arial" panose="020B0604020202020204" pitchFamily="34" charset="0"/>
                </a:defRPr>
              </a:lvl1pPr>
              <a:lvl2pPr marL="233680"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40000"/>
                </a:spcBef>
                <a:buSzPct val="80000"/>
                <a:buFontTx/>
                <a:buBlip>
                  <a:blip r:embed="rId2"/>
                </a:buBlip>
              </a:pPr>
              <a:r>
                <a:rPr kumimoji="1" lang="zh-CN" altLang="en-US" sz="2200" dirty="0">
                  <a:solidFill>
                    <a:srgbClr val="D60093"/>
                  </a:solidFill>
                  <a:effectLst>
                    <a:outerShdw blurRad="38100" dist="38100" dir="2700000" algn="tl">
                      <a:srgbClr val="000000"/>
                    </a:outerShdw>
                  </a:effectLst>
                  <a:latin typeface="楷体_GB2312" pitchFamily="49" charset="-122"/>
                  <a:ea typeface="楷体_GB2312" pitchFamily="49" charset="-122"/>
                </a:rPr>
                <a:t>数字信息</a:t>
              </a:r>
              <a:endParaRPr kumimoji="1" lang="zh-CN" altLang="en-US" sz="2200" dirty="0">
                <a:solidFill>
                  <a:srgbClr val="D60093"/>
                </a:solidFill>
                <a:effectLst>
                  <a:outerShdw blurRad="38100" dist="38100" dir="2700000" algn="tl">
                    <a:srgbClr val="000000"/>
                  </a:outerShdw>
                </a:effectLst>
                <a:latin typeface="楷体_GB2312" pitchFamily="49" charset="-122"/>
                <a:ea typeface="楷体_GB2312" pitchFamily="49" charset="-122"/>
              </a:endParaRPr>
            </a:p>
            <a:p>
              <a:pPr lvl="1">
                <a:lnSpc>
                  <a:spcPct val="85000"/>
                </a:lnSpc>
                <a:spcBef>
                  <a:spcPct val="40000"/>
                </a:spcBef>
                <a:buSzPct val="80000"/>
                <a:buFontTx/>
                <a:buBlip>
                  <a:blip r:embed="rId2"/>
                </a:buBlip>
              </a:pPr>
              <a:r>
                <a:rPr kumimoji="1" lang="zh-CN" altLang="en-US" sz="2200" dirty="0">
                  <a:solidFill>
                    <a:srgbClr val="D60093"/>
                  </a:solidFill>
                  <a:effectLst>
                    <a:outerShdw blurRad="38100" dist="38100" dir="2700000" algn="tl">
                      <a:srgbClr val="000000"/>
                    </a:outerShdw>
                  </a:effectLst>
                  <a:latin typeface="楷体_GB2312" pitchFamily="49" charset="-122"/>
                  <a:ea typeface="楷体_GB2312" pitchFamily="49" charset="-122"/>
                </a:rPr>
                <a:t>图象信息</a:t>
              </a:r>
              <a:endParaRPr kumimoji="1" lang="zh-CN" altLang="en-US" sz="2200" dirty="0">
                <a:solidFill>
                  <a:srgbClr val="D60093"/>
                </a:solidFill>
                <a:effectLst>
                  <a:outerShdw blurRad="38100" dist="38100" dir="2700000" algn="tl">
                    <a:srgbClr val="000000"/>
                  </a:outerShdw>
                </a:effectLst>
                <a:latin typeface="楷体_GB2312" pitchFamily="49" charset="-122"/>
                <a:ea typeface="楷体_GB2312" pitchFamily="49" charset="-122"/>
              </a:endParaRPr>
            </a:p>
            <a:p>
              <a:pPr lvl="1">
                <a:lnSpc>
                  <a:spcPct val="85000"/>
                </a:lnSpc>
                <a:spcBef>
                  <a:spcPct val="40000"/>
                </a:spcBef>
                <a:buSzPct val="80000"/>
                <a:buFontTx/>
                <a:buBlip>
                  <a:blip r:embed="rId2"/>
                </a:buBlip>
              </a:pPr>
              <a:r>
                <a:rPr kumimoji="1" lang="zh-CN" altLang="en-US" sz="2200" dirty="0">
                  <a:solidFill>
                    <a:srgbClr val="D60093"/>
                  </a:solidFill>
                  <a:effectLst>
                    <a:outerShdw blurRad="38100" dist="38100" dir="2700000" algn="tl">
                      <a:srgbClr val="000000"/>
                    </a:outerShdw>
                  </a:effectLst>
                  <a:latin typeface="楷体_GB2312" pitchFamily="49" charset="-122"/>
                  <a:ea typeface="楷体_GB2312" pitchFamily="49" charset="-122"/>
                </a:rPr>
                <a:t>图形信息</a:t>
              </a:r>
              <a:endParaRPr kumimoji="1" lang="zh-CN" altLang="en-US" sz="2200" dirty="0">
                <a:solidFill>
                  <a:srgbClr val="D60093"/>
                </a:solidFill>
                <a:effectLst>
                  <a:outerShdw blurRad="38100" dist="38100" dir="2700000" algn="tl">
                    <a:srgbClr val="000000"/>
                  </a:outerShdw>
                </a:effectLst>
                <a:latin typeface="楷体_GB2312" pitchFamily="49" charset="-122"/>
                <a:ea typeface="楷体_GB2312" pitchFamily="49" charset="-122"/>
              </a:endParaRPr>
            </a:p>
            <a:p>
              <a:pPr lvl="1">
                <a:lnSpc>
                  <a:spcPct val="85000"/>
                </a:lnSpc>
                <a:spcBef>
                  <a:spcPct val="40000"/>
                </a:spcBef>
                <a:buSzPct val="80000"/>
                <a:buFontTx/>
                <a:buBlip>
                  <a:blip r:embed="rId2"/>
                </a:buBlip>
              </a:pPr>
              <a:r>
                <a:rPr kumimoji="1" lang="zh-CN" altLang="en-US" sz="2200" dirty="0">
                  <a:solidFill>
                    <a:srgbClr val="D60093"/>
                  </a:solidFill>
                  <a:effectLst>
                    <a:outerShdw blurRad="38100" dist="38100" dir="2700000" algn="tl">
                      <a:srgbClr val="000000"/>
                    </a:outerShdw>
                  </a:effectLst>
                  <a:latin typeface="楷体_GB2312" pitchFamily="49" charset="-122"/>
                  <a:ea typeface="楷体_GB2312" pitchFamily="49" charset="-122"/>
                </a:rPr>
                <a:t>语音信息</a:t>
              </a:r>
              <a:endParaRPr kumimoji="1" lang="zh-CN" altLang="en-US" sz="2200" dirty="0">
                <a:solidFill>
                  <a:srgbClr val="D60093"/>
                </a:solidFill>
                <a:effectLst>
                  <a:outerShdw blurRad="38100" dist="38100" dir="2700000" algn="tl">
                    <a:srgbClr val="000000"/>
                  </a:outerShdw>
                </a:effectLst>
                <a:latin typeface="楷体_GB2312" pitchFamily="49" charset="-122"/>
                <a:ea typeface="楷体_GB2312" pitchFamily="49" charset="-122"/>
              </a:endParaRPr>
            </a:p>
            <a:p>
              <a:pPr lvl="1">
                <a:lnSpc>
                  <a:spcPct val="85000"/>
                </a:lnSpc>
                <a:spcBef>
                  <a:spcPct val="40000"/>
                </a:spcBef>
                <a:buSzPct val="80000"/>
                <a:buFontTx/>
                <a:buBlip>
                  <a:blip r:embed="rId2"/>
                </a:buBlip>
              </a:pPr>
              <a:r>
                <a:rPr kumimoji="1" lang="zh-CN" altLang="en-US" sz="2200" dirty="0">
                  <a:solidFill>
                    <a:srgbClr val="D60093"/>
                  </a:solidFill>
                  <a:effectLst>
                    <a:outerShdw blurRad="38100" dist="38100" dir="2700000" algn="tl">
                      <a:srgbClr val="000000"/>
                    </a:outerShdw>
                  </a:effectLst>
                  <a:latin typeface="楷体_GB2312" pitchFamily="49" charset="-122"/>
                  <a:ea typeface="楷体_GB2312" pitchFamily="49" charset="-122"/>
                </a:rPr>
                <a:t>文字信息</a:t>
              </a:r>
              <a:endParaRPr lang="en-US" altLang="zh-CN" sz="2200" dirty="0">
                <a:solidFill>
                  <a:srgbClr val="D60093"/>
                </a:solidFill>
                <a:latin typeface="Arial Narrow" panose="020B0606020202030204" pitchFamily="34" charset="0"/>
                <a:ea typeface="宋体" panose="02010600030101010101" pitchFamily="2" charset="-122"/>
              </a:endParaRPr>
            </a:p>
          </p:txBody>
        </p:sp>
        <p:sp>
          <p:nvSpPr>
            <p:cNvPr id="16" name="Text Box 30"/>
            <p:cNvSpPr txBox="1">
              <a:spLocks noChangeArrowheads="1"/>
            </p:cNvSpPr>
            <p:nvPr/>
          </p:nvSpPr>
          <p:spPr bwMode="auto">
            <a:xfrm>
              <a:off x="3114" y="816"/>
              <a:ext cx="1674"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pPr>
              <a:r>
                <a:rPr kumimoji="1" lang="zh-CN" altLang="en-US" sz="2400">
                  <a:solidFill>
                    <a:schemeClr val="bg1"/>
                  </a:solidFill>
                  <a:effectLst>
                    <a:outerShdw blurRad="38100" dist="38100" dir="2700000" algn="tl">
                      <a:srgbClr val="C0C0C0"/>
                    </a:outerShdw>
                  </a:effectLst>
                  <a:latin typeface="楷体_GB2312" pitchFamily="49" charset="-122"/>
                  <a:ea typeface="楷体_GB2312" pitchFamily="49" charset="-122"/>
                </a:rPr>
                <a:t>按反映形式分类</a:t>
              </a:r>
              <a:endParaRPr kumimoji="1" lang="zh-CN" altLang="en-US" sz="2400">
                <a:solidFill>
                  <a:schemeClr val="bg1"/>
                </a:solidFill>
                <a:effectLst>
                  <a:outerShdw blurRad="38100" dist="38100" dir="2700000" algn="tl">
                    <a:srgbClr val="C0C0C0"/>
                  </a:outerShdw>
                </a:effectLst>
                <a:latin typeface="楷体_GB2312" pitchFamily="49" charset="-122"/>
                <a:ea typeface="楷体_GB2312" pitchFamily="49" charset="-122"/>
              </a:endParaRPr>
            </a:p>
          </p:txBody>
        </p:sp>
      </p:grpSp>
      <p:grpSp>
        <p:nvGrpSpPr>
          <p:cNvPr id="17" name="Group 43"/>
          <p:cNvGrpSpPr/>
          <p:nvPr/>
        </p:nvGrpSpPr>
        <p:grpSpPr bwMode="auto">
          <a:xfrm>
            <a:off x="261180" y="1680383"/>
            <a:ext cx="5411739" cy="3013075"/>
            <a:chOff x="709" y="792"/>
            <a:chExt cx="2056" cy="1898"/>
          </a:xfrm>
        </p:grpSpPr>
        <p:pic>
          <p:nvPicPr>
            <p:cNvPr id="18" name="Picture 32" descr="边条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9" y="801"/>
              <a:ext cx="2056" cy="1889"/>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33"/>
            <p:cNvSpPr>
              <a:spLocks noChangeArrowheads="1"/>
            </p:cNvSpPr>
            <p:nvPr/>
          </p:nvSpPr>
          <p:spPr bwMode="auto">
            <a:xfrm>
              <a:off x="850" y="1064"/>
              <a:ext cx="1854" cy="1575"/>
            </a:xfrm>
            <a:prstGeom prst="roundRect">
              <a:avLst>
                <a:gd name="adj" fmla="val 4167"/>
              </a:avLst>
            </a:prstGeom>
            <a:solidFill>
              <a:srgbClr val="F4F5E7"/>
            </a:solidFill>
            <a:ln w="9525" algn="ctr">
              <a:solidFill>
                <a:srgbClr val="4D4D4D"/>
              </a:solidFill>
              <a:round/>
            </a:ln>
            <a:effectLst>
              <a:outerShdw dist="35921" dir="2700000" algn="ctr" rotWithShape="0">
                <a:srgbClr val="AFAFAF"/>
              </a:outerShdw>
            </a:effectLst>
          </p:spPr>
          <p:txBody>
            <a:bodyPr tIns="91440" anchor="ctr"/>
            <a:lstStyle>
              <a:lvl1pPr algn="l">
                <a:defRPr>
                  <a:solidFill>
                    <a:schemeClr val="tx1"/>
                  </a:solidFill>
                  <a:latin typeface="Arial" panose="020B0604020202020204" pitchFamily="34" charset="0"/>
                </a:defRPr>
              </a:lvl1pPr>
              <a:lvl2pPr marL="233680"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40000"/>
                </a:spcBef>
                <a:buSzPct val="80000"/>
                <a:buFontTx/>
                <a:buBlip>
                  <a:blip r:embed="rId2"/>
                </a:buBlip>
              </a:pPr>
              <a:r>
                <a:rPr kumimoji="1" lang="zh-CN" altLang="en-US" sz="2200">
                  <a:solidFill>
                    <a:srgbClr val="D60093"/>
                  </a:solidFill>
                  <a:effectLst>
                    <a:outerShdw blurRad="38100" dist="38100" dir="2700000" algn="tl">
                      <a:srgbClr val="000000"/>
                    </a:outerShdw>
                  </a:effectLst>
                  <a:latin typeface="宋体" panose="02010600030101010101" pitchFamily="2" charset="-122"/>
                  <a:ea typeface="楷体_GB2312" pitchFamily="49" charset="-122"/>
                </a:rPr>
                <a:t>社会信息</a:t>
              </a:r>
              <a:endParaRPr kumimoji="1" lang="zh-CN" altLang="en-US" sz="2200">
                <a:solidFill>
                  <a:srgbClr val="D60093"/>
                </a:solidFill>
                <a:effectLst>
                  <a:outerShdw blurRad="38100" dist="38100" dir="2700000" algn="tl">
                    <a:srgbClr val="000000"/>
                  </a:outerShdw>
                </a:effectLst>
                <a:latin typeface="宋体" panose="02010600030101010101" pitchFamily="2" charset="-122"/>
                <a:ea typeface="楷体_GB2312" pitchFamily="49" charset="-122"/>
              </a:endParaRPr>
            </a:p>
            <a:p>
              <a:pPr lvl="1">
                <a:lnSpc>
                  <a:spcPct val="85000"/>
                </a:lnSpc>
                <a:spcBef>
                  <a:spcPct val="40000"/>
                </a:spcBef>
                <a:buSzPct val="80000"/>
                <a:buFontTx/>
                <a:buBlip>
                  <a:blip r:embed="rId2"/>
                </a:buBlip>
              </a:pPr>
              <a:r>
                <a:rPr kumimoji="1" lang="zh-CN" altLang="en-US" sz="2200">
                  <a:solidFill>
                    <a:srgbClr val="D60093"/>
                  </a:solidFill>
                  <a:effectLst>
                    <a:outerShdw blurRad="38100" dist="38100" dir="2700000" algn="tl">
                      <a:srgbClr val="000000"/>
                    </a:outerShdw>
                  </a:effectLst>
                  <a:latin typeface="宋体" panose="02010600030101010101" pitchFamily="2" charset="-122"/>
                  <a:ea typeface="楷体_GB2312" pitchFamily="49" charset="-122"/>
                </a:rPr>
                <a:t>政治信息</a:t>
              </a:r>
              <a:endParaRPr kumimoji="1" lang="zh-CN" altLang="en-US" sz="2200">
                <a:solidFill>
                  <a:srgbClr val="D60093"/>
                </a:solidFill>
                <a:effectLst>
                  <a:outerShdw blurRad="38100" dist="38100" dir="2700000" algn="tl">
                    <a:srgbClr val="000000"/>
                  </a:outerShdw>
                </a:effectLst>
                <a:latin typeface="宋体" panose="02010600030101010101" pitchFamily="2" charset="-122"/>
                <a:ea typeface="楷体_GB2312" pitchFamily="49" charset="-122"/>
              </a:endParaRPr>
            </a:p>
            <a:p>
              <a:pPr lvl="1">
                <a:lnSpc>
                  <a:spcPct val="85000"/>
                </a:lnSpc>
                <a:spcBef>
                  <a:spcPct val="40000"/>
                </a:spcBef>
                <a:buSzPct val="80000"/>
                <a:buFontTx/>
                <a:buBlip>
                  <a:blip r:embed="rId2"/>
                </a:buBlip>
              </a:pPr>
              <a:r>
                <a:rPr kumimoji="1" lang="zh-CN" altLang="en-US" sz="2200">
                  <a:solidFill>
                    <a:srgbClr val="D60093"/>
                  </a:solidFill>
                  <a:effectLst>
                    <a:outerShdw blurRad="38100" dist="38100" dir="2700000" algn="tl">
                      <a:srgbClr val="000000"/>
                    </a:outerShdw>
                  </a:effectLst>
                  <a:latin typeface="宋体" panose="02010600030101010101" pitchFamily="2" charset="-122"/>
                  <a:ea typeface="楷体_GB2312" pitchFamily="49" charset="-122"/>
                </a:rPr>
                <a:t>自然信息</a:t>
              </a:r>
              <a:endParaRPr kumimoji="1" lang="zh-CN" altLang="en-US" sz="2200">
                <a:solidFill>
                  <a:srgbClr val="D60093"/>
                </a:solidFill>
                <a:effectLst>
                  <a:outerShdw blurRad="38100" dist="38100" dir="2700000" algn="tl">
                    <a:srgbClr val="000000"/>
                  </a:outerShdw>
                </a:effectLst>
                <a:latin typeface="宋体" panose="02010600030101010101" pitchFamily="2" charset="-122"/>
                <a:ea typeface="楷体_GB2312" pitchFamily="49" charset="-122"/>
              </a:endParaRPr>
            </a:p>
            <a:p>
              <a:pPr lvl="1">
                <a:lnSpc>
                  <a:spcPct val="85000"/>
                </a:lnSpc>
                <a:spcBef>
                  <a:spcPct val="40000"/>
                </a:spcBef>
                <a:buSzPct val="80000"/>
                <a:buFontTx/>
                <a:buBlip>
                  <a:blip r:embed="rId2"/>
                </a:buBlip>
              </a:pPr>
              <a:r>
                <a:rPr kumimoji="1" lang="zh-CN" altLang="en-US" sz="2200">
                  <a:solidFill>
                    <a:srgbClr val="D60093"/>
                  </a:solidFill>
                  <a:effectLst>
                    <a:outerShdw blurRad="38100" dist="38100" dir="2700000" algn="tl">
                      <a:srgbClr val="000000"/>
                    </a:outerShdw>
                  </a:effectLst>
                  <a:latin typeface="宋体" panose="02010600030101010101" pitchFamily="2" charset="-122"/>
                  <a:ea typeface="楷体_GB2312" pitchFamily="49" charset="-122"/>
                </a:rPr>
                <a:t>经济信息</a:t>
              </a:r>
              <a:endParaRPr kumimoji="1" lang="zh-CN" altLang="en-US" sz="2200">
                <a:solidFill>
                  <a:srgbClr val="D60093"/>
                </a:solidFill>
                <a:effectLst>
                  <a:outerShdw blurRad="38100" dist="38100" dir="2700000" algn="tl">
                    <a:srgbClr val="000000"/>
                  </a:outerShdw>
                </a:effectLst>
                <a:latin typeface="宋体" panose="02010600030101010101" pitchFamily="2" charset="-122"/>
                <a:ea typeface="楷体_GB2312" pitchFamily="49" charset="-122"/>
              </a:endParaRPr>
            </a:p>
            <a:p>
              <a:pPr lvl="1">
                <a:lnSpc>
                  <a:spcPct val="85000"/>
                </a:lnSpc>
                <a:spcBef>
                  <a:spcPct val="40000"/>
                </a:spcBef>
                <a:buSzPct val="80000"/>
                <a:buFontTx/>
                <a:buBlip>
                  <a:blip r:embed="rId2"/>
                </a:buBlip>
              </a:pPr>
              <a:r>
                <a:rPr kumimoji="1" lang="zh-CN" altLang="en-US" sz="2200">
                  <a:solidFill>
                    <a:srgbClr val="D60093"/>
                  </a:solidFill>
                  <a:effectLst>
                    <a:outerShdw blurRad="38100" dist="38100" dir="2700000" algn="tl">
                      <a:srgbClr val="000000"/>
                    </a:outerShdw>
                  </a:effectLst>
                  <a:latin typeface="宋体" panose="02010600030101010101" pitchFamily="2" charset="-122"/>
                  <a:ea typeface="楷体_GB2312" pitchFamily="49" charset="-122"/>
                </a:rPr>
                <a:t>军事信息</a:t>
              </a:r>
              <a:endParaRPr kumimoji="1" lang="zh-CN" altLang="en-US" sz="2200">
                <a:solidFill>
                  <a:srgbClr val="D60093"/>
                </a:solidFill>
                <a:effectLst>
                  <a:outerShdw blurRad="38100" dist="38100" dir="2700000" algn="tl">
                    <a:srgbClr val="000000"/>
                  </a:outerShdw>
                </a:effectLst>
                <a:latin typeface="宋体" panose="02010600030101010101" pitchFamily="2" charset="-122"/>
                <a:ea typeface="楷体_GB2312" pitchFamily="49" charset="-122"/>
              </a:endParaRPr>
            </a:p>
            <a:p>
              <a:pPr lvl="1">
                <a:lnSpc>
                  <a:spcPct val="85000"/>
                </a:lnSpc>
                <a:spcBef>
                  <a:spcPct val="40000"/>
                </a:spcBef>
                <a:buSzPct val="80000"/>
                <a:buFontTx/>
                <a:buBlip>
                  <a:blip r:embed="rId2"/>
                </a:buBlip>
              </a:pPr>
              <a:r>
                <a:rPr kumimoji="1" lang="zh-CN" altLang="en-US" sz="2200">
                  <a:solidFill>
                    <a:srgbClr val="D60093"/>
                  </a:solidFill>
                  <a:effectLst>
                    <a:outerShdw blurRad="38100" dist="38100" dir="2700000" algn="tl">
                      <a:srgbClr val="000000"/>
                    </a:outerShdw>
                  </a:effectLst>
                  <a:latin typeface="宋体" panose="02010600030101010101" pitchFamily="2" charset="-122"/>
                  <a:ea typeface="楷体_GB2312" pitchFamily="49" charset="-122"/>
                </a:rPr>
                <a:t>管理信息</a:t>
              </a:r>
              <a:endParaRPr kumimoji="1" lang="zh-CN" altLang="en-US" sz="2200">
                <a:solidFill>
                  <a:srgbClr val="D60093"/>
                </a:solidFill>
                <a:effectLst>
                  <a:outerShdw blurRad="38100" dist="38100" dir="2700000" algn="tl">
                    <a:srgbClr val="000000"/>
                  </a:outerShdw>
                </a:effectLst>
                <a:latin typeface="楷体_GB2312" pitchFamily="49" charset="-122"/>
                <a:ea typeface="楷体_GB2312" pitchFamily="49" charset="-122"/>
              </a:endParaRPr>
            </a:p>
          </p:txBody>
        </p:sp>
        <p:sp>
          <p:nvSpPr>
            <p:cNvPr id="20" name="Text Box 34"/>
            <p:cNvSpPr txBox="1">
              <a:spLocks noChangeArrowheads="1"/>
            </p:cNvSpPr>
            <p:nvPr/>
          </p:nvSpPr>
          <p:spPr bwMode="auto">
            <a:xfrm>
              <a:off x="918" y="792"/>
              <a:ext cx="1674"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pPr>
              <a:r>
                <a:rPr kumimoji="1" lang="zh-CN" altLang="en-US" sz="2400">
                  <a:solidFill>
                    <a:schemeClr val="bg1"/>
                  </a:solidFill>
                  <a:effectLst>
                    <a:outerShdw blurRad="38100" dist="38100" dir="2700000" algn="tl">
                      <a:srgbClr val="C0C0C0"/>
                    </a:outerShdw>
                  </a:effectLst>
                  <a:latin typeface="楷体_GB2312" pitchFamily="49" charset="-122"/>
                  <a:ea typeface="楷体_GB2312" pitchFamily="49" charset="-122"/>
                </a:rPr>
                <a:t>按应用领域分类</a:t>
              </a:r>
              <a:endParaRPr kumimoji="1" lang="zh-CN" altLang="en-US" sz="2400">
                <a:solidFill>
                  <a:schemeClr val="bg1"/>
                </a:solidFill>
                <a:effectLst>
                  <a:outerShdw blurRad="38100" dist="38100" dir="2700000" algn="tl">
                    <a:srgbClr val="C0C0C0"/>
                  </a:outerShdw>
                </a:effectLst>
                <a:latin typeface="楷体_GB2312" pitchFamily="49" charset="-122"/>
                <a:ea typeface="楷体_GB2312" pitchFamily="49" charset="-122"/>
              </a:endParaRPr>
            </a:p>
          </p:txBody>
        </p:sp>
      </p:grpSp>
      <p:grpSp>
        <p:nvGrpSpPr>
          <p:cNvPr id="21" name="Group 46"/>
          <p:cNvGrpSpPr/>
          <p:nvPr/>
        </p:nvGrpSpPr>
        <p:grpSpPr bwMode="auto">
          <a:xfrm>
            <a:off x="6200632" y="4700469"/>
            <a:ext cx="5887071" cy="1889125"/>
            <a:chOff x="2941" y="2748"/>
            <a:chExt cx="2056" cy="1190"/>
          </a:xfrm>
        </p:grpSpPr>
        <p:pic>
          <p:nvPicPr>
            <p:cNvPr id="22" name="Picture 35" descr="边条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41" y="2768"/>
              <a:ext cx="2056" cy="1170"/>
            </a:xfrm>
            <a:prstGeom prst="rect">
              <a:avLst/>
            </a:prstGeom>
            <a:noFill/>
            <a:extLst>
              <a:ext uri="{909E8E84-426E-40DD-AFC4-6F175D3DCCD1}">
                <a14:hiddenFill xmlns:a14="http://schemas.microsoft.com/office/drawing/2010/main">
                  <a:solidFill>
                    <a:srgbClr val="FFFFFF"/>
                  </a:solidFill>
                </a14:hiddenFill>
              </a:ext>
            </a:extLst>
          </p:spPr>
        </p:pic>
        <p:sp>
          <p:nvSpPr>
            <p:cNvPr id="23" name="AutoShape 36"/>
            <p:cNvSpPr>
              <a:spLocks noChangeArrowheads="1"/>
            </p:cNvSpPr>
            <p:nvPr/>
          </p:nvSpPr>
          <p:spPr bwMode="auto">
            <a:xfrm>
              <a:off x="3046" y="3048"/>
              <a:ext cx="1854" cy="819"/>
            </a:xfrm>
            <a:prstGeom prst="roundRect">
              <a:avLst>
                <a:gd name="adj" fmla="val 4167"/>
              </a:avLst>
            </a:prstGeom>
            <a:solidFill>
              <a:srgbClr val="F4F5E7"/>
            </a:solidFill>
            <a:ln w="9525" algn="ctr">
              <a:solidFill>
                <a:srgbClr val="4D4D4D"/>
              </a:solidFill>
              <a:round/>
            </a:ln>
            <a:effectLst>
              <a:outerShdw dist="35921" dir="2700000" algn="ctr" rotWithShape="0">
                <a:srgbClr val="AFAFAF"/>
              </a:outerShdw>
            </a:effectLst>
          </p:spPr>
          <p:txBody>
            <a:bodyPr tIns="91440" anchor="ctr"/>
            <a:lstStyle>
              <a:lvl1pPr algn="l">
                <a:defRPr>
                  <a:solidFill>
                    <a:schemeClr val="tx1"/>
                  </a:solidFill>
                  <a:latin typeface="Arial" panose="020B0604020202020204" pitchFamily="34" charset="0"/>
                </a:defRPr>
              </a:lvl1pPr>
              <a:lvl2pPr marL="233680"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40000"/>
                </a:spcBef>
                <a:buSzPct val="80000"/>
                <a:buFontTx/>
                <a:buBlip>
                  <a:blip r:embed="rId2"/>
                </a:buBlip>
              </a:pPr>
              <a:r>
                <a:rPr kumimoji="1" lang="zh-CN" altLang="en-US" sz="2200">
                  <a:solidFill>
                    <a:srgbClr val="D60093"/>
                  </a:solidFill>
                  <a:effectLst>
                    <a:outerShdw blurRad="38100" dist="38100" dir="2700000" algn="tl">
                      <a:srgbClr val="000000"/>
                    </a:outerShdw>
                  </a:effectLst>
                  <a:latin typeface="楷体_GB2312" pitchFamily="49" charset="-122"/>
                  <a:ea typeface="楷体_GB2312" pitchFamily="49" charset="-122"/>
                </a:rPr>
                <a:t>一次信息</a:t>
              </a:r>
              <a:endParaRPr kumimoji="1" lang="zh-CN" altLang="en-US" sz="2200">
                <a:solidFill>
                  <a:srgbClr val="D60093"/>
                </a:solidFill>
                <a:effectLst>
                  <a:outerShdw blurRad="38100" dist="38100" dir="2700000" algn="tl">
                    <a:srgbClr val="000000"/>
                  </a:outerShdw>
                </a:effectLst>
                <a:latin typeface="楷体_GB2312" pitchFamily="49" charset="-122"/>
                <a:ea typeface="楷体_GB2312" pitchFamily="49" charset="-122"/>
              </a:endParaRPr>
            </a:p>
            <a:p>
              <a:pPr lvl="1">
                <a:lnSpc>
                  <a:spcPct val="85000"/>
                </a:lnSpc>
                <a:spcBef>
                  <a:spcPct val="40000"/>
                </a:spcBef>
                <a:buSzPct val="80000"/>
                <a:buFontTx/>
                <a:buBlip>
                  <a:blip r:embed="rId2"/>
                </a:buBlip>
              </a:pPr>
              <a:r>
                <a:rPr kumimoji="1" lang="zh-CN" altLang="en-US" sz="2200">
                  <a:solidFill>
                    <a:srgbClr val="D60093"/>
                  </a:solidFill>
                  <a:effectLst>
                    <a:outerShdw blurRad="38100" dist="38100" dir="2700000" algn="tl">
                      <a:srgbClr val="000000"/>
                    </a:outerShdw>
                  </a:effectLst>
                  <a:latin typeface="楷体_GB2312" pitchFamily="49" charset="-122"/>
                  <a:ea typeface="楷体_GB2312" pitchFamily="49" charset="-122"/>
                </a:rPr>
                <a:t>二次信息</a:t>
              </a:r>
              <a:endParaRPr kumimoji="1" lang="zh-CN" altLang="en-US" sz="2200">
                <a:solidFill>
                  <a:srgbClr val="D60093"/>
                </a:solidFill>
                <a:effectLst>
                  <a:outerShdw blurRad="38100" dist="38100" dir="2700000" algn="tl">
                    <a:srgbClr val="000000"/>
                  </a:outerShdw>
                </a:effectLst>
                <a:latin typeface="楷体_GB2312" pitchFamily="49" charset="-122"/>
                <a:ea typeface="楷体_GB2312" pitchFamily="49" charset="-122"/>
              </a:endParaRPr>
            </a:p>
            <a:p>
              <a:pPr lvl="1">
                <a:lnSpc>
                  <a:spcPct val="85000"/>
                </a:lnSpc>
                <a:spcBef>
                  <a:spcPct val="40000"/>
                </a:spcBef>
                <a:buSzPct val="80000"/>
                <a:buFontTx/>
                <a:buBlip>
                  <a:blip r:embed="rId2"/>
                </a:buBlip>
              </a:pPr>
              <a:r>
                <a:rPr kumimoji="1" lang="zh-CN" altLang="en-US" sz="2200">
                  <a:solidFill>
                    <a:srgbClr val="D60093"/>
                  </a:solidFill>
                  <a:effectLst>
                    <a:outerShdw blurRad="38100" dist="38100" dir="2700000" algn="tl">
                      <a:srgbClr val="000000"/>
                    </a:outerShdw>
                  </a:effectLst>
                  <a:latin typeface="楷体_GB2312" pitchFamily="49" charset="-122"/>
                  <a:ea typeface="楷体_GB2312" pitchFamily="49" charset="-122"/>
                </a:rPr>
                <a:t>三次信息</a:t>
              </a:r>
              <a:endParaRPr lang="en-US" altLang="zh-CN" sz="2200">
                <a:solidFill>
                  <a:srgbClr val="D60093"/>
                </a:solidFill>
                <a:latin typeface="Arial Narrow" panose="020B0606020202030204" pitchFamily="34" charset="0"/>
                <a:ea typeface="宋体" panose="02010600030101010101" pitchFamily="2" charset="-122"/>
              </a:endParaRPr>
            </a:p>
          </p:txBody>
        </p:sp>
        <p:sp>
          <p:nvSpPr>
            <p:cNvPr id="24" name="Text Box 37"/>
            <p:cNvSpPr txBox="1">
              <a:spLocks noChangeArrowheads="1"/>
            </p:cNvSpPr>
            <p:nvPr/>
          </p:nvSpPr>
          <p:spPr bwMode="auto">
            <a:xfrm>
              <a:off x="3096" y="2748"/>
              <a:ext cx="1674"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pPr>
              <a:r>
                <a:rPr kumimoji="1" lang="zh-CN" altLang="en-US" sz="2400">
                  <a:solidFill>
                    <a:schemeClr val="bg1"/>
                  </a:solidFill>
                  <a:effectLst>
                    <a:outerShdw blurRad="38100" dist="38100" dir="2700000" algn="tl">
                      <a:srgbClr val="C0C0C0"/>
                    </a:outerShdw>
                  </a:effectLst>
                  <a:latin typeface="楷体_GB2312" pitchFamily="49" charset="-122"/>
                  <a:ea typeface="楷体_GB2312" pitchFamily="49" charset="-122"/>
                </a:rPr>
                <a:t>按加工顺序分类</a:t>
              </a:r>
              <a:endParaRPr kumimoji="1" lang="zh-CN" altLang="en-US" sz="2400">
                <a:solidFill>
                  <a:schemeClr val="bg1"/>
                </a:solidFill>
                <a:effectLst>
                  <a:outerShdw blurRad="38100" dist="38100" dir="2700000" algn="tl">
                    <a:srgbClr val="C0C0C0"/>
                  </a:outerShdw>
                </a:effectLst>
                <a:latin typeface="楷体_GB2312" pitchFamily="49" charset="-122"/>
                <a:ea typeface="楷体_GB2312" pitchFamily="49" charset="-122"/>
              </a:endParaRPr>
            </a:p>
          </p:txBody>
        </p:sp>
      </p:grpSp>
      <p:grpSp>
        <p:nvGrpSpPr>
          <p:cNvPr id="25" name="Group 45"/>
          <p:cNvGrpSpPr/>
          <p:nvPr/>
        </p:nvGrpSpPr>
        <p:grpSpPr bwMode="auto">
          <a:xfrm>
            <a:off x="261179" y="4700469"/>
            <a:ext cx="5411739" cy="1889125"/>
            <a:chOff x="697" y="2748"/>
            <a:chExt cx="2056" cy="1190"/>
          </a:xfrm>
        </p:grpSpPr>
        <p:pic>
          <p:nvPicPr>
            <p:cNvPr id="26" name="Picture 38" descr="边条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7" y="2751"/>
              <a:ext cx="2056" cy="1187"/>
            </a:xfrm>
            <a:prstGeom prst="rect">
              <a:avLst/>
            </a:prstGeom>
            <a:noFill/>
            <a:extLst>
              <a:ext uri="{909E8E84-426E-40DD-AFC4-6F175D3DCCD1}">
                <a14:hiddenFill xmlns:a14="http://schemas.microsoft.com/office/drawing/2010/main">
                  <a:solidFill>
                    <a:srgbClr val="FFFFFF"/>
                  </a:solidFill>
                </a14:hiddenFill>
              </a:ext>
            </a:extLst>
          </p:spPr>
        </p:pic>
        <p:sp>
          <p:nvSpPr>
            <p:cNvPr id="27" name="AutoShape 39"/>
            <p:cNvSpPr>
              <a:spLocks noChangeArrowheads="1"/>
            </p:cNvSpPr>
            <p:nvPr/>
          </p:nvSpPr>
          <p:spPr bwMode="auto">
            <a:xfrm>
              <a:off x="802" y="3025"/>
              <a:ext cx="1854" cy="842"/>
            </a:xfrm>
            <a:prstGeom prst="roundRect">
              <a:avLst>
                <a:gd name="adj" fmla="val 4167"/>
              </a:avLst>
            </a:prstGeom>
            <a:solidFill>
              <a:srgbClr val="F4F5E7"/>
            </a:solidFill>
            <a:ln w="9525" algn="ctr">
              <a:solidFill>
                <a:srgbClr val="4D4D4D"/>
              </a:solidFill>
              <a:round/>
            </a:ln>
            <a:effectLst>
              <a:outerShdw dist="35921" dir="2700000" algn="ctr" rotWithShape="0">
                <a:srgbClr val="AFAFAF"/>
              </a:outerShdw>
            </a:effectLst>
          </p:spPr>
          <p:txBody>
            <a:bodyPr tIns="91440" anchor="ctr"/>
            <a:lstStyle>
              <a:lvl1pPr algn="l">
                <a:defRPr>
                  <a:solidFill>
                    <a:schemeClr val="tx1"/>
                  </a:solidFill>
                  <a:latin typeface="Arial" panose="020B0604020202020204" pitchFamily="34" charset="0"/>
                </a:defRPr>
              </a:lvl1pPr>
              <a:lvl2pPr marL="233680"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40000"/>
                </a:spcBef>
                <a:buSzPct val="80000"/>
                <a:buFontTx/>
                <a:buBlip>
                  <a:blip r:embed="rId2"/>
                </a:buBlip>
              </a:pPr>
              <a:r>
                <a:rPr kumimoji="1" lang="zh-CN" altLang="en-US" sz="2200">
                  <a:solidFill>
                    <a:srgbClr val="D60093"/>
                  </a:solidFill>
                  <a:effectLst>
                    <a:outerShdw blurRad="38100" dist="38100" dir="2700000" algn="tl">
                      <a:srgbClr val="000000"/>
                    </a:outerShdw>
                  </a:effectLst>
                  <a:latin typeface="楷体_GB2312" pitchFamily="49" charset="-122"/>
                  <a:ea typeface="楷体_GB2312" pitchFamily="49" charset="-122"/>
                </a:rPr>
                <a:t>战略信息</a:t>
              </a:r>
              <a:endParaRPr kumimoji="1" lang="zh-CN" altLang="en-US" sz="2200">
                <a:solidFill>
                  <a:srgbClr val="D60093"/>
                </a:solidFill>
                <a:effectLst>
                  <a:outerShdw blurRad="38100" dist="38100" dir="2700000" algn="tl">
                    <a:srgbClr val="000000"/>
                  </a:outerShdw>
                </a:effectLst>
                <a:latin typeface="楷体_GB2312" pitchFamily="49" charset="-122"/>
                <a:ea typeface="楷体_GB2312" pitchFamily="49" charset="-122"/>
              </a:endParaRPr>
            </a:p>
            <a:p>
              <a:pPr lvl="1">
                <a:lnSpc>
                  <a:spcPct val="85000"/>
                </a:lnSpc>
                <a:spcBef>
                  <a:spcPct val="40000"/>
                </a:spcBef>
                <a:buSzPct val="80000"/>
                <a:buFontTx/>
                <a:buBlip>
                  <a:blip r:embed="rId2"/>
                </a:buBlip>
              </a:pPr>
              <a:r>
                <a:rPr kumimoji="1" lang="zh-CN" altLang="en-US" sz="2200">
                  <a:solidFill>
                    <a:srgbClr val="D60093"/>
                  </a:solidFill>
                  <a:effectLst>
                    <a:outerShdw blurRad="38100" dist="38100" dir="2700000" algn="tl">
                      <a:srgbClr val="000000"/>
                    </a:outerShdw>
                  </a:effectLst>
                  <a:latin typeface="楷体_GB2312" pitchFamily="49" charset="-122"/>
                  <a:ea typeface="楷体_GB2312" pitchFamily="49" charset="-122"/>
                </a:rPr>
                <a:t>战术信息</a:t>
              </a:r>
              <a:endParaRPr kumimoji="1" lang="zh-CN" altLang="en-US" sz="2200">
                <a:solidFill>
                  <a:srgbClr val="D60093"/>
                </a:solidFill>
                <a:effectLst>
                  <a:outerShdw blurRad="38100" dist="38100" dir="2700000" algn="tl">
                    <a:srgbClr val="000000"/>
                  </a:outerShdw>
                </a:effectLst>
                <a:latin typeface="楷体_GB2312" pitchFamily="49" charset="-122"/>
                <a:ea typeface="楷体_GB2312" pitchFamily="49" charset="-122"/>
              </a:endParaRPr>
            </a:p>
            <a:p>
              <a:pPr lvl="1">
                <a:lnSpc>
                  <a:spcPct val="85000"/>
                </a:lnSpc>
                <a:spcBef>
                  <a:spcPct val="40000"/>
                </a:spcBef>
                <a:buSzPct val="80000"/>
                <a:buFontTx/>
                <a:buBlip>
                  <a:blip r:embed="rId2"/>
                </a:buBlip>
              </a:pPr>
              <a:r>
                <a:rPr kumimoji="1" lang="zh-CN" altLang="en-US" sz="2200">
                  <a:solidFill>
                    <a:srgbClr val="D60093"/>
                  </a:solidFill>
                  <a:effectLst>
                    <a:outerShdw blurRad="38100" dist="38100" dir="2700000" algn="tl">
                      <a:srgbClr val="000000"/>
                    </a:outerShdw>
                  </a:effectLst>
                  <a:latin typeface="楷体_GB2312" pitchFamily="49" charset="-122"/>
                  <a:ea typeface="楷体_GB2312" pitchFamily="49" charset="-122"/>
                </a:rPr>
                <a:t>作业信息</a:t>
              </a:r>
              <a:endParaRPr lang="en-US" altLang="zh-CN" sz="2200">
                <a:solidFill>
                  <a:srgbClr val="D60093"/>
                </a:solidFill>
                <a:latin typeface="Arial Narrow" panose="020B0606020202030204" pitchFamily="34" charset="0"/>
                <a:ea typeface="宋体" panose="02010600030101010101" pitchFamily="2" charset="-122"/>
              </a:endParaRPr>
            </a:p>
          </p:txBody>
        </p:sp>
        <p:sp>
          <p:nvSpPr>
            <p:cNvPr id="28" name="Text Box 40"/>
            <p:cNvSpPr txBox="1">
              <a:spLocks noChangeArrowheads="1"/>
            </p:cNvSpPr>
            <p:nvPr/>
          </p:nvSpPr>
          <p:spPr bwMode="auto">
            <a:xfrm>
              <a:off x="852" y="2748"/>
              <a:ext cx="1674"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pPr>
              <a:r>
                <a:rPr kumimoji="1" lang="zh-CN" altLang="en-US" sz="2400">
                  <a:solidFill>
                    <a:schemeClr val="bg1"/>
                  </a:solidFill>
                  <a:effectLst>
                    <a:outerShdw blurRad="38100" dist="38100" dir="2700000" algn="tl">
                      <a:srgbClr val="C0C0C0"/>
                    </a:outerShdw>
                  </a:effectLst>
                  <a:latin typeface="楷体_GB2312" pitchFamily="49" charset="-122"/>
                  <a:ea typeface="楷体_GB2312" pitchFamily="49" charset="-122"/>
                </a:rPr>
                <a:t>按管理层次分类</a:t>
              </a:r>
              <a:endParaRPr kumimoji="1" lang="zh-CN" altLang="en-US" sz="2400">
                <a:solidFill>
                  <a:schemeClr val="bg1"/>
                </a:solidFill>
                <a:effectLst>
                  <a:outerShdw blurRad="38100" dist="38100" dir="2700000" algn="tl">
                    <a:srgbClr val="C0C0C0"/>
                  </a:outerShdw>
                </a:effectLst>
                <a:latin typeface="楷体_GB2312" pitchFamily="49" charset="-122"/>
                <a:ea typeface="楷体_GB2312" pitchFamily="49" charset="-122"/>
              </a:endParaRPr>
            </a:p>
          </p:txBody>
        </p:sp>
      </p:grpSp>
      <p:sp>
        <p:nvSpPr>
          <p:cNvPr id="11" name="矩形 10"/>
          <p:cNvSpPr/>
          <p:nvPr/>
        </p:nvSpPr>
        <p:spPr>
          <a:xfrm>
            <a:off x="159595" y="1115260"/>
            <a:ext cx="1723549" cy="461665"/>
          </a:xfrm>
          <a:prstGeom prst="rect">
            <a:avLst/>
          </a:prstGeom>
        </p:spPr>
        <p:txBody>
          <a:bodyPr wrap="none">
            <a:spAutoFit/>
          </a:bodyPr>
          <a:lstStyle/>
          <a:p>
            <a:pPr algn="just">
              <a:spcBef>
                <a:spcPct val="50000"/>
              </a:spcBef>
            </a:pPr>
            <a:r>
              <a:rPr lang="zh-CN" altLang="en-US" sz="2400" dirty="0">
                <a:solidFill>
                  <a:srgbClr val="121212"/>
                </a:solidFill>
                <a:latin typeface="-apple-system"/>
              </a:rPr>
              <a:t>信息的分类</a:t>
            </a:r>
            <a:endParaRPr lang="zh-CN" altLang="en-US" sz="2400" dirty="0">
              <a:solidFill>
                <a:srgbClr val="121212"/>
              </a:solidFill>
              <a:latin typeface="-apple-syste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zh-CN" altLang="en-US" dirty="0"/>
              <a:t>导论</a:t>
            </a:r>
            <a:r>
              <a:rPr lang="en-US" altLang="zh-CN" dirty="0"/>
              <a:t>-</a:t>
            </a:r>
            <a:r>
              <a:rPr lang="zh-CN" altLang="en-US" dirty="0"/>
              <a:t>主要讲述内容</a:t>
            </a:r>
            <a:endParaRPr lang="zh-CN" altLang="en-US" dirty="0"/>
          </a:p>
        </p:txBody>
      </p:sp>
      <p:sp>
        <p:nvSpPr>
          <p:cNvPr id="2" name="Rectangle 1027"/>
          <p:cNvSpPr txBox="1">
            <a:spLocks noChangeArrowheads="1"/>
          </p:cNvSpPr>
          <p:nvPr/>
        </p:nvSpPr>
        <p:spPr>
          <a:xfrm>
            <a:off x="282575" y="1154471"/>
            <a:ext cx="11201502" cy="4398963"/>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10000"/>
              </a:lnSpc>
              <a:buAutoNum type="arabicPeriod"/>
            </a:pPr>
            <a:endParaRPr lang="en-CA" altLang="zh-CN" sz="2300" u="sng" dirty="0">
              <a:solidFill>
                <a:schemeClr val="accent1"/>
              </a:solidFill>
              <a:latin typeface="楷体_GB2312" pitchFamily="49" charset="-122"/>
              <a:ea typeface="楷体_GB2312" pitchFamily="49" charset="-122"/>
            </a:endParaRPr>
          </a:p>
          <a:p>
            <a:pPr marL="457200" indent="-457200">
              <a:lnSpc>
                <a:spcPct val="110000"/>
              </a:lnSpc>
              <a:buAutoNum type="arabicPeriod"/>
            </a:pPr>
            <a:r>
              <a:rPr lang="zh-CN" altLang="en-US" sz="2300" u="sng" dirty="0">
                <a:solidFill>
                  <a:schemeClr val="accent1"/>
                </a:solidFill>
                <a:latin typeface="楷体_GB2312" pitchFamily="49" charset="-122"/>
                <a:ea typeface="楷体_GB2312" pitchFamily="49" charset="-122"/>
              </a:rPr>
              <a:t>信息系统的基本概念</a:t>
            </a:r>
            <a:endParaRPr lang="en-CA" altLang="zh-CN" sz="2300" u="sng" dirty="0">
              <a:solidFill>
                <a:schemeClr val="accent1"/>
              </a:solidFill>
              <a:latin typeface="楷体_GB2312" pitchFamily="49" charset="-122"/>
              <a:ea typeface="楷体_GB2312" pitchFamily="49" charset="-122"/>
            </a:endParaRPr>
          </a:p>
          <a:p>
            <a:pPr marL="457200" indent="-457200">
              <a:lnSpc>
                <a:spcPct val="110000"/>
              </a:lnSpc>
              <a:buAutoNum type="arabicPeriod"/>
            </a:pPr>
            <a:r>
              <a:rPr lang="zh-CN" altLang="en-US" sz="2300" u="sng" dirty="0">
                <a:solidFill>
                  <a:schemeClr val="accent1"/>
                </a:solidFill>
                <a:latin typeface="楷体_GB2312" pitchFamily="49" charset="-122"/>
                <a:ea typeface="楷体_GB2312" pitchFamily="49" charset="-122"/>
              </a:rPr>
              <a:t>信息系统的基础组成部分（</a:t>
            </a:r>
            <a:r>
              <a:rPr lang="zh-CN" altLang="en-US" sz="2300" u="sng" dirty="0">
                <a:solidFill>
                  <a:srgbClr val="00B050"/>
                </a:solidFill>
                <a:latin typeface="楷体_GB2312" pitchFamily="49" charset="-122"/>
                <a:ea typeface="楷体_GB2312" pitchFamily="49" charset="-122"/>
                <a:sym typeface="Wingdings" panose="05000000000000000000" pitchFamily="2" charset="2"/>
              </a:rPr>
              <a:t></a:t>
            </a:r>
            <a:r>
              <a:rPr lang="zh-CN" altLang="en-US" sz="2300" u="sng" dirty="0">
                <a:solidFill>
                  <a:schemeClr val="accent1"/>
                </a:solidFill>
                <a:latin typeface="楷体_GB2312" pitchFamily="49" charset="-122"/>
                <a:ea typeface="楷体_GB2312" pitchFamily="49" charset="-122"/>
              </a:rPr>
              <a:t>）</a:t>
            </a:r>
            <a:endParaRPr lang="en-CA" altLang="zh-CN" sz="2300" u="sng" dirty="0">
              <a:solidFill>
                <a:schemeClr val="accent1"/>
              </a:solidFill>
              <a:latin typeface="楷体_GB2312" pitchFamily="49" charset="-122"/>
              <a:ea typeface="楷体_GB2312" pitchFamily="49" charset="-122"/>
            </a:endParaRPr>
          </a:p>
          <a:p>
            <a:pPr marL="457200" indent="-457200">
              <a:lnSpc>
                <a:spcPct val="110000"/>
              </a:lnSpc>
              <a:buAutoNum type="arabicPeriod"/>
            </a:pPr>
            <a:r>
              <a:rPr lang="zh-CN" altLang="en-US" sz="2300" u="sng" dirty="0">
                <a:solidFill>
                  <a:schemeClr val="accent1"/>
                </a:solidFill>
                <a:latin typeface="楷体_GB2312" pitchFamily="49" charset="-122"/>
                <a:ea typeface="楷体_GB2312" pitchFamily="49" charset="-122"/>
              </a:rPr>
              <a:t>信息系统的设计方法</a:t>
            </a:r>
            <a:endParaRPr lang="en-CA" altLang="zh-CN" sz="2300" u="sng" dirty="0">
              <a:solidFill>
                <a:schemeClr val="accent1"/>
              </a:solidFill>
              <a:latin typeface="楷体_GB2312" pitchFamily="49" charset="-122"/>
              <a:ea typeface="楷体_GB2312" pitchFamily="49" charset="-122"/>
            </a:endParaRPr>
          </a:p>
          <a:p>
            <a:pPr marL="457200" indent="-457200">
              <a:lnSpc>
                <a:spcPct val="110000"/>
              </a:lnSpc>
              <a:buAutoNum type="arabicPeriod"/>
            </a:pPr>
            <a:r>
              <a:rPr lang="zh-CN" altLang="en-US" sz="2300" u="sng" dirty="0">
                <a:solidFill>
                  <a:schemeClr val="accent1"/>
                </a:solidFill>
                <a:latin typeface="楷体_GB2312" pitchFamily="49" charset="-122"/>
                <a:ea typeface="楷体_GB2312" pitchFamily="49" charset="-122"/>
              </a:rPr>
              <a:t>流程和流程优化</a:t>
            </a:r>
            <a:endParaRPr lang="en-CA" altLang="zh-CN" sz="2300" u="sng" dirty="0">
              <a:solidFill>
                <a:schemeClr val="accent1"/>
              </a:solidFill>
              <a:latin typeface="楷体_GB2312" pitchFamily="49" charset="-122"/>
              <a:ea typeface="楷体_GB2312" pitchFamily="49" charset="-122"/>
            </a:endParaRPr>
          </a:p>
          <a:p>
            <a:pPr marL="457200" indent="-457200">
              <a:lnSpc>
                <a:spcPct val="110000"/>
              </a:lnSpc>
              <a:buFont typeface="Arial" panose="020B0604020202020204" pitchFamily="34" charset="0"/>
              <a:buAutoNum type="arabicPeriod"/>
            </a:pPr>
            <a:r>
              <a:rPr lang="zh-CN" altLang="en-US" sz="2300" u="sng" dirty="0">
                <a:solidFill>
                  <a:schemeClr val="accent1"/>
                </a:solidFill>
                <a:latin typeface="楷体_GB2312" pitchFamily="49" charset="-122"/>
                <a:ea typeface="楷体_GB2312" pitchFamily="49" charset="-122"/>
              </a:rPr>
              <a:t>数据库设计（</a:t>
            </a:r>
            <a:r>
              <a:rPr lang="zh-CN" altLang="en-US" sz="2300" u="sng" dirty="0">
                <a:solidFill>
                  <a:srgbClr val="00B050"/>
                </a:solidFill>
                <a:latin typeface="楷体_GB2312" pitchFamily="49" charset="-122"/>
                <a:ea typeface="楷体_GB2312" pitchFamily="49" charset="-122"/>
                <a:sym typeface="Wingdings" panose="05000000000000000000" pitchFamily="2" charset="2"/>
              </a:rPr>
              <a:t></a:t>
            </a:r>
            <a:r>
              <a:rPr lang="zh-CN" altLang="en-US" sz="2300" u="sng" dirty="0">
                <a:solidFill>
                  <a:schemeClr val="accent1"/>
                </a:solidFill>
                <a:latin typeface="楷体_GB2312" pitchFamily="49" charset="-122"/>
                <a:ea typeface="楷体_GB2312" pitchFamily="49" charset="-122"/>
              </a:rPr>
              <a:t>）</a:t>
            </a:r>
            <a:endParaRPr lang="en-CA" altLang="zh-CN" sz="2300" u="sng" dirty="0">
              <a:solidFill>
                <a:schemeClr val="accent1"/>
              </a:solidFill>
              <a:latin typeface="楷体_GB2312" pitchFamily="49" charset="-122"/>
              <a:ea typeface="楷体_GB2312" pitchFamily="49" charset="-122"/>
            </a:endParaRPr>
          </a:p>
          <a:p>
            <a:pPr marL="457200" indent="-457200">
              <a:lnSpc>
                <a:spcPct val="110000"/>
              </a:lnSpc>
              <a:buFont typeface="Arial" panose="020B0604020202020204" pitchFamily="34" charset="0"/>
              <a:buAutoNum type="arabicPeriod"/>
            </a:pPr>
            <a:r>
              <a:rPr lang="en-US" altLang="zh-CN" sz="2300" u="sng" dirty="0">
                <a:solidFill>
                  <a:schemeClr val="accent1"/>
                </a:solidFill>
                <a:latin typeface="楷体_GB2312" pitchFamily="49" charset="-122"/>
                <a:ea typeface="楷体_GB2312" pitchFamily="49" charset="-122"/>
              </a:rPr>
              <a:t>UML</a:t>
            </a:r>
            <a:r>
              <a:rPr lang="zh-CN" altLang="en-US" sz="2300" u="sng" dirty="0">
                <a:solidFill>
                  <a:schemeClr val="accent1"/>
                </a:solidFill>
                <a:latin typeface="楷体_GB2312" pitchFamily="49" charset="-122"/>
                <a:ea typeface="楷体_GB2312" pitchFamily="49" charset="-122"/>
              </a:rPr>
              <a:t>（</a:t>
            </a:r>
            <a:r>
              <a:rPr lang="zh-CN" altLang="en-US" sz="2300" u="sng" dirty="0">
                <a:solidFill>
                  <a:srgbClr val="00B050"/>
                </a:solidFill>
                <a:latin typeface="楷体_GB2312" pitchFamily="49" charset="-122"/>
                <a:ea typeface="楷体_GB2312" pitchFamily="49" charset="-122"/>
                <a:sym typeface="Wingdings" panose="05000000000000000000" pitchFamily="2" charset="2"/>
              </a:rPr>
              <a:t></a:t>
            </a:r>
            <a:r>
              <a:rPr lang="zh-CN" altLang="en-US" sz="2300" u="sng" dirty="0">
                <a:solidFill>
                  <a:schemeClr val="accent1"/>
                </a:solidFill>
                <a:latin typeface="楷体_GB2312" pitchFamily="49" charset="-122"/>
                <a:ea typeface="楷体_GB2312" pitchFamily="49" charset="-122"/>
              </a:rPr>
              <a:t>）</a:t>
            </a:r>
            <a:endParaRPr lang="en-CA" altLang="zh-CN" sz="2300" u="sng" dirty="0">
              <a:solidFill>
                <a:schemeClr val="accent1"/>
              </a:solidFill>
              <a:latin typeface="楷体_GB2312" pitchFamily="49" charset="-122"/>
              <a:ea typeface="楷体_GB2312" pitchFamily="49" charset="-122"/>
            </a:endParaRPr>
          </a:p>
          <a:p>
            <a:pPr marL="457200" indent="-457200">
              <a:lnSpc>
                <a:spcPct val="110000"/>
              </a:lnSpc>
              <a:buFont typeface="Arial" panose="020B0604020202020204" pitchFamily="34" charset="0"/>
              <a:buAutoNum type="arabicPeriod"/>
            </a:pPr>
            <a:r>
              <a:rPr lang="zh-CN" altLang="en-US" sz="2300" u="sng" dirty="0">
                <a:solidFill>
                  <a:schemeClr val="accent1"/>
                </a:solidFill>
                <a:latin typeface="楷体_GB2312" pitchFamily="49" charset="-122"/>
                <a:ea typeface="楷体_GB2312" pitchFamily="49" charset="-122"/>
              </a:rPr>
              <a:t>面向对象设计模式（</a:t>
            </a:r>
            <a:r>
              <a:rPr lang="zh-CN" altLang="en-US" sz="2300" u="sng" dirty="0">
                <a:solidFill>
                  <a:srgbClr val="00B050"/>
                </a:solidFill>
                <a:latin typeface="楷体_GB2312" pitchFamily="49" charset="-122"/>
                <a:ea typeface="楷体_GB2312" pitchFamily="49" charset="-122"/>
                <a:sym typeface="Wingdings" panose="05000000000000000000" pitchFamily="2" charset="2"/>
              </a:rPr>
              <a:t></a:t>
            </a:r>
            <a:r>
              <a:rPr lang="zh-CN" altLang="en-US" sz="2300" u="sng" dirty="0">
                <a:solidFill>
                  <a:schemeClr val="accent1"/>
                </a:solidFill>
                <a:latin typeface="楷体_GB2312" pitchFamily="49" charset="-122"/>
                <a:ea typeface="楷体_GB2312" pitchFamily="49" charset="-122"/>
              </a:rPr>
              <a:t>）</a:t>
            </a:r>
            <a:endParaRPr lang="en-CA" altLang="zh-CN" sz="2300" u="sng" dirty="0">
              <a:solidFill>
                <a:schemeClr val="accent1"/>
              </a:solidFill>
              <a:latin typeface="楷体_GB2312" pitchFamily="49" charset="-122"/>
              <a:ea typeface="楷体_GB2312" pitchFamily="49" charset="-122"/>
            </a:endParaRPr>
          </a:p>
          <a:p>
            <a:pPr marL="457200" indent="-457200">
              <a:lnSpc>
                <a:spcPct val="110000"/>
              </a:lnSpc>
              <a:buFont typeface="Arial" panose="020B0604020202020204" pitchFamily="34" charset="0"/>
              <a:buAutoNum type="arabicPeriod"/>
            </a:pPr>
            <a:r>
              <a:rPr lang="zh-CN" altLang="en-US" sz="2300" u="sng" dirty="0">
                <a:solidFill>
                  <a:schemeClr val="accent1"/>
                </a:solidFill>
                <a:latin typeface="楷体_GB2312" pitchFamily="49" charset="-122"/>
                <a:ea typeface="楷体_GB2312" pitchFamily="49" charset="-122"/>
              </a:rPr>
              <a:t>人工智能、区块链、知识图谱等前沿技术（</a:t>
            </a:r>
            <a:r>
              <a:rPr lang="zh-CN" altLang="en-US" sz="2300" u="sng" dirty="0">
                <a:solidFill>
                  <a:srgbClr val="00B050"/>
                </a:solidFill>
                <a:latin typeface="楷体_GB2312" pitchFamily="49" charset="-122"/>
                <a:ea typeface="楷体_GB2312" pitchFamily="49" charset="-122"/>
                <a:sym typeface="Wingdings" panose="05000000000000000000" pitchFamily="2" charset="2"/>
              </a:rPr>
              <a:t></a:t>
            </a:r>
            <a:r>
              <a:rPr lang="zh-CN" altLang="en-US" sz="2300" u="sng" dirty="0">
                <a:solidFill>
                  <a:schemeClr val="accent1"/>
                </a:solidFill>
                <a:latin typeface="楷体_GB2312" pitchFamily="49" charset="-122"/>
                <a:ea typeface="楷体_GB2312" pitchFamily="49" charset="-122"/>
              </a:rPr>
              <a:t>）</a:t>
            </a:r>
            <a:endParaRPr lang="en-CA" altLang="zh-CN" sz="2300" u="sng" dirty="0">
              <a:solidFill>
                <a:schemeClr val="accent1"/>
              </a:solidFill>
              <a:latin typeface="楷体_GB2312" pitchFamily="49" charset="-122"/>
              <a:ea typeface="楷体_GB2312" pitchFamily="49" charset="-122"/>
            </a:endParaRPr>
          </a:p>
          <a:p>
            <a:pPr marL="0" indent="0">
              <a:lnSpc>
                <a:spcPct val="110000"/>
              </a:lnSpc>
              <a:buNone/>
            </a:pPr>
            <a:endParaRPr lang="en-US" altLang="zh-CN" sz="2300" u="sng" dirty="0">
              <a:solidFill>
                <a:schemeClr val="accent1"/>
              </a:solidFill>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61678"/>
    </mc:Choice>
    <mc:Fallback>
      <p:transition spd="slow" advTm="61678"/>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1.2 </a:t>
            </a:r>
            <a:r>
              <a:rPr lang="zh-CN" altLang="en-US" dirty="0"/>
              <a:t>信息化</a:t>
            </a:r>
            <a:endParaRPr lang="zh-CN" altLang="en-US" dirty="0"/>
          </a:p>
        </p:txBody>
      </p:sp>
      <p:sp>
        <p:nvSpPr>
          <p:cNvPr id="3" name="矩形 2"/>
          <p:cNvSpPr/>
          <p:nvPr/>
        </p:nvSpPr>
        <p:spPr>
          <a:xfrm>
            <a:off x="154674" y="1039967"/>
            <a:ext cx="11759822" cy="2800767"/>
          </a:xfrm>
          <a:prstGeom prst="rect">
            <a:avLst/>
          </a:prstGeom>
        </p:spPr>
        <p:txBody>
          <a:bodyPr wrap="square">
            <a:spAutoFit/>
          </a:bodyPr>
          <a:lstStyle/>
          <a:p>
            <a:r>
              <a:rPr lang="zh-CN" altLang="en-US" sz="2200" dirty="0">
                <a:solidFill>
                  <a:srgbClr val="121212"/>
                </a:solidFill>
                <a:latin typeface="-apple-system"/>
              </a:rPr>
              <a:t>随着信息技术的突飞猛进和广泛渗透，信息化的热潮也席卷全球。20世纪60年代以来，全球掀起了两次大的信息化浪潮。</a:t>
            </a:r>
            <a:r>
              <a:rPr lang="zh-CN" altLang="en-US" sz="2200" b="1" dirty="0">
                <a:solidFill>
                  <a:srgbClr val="121212"/>
                </a:solidFill>
                <a:latin typeface="-apple-system"/>
              </a:rPr>
              <a:t>第一次是以计算机为中心的信息技术应用以及信息产业化的浪潮</a:t>
            </a:r>
            <a:r>
              <a:rPr lang="zh-CN" altLang="en-US" sz="2200" dirty="0">
                <a:solidFill>
                  <a:srgbClr val="121212"/>
                </a:solidFill>
                <a:latin typeface="-apple-system"/>
              </a:rPr>
              <a:t>，其标志是计算机</a:t>
            </a:r>
            <a:r>
              <a:rPr lang="en-US" altLang="zh-CN" sz="2200" dirty="0">
                <a:solidFill>
                  <a:srgbClr val="121212"/>
                </a:solidFill>
                <a:latin typeface="-apple-system"/>
              </a:rPr>
              <a:t>computer）、</a:t>
            </a:r>
            <a:r>
              <a:rPr lang="zh-CN" altLang="en-US" sz="2200" dirty="0">
                <a:solidFill>
                  <a:srgbClr val="121212"/>
                </a:solidFill>
                <a:latin typeface="-apple-system"/>
              </a:rPr>
              <a:t>通信（</a:t>
            </a:r>
            <a:r>
              <a:rPr lang="en-US" altLang="zh-CN" sz="2200" dirty="0" err="1">
                <a:solidFill>
                  <a:srgbClr val="121212"/>
                </a:solidFill>
                <a:latin typeface="-apple-system"/>
              </a:rPr>
              <a:t>communicatiOn</a:t>
            </a:r>
            <a:r>
              <a:rPr lang="en-US" altLang="zh-CN" sz="2200" dirty="0">
                <a:solidFill>
                  <a:srgbClr val="121212"/>
                </a:solidFill>
                <a:latin typeface="-apple-system"/>
              </a:rPr>
              <a:t>）</a:t>
            </a:r>
            <a:r>
              <a:rPr lang="zh-CN" altLang="en-US" sz="2200" dirty="0">
                <a:solidFill>
                  <a:srgbClr val="121212"/>
                </a:solidFill>
                <a:latin typeface="-apple-system"/>
              </a:rPr>
              <a:t>和内容</a:t>
            </a:r>
            <a:r>
              <a:rPr lang="en-US" altLang="zh-CN" sz="2200" dirty="0">
                <a:solidFill>
                  <a:srgbClr val="121212"/>
                </a:solidFill>
                <a:latin typeface="-apple-system"/>
              </a:rPr>
              <a:t>content）</a:t>
            </a:r>
            <a:r>
              <a:rPr lang="zh-CN" altLang="en-US" sz="2200" dirty="0">
                <a:solidFill>
                  <a:srgbClr val="121212"/>
                </a:solidFill>
                <a:latin typeface="-apple-system"/>
              </a:rPr>
              <a:t>三者的结合，可称之为计算机革命和产业革命。</a:t>
            </a:r>
            <a:r>
              <a:rPr lang="zh-CN" altLang="en-US" sz="2200" b="1" dirty="0">
                <a:solidFill>
                  <a:srgbClr val="121212"/>
                </a:solidFill>
                <a:latin typeface="-apple-system"/>
              </a:rPr>
              <a:t>第二次是以网络为中心的社会信息化浪潮</a:t>
            </a:r>
            <a:r>
              <a:rPr lang="zh-CN" altLang="en-US" sz="2200" dirty="0">
                <a:solidFill>
                  <a:srgbClr val="121212"/>
                </a:solidFill>
                <a:latin typeface="-apple-system"/>
              </a:rPr>
              <a:t>，其标志是“</a:t>
            </a:r>
            <a:r>
              <a:rPr lang="en-US" altLang="zh-CN" sz="2200" dirty="0">
                <a:solidFill>
                  <a:srgbClr val="121212"/>
                </a:solidFill>
                <a:latin typeface="-apple-system"/>
              </a:rPr>
              <a:t>DIN”</a:t>
            </a:r>
            <a:r>
              <a:rPr lang="zh-CN" altLang="en-US" sz="2200" dirty="0">
                <a:solidFill>
                  <a:srgbClr val="121212"/>
                </a:solidFill>
                <a:latin typeface="-apple-system"/>
              </a:rPr>
              <a:t>即数字化（</a:t>
            </a:r>
            <a:r>
              <a:rPr lang="en-US" altLang="zh-CN" sz="2200" dirty="0">
                <a:solidFill>
                  <a:srgbClr val="121212"/>
                </a:solidFill>
                <a:latin typeface="-apple-system"/>
              </a:rPr>
              <a:t>Digitalization）、</a:t>
            </a:r>
            <a:r>
              <a:rPr lang="zh-CN" altLang="en-US" sz="2200" dirty="0">
                <a:solidFill>
                  <a:srgbClr val="121212"/>
                </a:solidFill>
                <a:latin typeface="-apple-system"/>
              </a:rPr>
              <a:t>信息化（</a:t>
            </a:r>
            <a:r>
              <a:rPr lang="en-US" altLang="zh-CN" sz="2200" dirty="0" err="1">
                <a:solidFill>
                  <a:srgbClr val="121212"/>
                </a:solidFill>
                <a:latin typeface="-apple-system"/>
              </a:rPr>
              <a:t>Informatization</a:t>
            </a:r>
            <a:r>
              <a:rPr lang="en-US" altLang="zh-CN" sz="2200" dirty="0">
                <a:solidFill>
                  <a:srgbClr val="121212"/>
                </a:solidFill>
                <a:latin typeface="-apple-system"/>
              </a:rPr>
              <a:t>）</a:t>
            </a:r>
            <a:r>
              <a:rPr lang="zh-CN" altLang="en-US" sz="2200" dirty="0">
                <a:solidFill>
                  <a:srgbClr val="121212"/>
                </a:solidFill>
                <a:latin typeface="-apple-system"/>
              </a:rPr>
              <a:t>和网络化（</a:t>
            </a:r>
            <a:r>
              <a:rPr lang="en-US" altLang="zh-CN" sz="2200" dirty="0">
                <a:solidFill>
                  <a:srgbClr val="121212"/>
                </a:solidFill>
                <a:latin typeface="-apple-system"/>
              </a:rPr>
              <a:t>Networking），</a:t>
            </a:r>
            <a:r>
              <a:rPr lang="zh-CN" altLang="en-US" sz="2200" dirty="0">
                <a:solidFill>
                  <a:srgbClr val="121212"/>
                </a:solidFill>
                <a:latin typeface="-apple-system"/>
              </a:rPr>
              <a:t>可称之为数字革命和网络革命。在</a:t>
            </a:r>
            <a:r>
              <a:rPr lang="en-US" altLang="zh-CN" sz="2200" dirty="0">
                <a:solidFill>
                  <a:srgbClr val="121212"/>
                </a:solidFill>
                <a:latin typeface="-apple-system"/>
              </a:rPr>
              <a:t>2010</a:t>
            </a:r>
            <a:r>
              <a:rPr lang="zh-CN" altLang="en-US" sz="2200" dirty="0">
                <a:solidFill>
                  <a:srgbClr val="121212"/>
                </a:solidFill>
                <a:latin typeface="-apple-system"/>
              </a:rPr>
              <a:t>年前后，云计算、大数据、物联网、以机器学习为代表的人工智能技术的快速发展，拉开了第三次信息化浪潮的大幕，目前主要需要解决</a:t>
            </a:r>
            <a:r>
              <a:rPr lang="zh-CN" altLang="en-US" sz="2200" b="1" dirty="0">
                <a:solidFill>
                  <a:srgbClr val="121212"/>
                </a:solidFill>
                <a:latin typeface="-apple-system"/>
              </a:rPr>
              <a:t>大规模信息存储、信息传输和信息处理</a:t>
            </a:r>
            <a:r>
              <a:rPr lang="en-US" altLang="zh-CN" sz="2200" dirty="0">
                <a:solidFill>
                  <a:srgbClr val="121212"/>
                </a:solidFill>
                <a:latin typeface="-apple-system"/>
              </a:rPr>
              <a:t>3</a:t>
            </a:r>
            <a:r>
              <a:rPr lang="zh-CN" altLang="en-US" sz="2200" dirty="0">
                <a:solidFill>
                  <a:srgbClr val="121212"/>
                </a:solidFill>
                <a:latin typeface="-apple-system"/>
              </a:rPr>
              <a:t>个核心问题。</a:t>
            </a:r>
            <a:endParaRPr lang="zh-CN" altLang="en-US" sz="2200" dirty="0">
              <a:solidFill>
                <a:srgbClr val="121212"/>
              </a:solidFill>
              <a:latin typeface="-apple-system"/>
            </a:endParaRPr>
          </a:p>
        </p:txBody>
      </p:sp>
      <p:pic>
        <p:nvPicPr>
          <p:cNvPr id="4" name="Picture 2" descr="第三次浪潮"/>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39474" y="4231452"/>
            <a:ext cx="1369283" cy="1411285"/>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2"/>
          <a:stretch>
            <a:fillRect/>
          </a:stretch>
        </p:blipFill>
        <p:spPr>
          <a:xfrm>
            <a:off x="9324281" y="4184939"/>
            <a:ext cx="962719" cy="1362069"/>
          </a:xfrm>
          <a:prstGeom prst="rect">
            <a:avLst/>
          </a:prstGeom>
        </p:spPr>
      </p:pic>
      <p:pic>
        <p:nvPicPr>
          <p:cNvPr id="8196" name="Picture 4" descr="智能浪潮"/>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2524" y="4138742"/>
            <a:ext cx="1076732" cy="148748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1892300" y="4838700"/>
            <a:ext cx="3723640" cy="197612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en-US" altLang="zh-CN" dirty="0"/>
              <a:t>1.2 </a:t>
            </a:r>
            <a:r>
              <a:rPr lang="zh-CN" altLang="en-US" dirty="0"/>
              <a:t>信息化</a:t>
            </a:r>
            <a:endParaRPr lang="zh-CN" altLang="en-US" dirty="0"/>
          </a:p>
        </p:txBody>
      </p:sp>
      <p:sp>
        <p:nvSpPr>
          <p:cNvPr id="3" name="矩形 2"/>
          <p:cNvSpPr/>
          <p:nvPr/>
        </p:nvSpPr>
        <p:spPr>
          <a:xfrm>
            <a:off x="209266" y="1253020"/>
            <a:ext cx="11727976" cy="598562"/>
          </a:xfrm>
          <a:prstGeom prst="rect">
            <a:avLst/>
          </a:prstGeom>
        </p:spPr>
        <p:txBody>
          <a:bodyPr wrap="square">
            <a:spAutoFit/>
          </a:bodyPr>
          <a:lstStyle/>
          <a:p>
            <a:pPr marL="0" lvl="1">
              <a:lnSpc>
                <a:spcPct val="120000"/>
              </a:lnSpc>
              <a:spcBef>
                <a:spcPts val="1200"/>
              </a:spcBef>
            </a:pPr>
            <a:endParaRPr lang="en-US" altLang="zh-CN" sz="3000" dirty="0"/>
          </a:p>
        </p:txBody>
      </p:sp>
      <p:sp>
        <p:nvSpPr>
          <p:cNvPr id="2" name="矩形 1"/>
          <p:cNvSpPr/>
          <p:nvPr/>
        </p:nvSpPr>
        <p:spPr>
          <a:xfrm>
            <a:off x="0" y="1144096"/>
            <a:ext cx="12014579" cy="3416320"/>
          </a:xfrm>
          <a:prstGeom prst="rect">
            <a:avLst/>
          </a:prstGeom>
        </p:spPr>
        <p:txBody>
          <a:bodyPr wrap="square">
            <a:spAutoFit/>
          </a:bodyPr>
          <a:lstStyle/>
          <a:p>
            <a:r>
              <a:rPr lang="en-US" altLang="zh-CN" sz="2400" b="1" dirty="0"/>
              <a:t>1. </a:t>
            </a:r>
            <a:r>
              <a:rPr lang="zh-CN" altLang="en-US" sz="2400" b="1" dirty="0"/>
              <a:t>信息基础设施规模全球领先</a:t>
            </a:r>
            <a:r>
              <a:rPr lang="zh-CN" altLang="en-US" sz="2400" dirty="0"/>
              <a:t>。建成</a:t>
            </a:r>
            <a:r>
              <a:rPr lang="zh-CN" altLang="en-US" sz="2400" b="1" dirty="0"/>
              <a:t>全球最大规模光纤和 </a:t>
            </a:r>
            <a:r>
              <a:rPr lang="en-US" altLang="zh-CN" sz="2400" b="1" dirty="0"/>
              <a:t>4G </a:t>
            </a:r>
            <a:r>
              <a:rPr lang="zh-CN" altLang="en-US" sz="2400" b="1" dirty="0"/>
              <a:t>网络</a:t>
            </a:r>
            <a:r>
              <a:rPr lang="zh-CN" altLang="en-US" sz="2400" dirty="0"/>
              <a:t>，</a:t>
            </a:r>
            <a:r>
              <a:rPr lang="en-US" altLang="zh-CN" sz="2400" dirty="0"/>
              <a:t>5G </a:t>
            </a:r>
            <a:r>
              <a:rPr lang="zh-CN" altLang="en-US" sz="2400" dirty="0"/>
              <a:t>商用</a:t>
            </a:r>
            <a:r>
              <a:rPr lang="zh-CN" altLang="en-US" sz="2400" b="1" dirty="0"/>
              <a:t>全球领先</a:t>
            </a:r>
            <a:r>
              <a:rPr lang="zh-CN" altLang="en-US" sz="2400" dirty="0"/>
              <a:t>，互联网普及率</a:t>
            </a:r>
            <a:r>
              <a:rPr lang="zh-CN" altLang="en-US" sz="2400" b="1" dirty="0"/>
              <a:t>超过</a:t>
            </a:r>
            <a:r>
              <a:rPr lang="en-US" altLang="zh-CN" sz="2400" b="1" dirty="0"/>
              <a:t>70%</a:t>
            </a:r>
            <a:r>
              <a:rPr lang="zh-CN" altLang="en-US" sz="2400" dirty="0"/>
              <a:t>。从 </a:t>
            </a:r>
            <a:r>
              <a:rPr lang="en-US" altLang="zh-CN" sz="2400" dirty="0"/>
              <a:t>2015 </a:t>
            </a:r>
            <a:r>
              <a:rPr lang="zh-CN" altLang="en-US" sz="2400" dirty="0"/>
              <a:t>年到 </a:t>
            </a:r>
            <a:r>
              <a:rPr lang="en-US" altLang="zh-CN" sz="2400" dirty="0"/>
              <a:t>2020 </a:t>
            </a:r>
            <a:r>
              <a:rPr lang="zh-CN" altLang="en-US" sz="2400" dirty="0"/>
              <a:t>年，固定宽带家庭普及率由 </a:t>
            </a:r>
            <a:r>
              <a:rPr lang="en-US" altLang="zh-CN" sz="2400" dirty="0"/>
              <a:t>52.6%</a:t>
            </a:r>
            <a:r>
              <a:rPr lang="zh-CN" altLang="en-US" sz="2400" dirty="0"/>
              <a:t>提升到 </a:t>
            </a:r>
            <a:r>
              <a:rPr lang="en-US" altLang="zh-CN" sz="2400" dirty="0"/>
              <a:t>96%</a:t>
            </a:r>
            <a:r>
              <a:rPr lang="zh-CN" altLang="en-US" sz="2400" dirty="0"/>
              <a:t>，移动宽带用户普及率由 </a:t>
            </a:r>
            <a:r>
              <a:rPr lang="en-US" altLang="zh-CN" sz="2400" dirty="0"/>
              <a:t>57.4%</a:t>
            </a:r>
            <a:r>
              <a:rPr lang="zh-CN" altLang="en-US" sz="2400" dirty="0"/>
              <a:t>提升到</a:t>
            </a:r>
            <a:r>
              <a:rPr lang="en-US" altLang="zh-CN" sz="2400" dirty="0"/>
              <a:t>108%</a:t>
            </a:r>
            <a:r>
              <a:rPr lang="zh-CN" altLang="en-US" sz="2400" dirty="0"/>
              <a:t>。全国行政村、贫困村通光纤和通 </a:t>
            </a:r>
            <a:r>
              <a:rPr lang="en-US" altLang="zh-CN" sz="2400" dirty="0"/>
              <a:t>4G </a:t>
            </a:r>
            <a:r>
              <a:rPr lang="zh-CN" altLang="en-US" sz="2400" dirty="0"/>
              <a:t>比例均超过 </a:t>
            </a:r>
            <a:r>
              <a:rPr lang="en-US" altLang="zh-CN" sz="2400" dirty="0"/>
              <a:t>98%</a:t>
            </a:r>
            <a:r>
              <a:rPr lang="zh-CN" altLang="en-US" sz="2400" dirty="0"/>
              <a:t>。</a:t>
            </a:r>
            <a:endParaRPr lang="en-US" altLang="zh-CN" sz="2400" dirty="0"/>
          </a:p>
          <a:p>
            <a:r>
              <a:rPr lang="en-US" altLang="zh-CN" sz="2400" b="1" dirty="0"/>
              <a:t>2. </a:t>
            </a:r>
            <a:r>
              <a:rPr lang="zh-CN" altLang="en-US" sz="2400" b="1" dirty="0"/>
              <a:t>信息技术产业取得重要突破。</a:t>
            </a:r>
            <a:r>
              <a:rPr lang="en-US" altLang="zh-CN" sz="2400" dirty="0"/>
              <a:t>2019 </a:t>
            </a:r>
            <a:r>
              <a:rPr lang="zh-CN" altLang="en-US" sz="2400" dirty="0"/>
              <a:t>年以来，我国成为全球最大专利申请来源国，</a:t>
            </a:r>
            <a:r>
              <a:rPr lang="en-US" altLang="zh-CN" sz="2400" dirty="0"/>
              <a:t>5G</a:t>
            </a:r>
            <a:r>
              <a:rPr lang="zh-CN" altLang="en-US" sz="2400" dirty="0"/>
              <a:t>、区块链、人工智能等领域</a:t>
            </a:r>
            <a:r>
              <a:rPr lang="zh-CN" altLang="en-US" sz="2400" b="1" dirty="0"/>
              <a:t>专利申请量全球第一</a:t>
            </a:r>
            <a:r>
              <a:rPr lang="zh-CN" altLang="en-US" sz="2400" dirty="0"/>
              <a:t>。信息技术产业进一步做大做强，电子信息制造业增加值保持年增长 </a:t>
            </a:r>
            <a:r>
              <a:rPr lang="en-US" altLang="zh-CN" sz="2400" dirty="0"/>
              <a:t>9%</a:t>
            </a:r>
            <a:r>
              <a:rPr lang="zh-CN" altLang="en-US" sz="2400" dirty="0"/>
              <a:t>以上，软件业务收入保持年增长</a:t>
            </a:r>
            <a:r>
              <a:rPr lang="en-US" altLang="zh-CN" sz="2400" dirty="0"/>
              <a:t>13%</a:t>
            </a:r>
            <a:r>
              <a:rPr lang="zh-CN" altLang="en-US" sz="2400" dirty="0"/>
              <a:t>以上。</a:t>
            </a:r>
            <a:endParaRPr lang="en-US" altLang="zh-CN" sz="2400" dirty="0"/>
          </a:p>
          <a:p>
            <a:r>
              <a:rPr lang="en-US" altLang="zh-CN" sz="2400" b="1" dirty="0"/>
              <a:t>3.</a:t>
            </a:r>
            <a:r>
              <a:rPr lang="zh-CN" altLang="en-US" sz="2400" b="1" dirty="0"/>
              <a:t>数字经济实现跨越式发展。</a:t>
            </a:r>
            <a:r>
              <a:rPr lang="zh-CN" altLang="en-US" sz="2400" dirty="0"/>
              <a:t>我国数字经济总量跃居世界第二，</a:t>
            </a:r>
            <a:r>
              <a:rPr lang="en-US" altLang="zh-CN" sz="2400" dirty="0"/>
              <a:t>2020 </a:t>
            </a:r>
            <a:r>
              <a:rPr lang="zh-CN" altLang="en-US" sz="2400" dirty="0"/>
              <a:t>年数字经济核心产业增加值占 </a:t>
            </a:r>
            <a:r>
              <a:rPr lang="en-US" altLang="zh-CN" sz="2400" dirty="0"/>
              <a:t>GDP </a:t>
            </a:r>
            <a:r>
              <a:rPr lang="zh-CN" altLang="en-US" sz="2400" dirty="0"/>
              <a:t>比重达到</a:t>
            </a:r>
            <a:r>
              <a:rPr lang="en-US" altLang="zh-CN" sz="2400" b="1" dirty="0"/>
              <a:t>7.8%</a:t>
            </a:r>
            <a:r>
              <a:rPr lang="zh-CN" altLang="en-US" sz="2400" b="1" dirty="0"/>
              <a:t>。</a:t>
            </a:r>
            <a:endParaRPr lang="zh-CN" altLang="en-US" sz="2400" b="1" dirty="0"/>
          </a:p>
        </p:txBody>
      </p:sp>
      <p:pic>
        <p:nvPicPr>
          <p:cNvPr id="5122" name="Picture 2" descr="These countries rank highest for digital competitiveness | World Economic  Forum"/>
          <p:cNvPicPr>
            <a:picLocks noChangeAspect="1" noChangeArrowheads="1"/>
          </p:cNvPicPr>
          <p:nvPr/>
        </p:nvPicPr>
        <p:blipFill>
          <a:blip r:embed="rId1" cstate="hqprint">
            <a:extLst>
              <a:ext uri="{28A0092B-C50C-407E-A947-70E740481C1C}">
                <a14:useLocalDpi xmlns:a14="http://schemas.microsoft.com/office/drawing/2010/main" val="0"/>
              </a:ext>
            </a:extLst>
          </a:blip>
          <a:srcRect/>
          <a:stretch>
            <a:fillRect/>
          </a:stretch>
        </p:blipFill>
        <p:spPr bwMode="auto">
          <a:xfrm>
            <a:off x="-35930" y="1144096"/>
            <a:ext cx="12009565" cy="5588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61678"/>
    </mc:Choice>
    <mc:Fallback>
      <p:transition spd="slow" advTm="616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heel(1)">
                                      <p:cBhvr>
                                        <p:cTn id="7" dur="2000"/>
                                        <p:tgtEl>
                                          <p:spTgt spid="2">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heel(1)">
                                      <p:cBhvr>
                                        <p:cTn id="10" dur="2000"/>
                                        <p:tgtEl>
                                          <p:spTgt spid="2">
                                            <p:txEl>
                                              <p:pRg st="1" end="1"/>
                                            </p:txEl>
                                          </p:spTgt>
                                        </p:tgtEl>
                                      </p:cBhvr>
                                    </p:animEffect>
                                  </p:childTnLst>
                                </p:cTn>
                              </p:par>
                              <p:par>
                                <p:cTn id="11" presetID="21" presetClass="entr" presetSubtype="1"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heel(1)">
                                      <p:cBhvr>
                                        <p:cTn id="13" dur="20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en-US" altLang="zh-CN" dirty="0"/>
              <a:t>1.2 </a:t>
            </a:r>
            <a:r>
              <a:rPr lang="zh-CN" altLang="en-US" dirty="0"/>
              <a:t>信息化</a:t>
            </a:r>
            <a:endParaRPr lang="zh-CN" altLang="en-US" dirty="0"/>
          </a:p>
        </p:txBody>
      </p:sp>
      <p:pic>
        <p:nvPicPr>
          <p:cNvPr id="4" name="图片 3"/>
          <p:cNvPicPr>
            <a:picLocks noChangeAspect="1"/>
          </p:cNvPicPr>
          <p:nvPr/>
        </p:nvPicPr>
        <p:blipFill>
          <a:blip r:embed="rId1"/>
          <a:stretch>
            <a:fillRect/>
          </a:stretch>
        </p:blipFill>
        <p:spPr>
          <a:xfrm>
            <a:off x="79186" y="4201662"/>
            <a:ext cx="2762250" cy="1657350"/>
          </a:xfrm>
          <a:prstGeom prst="rect">
            <a:avLst/>
          </a:prstGeom>
        </p:spPr>
      </p:pic>
      <p:pic>
        <p:nvPicPr>
          <p:cNvPr id="4100" name="Picture 4" descr="Huawei executive Meng Wanzhou heads back to B.C. court one year later - The  Globe and Mail"/>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9186" y="1587687"/>
            <a:ext cx="2762250" cy="207168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038902" y="1587687"/>
            <a:ext cx="8489445" cy="3693319"/>
          </a:xfrm>
          <a:prstGeom prst="rect">
            <a:avLst/>
          </a:prstGeom>
        </p:spPr>
        <p:txBody>
          <a:bodyPr wrap="square">
            <a:spAutoFit/>
          </a:bodyPr>
          <a:lstStyle/>
          <a:p>
            <a:r>
              <a:rPr lang="zh-CN" altLang="en-US" b="1" dirty="0">
                <a:solidFill>
                  <a:srgbClr val="333333"/>
                </a:solidFill>
                <a:latin typeface="Helvetica Neue"/>
              </a:rPr>
              <a:t>芯片卡脖子问题</a:t>
            </a:r>
            <a:endParaRPr lang="en-US" altLang="zh-CN" b="1" dirty="0">
              <a:solidFill>
                <a:srgbClr val="333333"/>
              </a:solidFill>
              <a:latin typeface="Helvetica Neue"/>
            </a:endParaRPr>
          </a:p>
          <a:p>
            <a:r>
              <a:rPr lang="en-US" altLang="zh-CN" b="1" dirty="0">
                <a:solidFill>
                  <a:srgbClr val="333333"/>
                </a:solidFill>
                <a:latin typeface="Helvetica Neue"/>
              </a:rPr>
              <a:t>1</a:t>
            </a:r>
            <a:r>
              <a:rPr lang="zh-CN" altLang="en-US" b="1" dirty="0">
                <a:solidFill>
                  <a:srgbClr val="333333"/>
                </a:solidFill>
                <a:latin typeface="Helvetica Neue"/>
              </a:rPr>
              <a:t>）高端芯片严重依赖进口：</a:t>
            </a:r>
            <a:r>
              <a:rPr lang="zh-CN" altLang="en-US" dirty="0"/>
              <a:t>目前，我国芯片的自给率仅三成左右，年进口额高达</a:t>
            </a:r>
            <a:r>
              <a:rPr lang="en-US" altLang="zh-CN" dirty="0"/>
              <a:t>2500</a:t>
            </a:r>
            <a:r>
              <a:rPr lang="zh-CN" altLang="en-US" dirty="0"/>
              <a:t>亿美元。</a:t>
            </a:r>
            <a:endParaRPr lang="en-US" altLang="zh-CN" b="1" dirty="0">
              <a:solidFill>
                <a:srgbClr val="333333"/>
              </a:solidFill>
              <a:latin typeface="Helvetica Neue"/>
            </a:endParaRPr>
          </a:p>
          <a:p>
            <a:r>
              <a:rPr lang="en-US" altLang="zh-CN" b="1" dirty="0">
                <a:solidFill>
                  <a:srgbClr val="333333"/>
                </a:solidFill>
                <a:latin typeface="Helvetica Neue"/>
              </a:rPr>
              <a:t>2</a:t>
            </a:r>
            <a:r>
              <a:rPr lang="zh-CN" altLang="en-US" b="1" dirty="0">
                <a:solidFill>
                  <a:srgbClr val="333333"/>
                </a:solidFill>
                <a:latin typeface="Helvetica Neue"/>
              </a:rPr>
              <a:t>）</a:t>
            </a:r>
            <a:r>
              <a:rPr lang="zh-CN" altLang="en-US" b="1" dirty="0"/>
              <a:t>先进工艺差距明显：</a:t>
            </a:r>
            <a:r>
              <a:rPr lang="zh-CN" altLang="en-US" dirty="0"/>
              <a:t>国内最先进企业刚实现在</a:t>
            </a:r>
            <a:r>
              <a:rPr lang="en-US" altLang="zh-CN" dirty="0"/>
              <a:t>14</a:t>
            </a:r>
            <a:r>
              <a:rPr lang="zh-CN" altLang="en-US" dirty="0"/>
              <a:t>纳米量产水平，而国际一流企业即将量产</a:t>
            </a:r>
            <a:r>
              <a:rPr lang="en-US" altLang="zh-CN" dirty="0"/>
              <a:t>7</a:t>
            </a:r>
            <a:r>
              <a:rPr lang="zh-CN" altLang="en-US" dirty="0"/>
              <a:t>纳米。</a:t>
            </a:r>
            <a:endParaRPr lang="en-US" altLang="zh-CN" b="1" dirty="0"/>
          </a:p>
          <a:p>
            <a:r>
              <a:rPr lang="en-US" altLang="zh-CN" b="1" dirty="0"/>
              <a:t>3</a:t>
            </a:r>
            <a:r>
              <a:rPr lang="zh-CN" altLang="en-US" b="1" dirty="0"/>
              <a:t>）配套设备与材料发展不足：</a:t>
            </a:r>
            <a:r>
              <a:rPr lang="zh-CN" altLang="en-US" dirty="0"/>
              <a:t>制造芯片的三大设备光刻机、蚀刻机和薄膜沉积，国内仅中微半导体的介质蚀刻机达到了国际一流的</a:t>
            </a:r>
            <a:r>
              <a:rPr lang="en-US" altLang="zh-CN" dirty="0"/>
              <a:t>7</a:t>
            </a:r>
            <a:r>
              <a:rPr lang="zh-CN" altLang="en-US" dirty="0"/>
              <a:t>纳米水准。</a:t>
            </a:r>
            <a:endParaRPr lang="en-US" altLang="zh-CN" dirty="0"/>
          </a:p>
          <a:p>
            <a:r>
              <a:rPr lang="en-US" altLang="zh-CN" dirty="0"/>
              <a:t>4</a:t>
            </a:r>
            <a:r>
              <a:rPr lang="zh-CN" altLang="en-US" dirty="0"/>
              <a:t>）</a:t>
            </a:r>
            <a:r>
              <a:rPr lang="zh-CN" altLang="en-US" b="1" dirty="0"/>
              <a:t>进口硬件的安全性无保障：</a:t>
            </a:r>
            <a:r>
              <a:rPr lang="zh-CN" altLang="en-US" dirty="0"/>
              <a:t> </a:t>
            </a:r>
            <a:r>
              <a:rPr lang="en-US" altLang="zh-CN" dirty="0"/>
              <a:t>2018</a:t>
            </a:r>
            <a:r>
              <a:rPr lang="zh-CN" altLang="en-US" dirty="0"/>
              <a:t>年英特尔处理器存在的漏洞“熔断”（</a:t>
            </a:r>
            <a:r>
              <a:rPr lang="en-US" altLang="zh-CN" dirty="0"/>
              <a:t>Meltdown</a:t>
            </a:r>
            <a:r>
              <a:rPr lang="zh-CN" altLang="en-US" dirty="0"/>
              <a:t>）和“幽灵”（</a:t>
            </a:r>
            <a:r>
              <a:rPr lang="en-US" altLang="zh-CN" dirty="0" err="1"/>
              <a:t>Spectre</a:t>
            </a:r>
            <a:r>
              <a:rPr lang="zh-CN" altLang="en-US" dirty="0"/>
              <a:t>）曝光，使我国大量采用相关处理器的系统暴露在巨大风险之下，但对漏洞的修复依然需要依赖英特尔。</a:t>
            </a:r>
            <a:endParaRPr lang="en-US" altLang="zh-CN" dirty="0"/>
          </a:p>
          <a:p>
            <a:r>
              <a:rPr lang="en-US" altLang="zh-CN" dirty="0"/>
              <a:t>5</a:t>
            </a:r>
            <a:r>
              <a:rPr lang="zh-CN" altLang="en-US" dirty="0"/>
              <a:t>）</a:t>
            </a:r>
            <a:r>
              <a:rPr lang="zh-CN" altLang="en-US" b="1" dirty="0"/>
              <a:t>芯片设计</a:t>
            </a:r>
            <a:r>
              <a:rPr lang="en-US" altLang="zh-CN" b="1" dirty="0"/>
              <a:t>EDA</a:t>
            </a:r>
            <a:r>
              <a:rPr lang="zh-CN" altLang="en-US" b="1" dirty="0"/>
              <a:t>软件：</a:t>
            </a:r>
            <a:r>
              <a:rPr lang="zh-CN" altLang="en-US" dirty="0"/>
              <a:t>美国发布最新禁令，正式封杀了被称为“芯片之母”的</a:t>
            </a:r>
            <a:r>
              <a:rPr lang="en-US" altLang="zh-CN" dirty="0"/>
              <a:t>EDA</a:t>
            </a:r>
            <a:r>
              <a:rPr lang="zh-CN" altLang="en-US" dirty="0"/>
              <a:t>出口禁令，主要涉及设计</a:t>
            </a:r>
            <a:r>
              <a:rPr lang="en-US" altLang="zh-CN" dirty="0"/>
              <a:t>GAAFET</a:t>
            </a:r>
            <a:r>
              <a:rPr lang="zh-CN" altLang="en-US" dirty="0"/>
              <a:t>结构集成电路的</a:t>
            </a:r>
            <a:r>
              <a:rPr lang="en-US" altLang="zh-CN" dirty="0"/>
              <a:t>EDA</a:t>
            </a:r>
            <a:r>
              <a:rPr lang="zh-CN" altLang="en-US" dirty="0"/>
              <a:t>。中国的</a:t>
            </a:r>
            <a:r>
              <a:rPr lang="en-US" altLang="zh-CN" dirty="0"/>
              <a:t>EDA</a:t>
            </a:r>
            <a:r>
              <a:rPr lang="zh-CN" altLang="en-US" dirty="0"/>
              <a:t>软件整体国产化率在</a:t>
            </a:r>
            <a:r>
              <a:rPr lang="en-US" altLang="zh-CN" dirty="0"/>
              <a:t>10%</a:t>
            </a:r>
            <a:r>
              <a:rPr lang="zh-CN" altLang="en-US" dirty="0"/>
              <a:t>左右。</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slow" p14:dur="2000" advTm="61678"/>
    </mc:Choice>
    <mc:Fallback>
      <p:transition spd="slow" advTm="61678"/>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en-US" altLang="zh-CN" dirty="0"/>
              <a:t>1.2 </a:t>
            </a:r>
            <a:r>
              <a:rPr lang="zh-CN" altLang="en-US" dirty="0"/>
              <a:t>信息化</a:t>
            </a:r>
            <a:endParaRPr lang="zh-CN" altLang="en-US" dirty="0"/>
          </a:p>
        </p:txBody>
      </p:sp>
      <p:pic>
        <p:nvPicPr>
          <p:cNvPr id="7170" name="Picture 2" descr="https://pic1.zhimg.com/v2-b0fdde0e3de5469d742091190b35db4c_r.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71575" y="1070408"/>
            <a:ext cx="9833552" cy="456134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2"/>
          <a:stretch>
            <a:fillRect/>
          </a:stretch>
        </p:blipFill>
        <p:spPr>
          <a:xfrm>
            <a:off x="6909424" y="5308311"/>
            <a:ext cx="2068915" cy="15496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678"/>
    </mc:Choice>
    <mc:Fallback>
      <p:transition spd="slow" advTm="61678"/>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en-US" altLang="zh-CN" dirty="0"/>
              <a:t>1.2 </a:t>
            </a:r>
            <a:r>
              <a:rPr lang="zh-CN" altLang="en-US" dirty="0"/>
              <a:t>信息化</a:t>
            </a:r>
            <a:endParaRPr lang="zh-CN" altLang="en-US" dirty="0"/>
          </a:p>
        </p:txBody>
      </p:sp>
      <p:sp>
        <p:nvSpPr>
          <p:cNvPr id="5" name="矩形 4"/>
          <p:cNvSpPr/>
          <p:nvPr/>
        </p:nvSpPr>
        <p:spPr>
          <a:xfrm>
            <a:off x="3903207" y="1308184"/>
            <a:ext cx="7985560" cy="4524315"/>
          </a:xfrm>
          <a:prstGeom prst="rect">
            <a:avLst/>
          </a:prstGeom>
        </p:spPr>
        <p:txBody>
          <a:bodyPr wrap="square">
            <a:spAutoFit/>
          </a:bodyPr>
          <a:lstStyle/>
          <a:p>
            <a:r>
              <a:rPr lang="zh-CN" altLang="en-US" b="1" dirty="0">
                <a:solidFill>
                  <a:srgbClr val="333333"/>
                </a:solidFill>
                <a:latin typeface="Helvetica Neue"/>
              </a:rPr>
              <a:t>软件卡脖子问题</a:t>
            </a:r>
            <a:endParaRPr lang="en-US" altLang="zh-CN" b="1" dirty="0"/>
          </a:p>
          <a:p>
            <a:r>
              <a:rPr lang="en-US" altLang="zh-CN" b="1" dirty="0"/>
              <a:t>1</a:t>
            </a:r>
            <a:r>
              <a:rPr lang="zh-CN" altLang="en-US" b="1" dirty="0"/>
              <a:t>）电脑与手机操作系统几乎完全依赖国外厂商。</a:t>
            </a:r>
            <a:r>
              <a:rPr lang="zh-CN" altLang="en-US" dirty="0"/>
              <a:t>微软（</a:t>
            </a:r>
            <a:r>
              <a:rPr lang="en-US" altLang="zh-CN" dirty="0"/>
              <a:t>Windows</a:t>
            </a:r>
            <a:r>
              <a:rPr lang="zh-CN" altLang="en-US" dirty="0"/>
              <a:t>）、谷歌（</a:t>
            </a:r>
            <a:r>
              <a:rPr lang="en-US" altLang="zh-CN" dirty="0"/>
              <a:t>Android</a:t>
            </a:r>
            <a:r>
              <a:rPr lang="zh-CN" altLang="en-US" dirty="0"/>
              <a:t>）和苹果（</a:t>
            </a:r>
            <a:r>
              <a:rPr lang="en-US" altLang="zh-CN" dirty="0"/>
              <a:t>iOS</a:t>
            </a:r>
            <a:r>
              <a:rPr lang="zh-CN" altLang="en-US" dirty="0"/>
              <a:t>）已占据全球电脑与智能手机操作系统的垄断地位，并牢牢把持着整个信息技术产业链的顶端。我国电脑终端所使用的操作系统中（</a:t>
            </a:r>
            <a:r>
              <a:rPr lang="en-US" altLang="zh-CN" dirty="0"/>
              <a:t>2018</a:t>
            </a:r>
            <a:r>
              <a:rPr lang="zh-CN" altLang="en-US" dirty="0"/>
              <a:t>年</a:t>
            </a:r>
            <a:r>
              <a:rPr lang="en-US" altLang="zh-CN" dirty="0"/>
              <a:t>4</a:t>
            </a:r>
            <a:r>
              <a:rPr lang="zh-CN" altLang="en-US" dirty="0"/>
              <a:t>月至</a:t>
            </a:r>
            <a:r>
              <a:rPr lang="en-US" altLang="zh-CN" dirty="0"/>
              <a:t>2019</a:t>
            </a:r>
            <a:r>
              <a:rPr lang="zh-CN" altLang="en-US" dirty="0"/>
              <a:t>年</a:t>
            </a:r>
            <a:r>
              <a:rPr lang="en-US" altLang="zh-CN" dirty="0"/>
              <a:t>4</a:t>
            </a:r>
            <a:r>
              <a:rPr lang="zh-CN" altLang="en-US" dirty="0"/>
              <a:t>月），</a:t>
            </a:r>
            <a:r>
              <a:rPr lang="en-US" altLang="zh-CN" dirty="0"/>
              <a:t>Windows</a:t>
            </a:r>
            <a:r>
              <a:rPr lang="zh-CN" altLang="en-US" dirty="0"/>
              <a:t>占比高达</a:t>
            </a:r>
            <a:r>
              <a:rPr lang="en-US" altLang="zh-CN" dirty="0"/>
              <a:t>87.44%</a:t>
            </a:r>
            <a:r>
              <a:rPr lang="zh-CN" altLang="en-US" dirty="0"/>
              <a:t>，国内主流手机生产商均是在谷歌授权的</a:t>
            </a:r>
            <a:r>
              <a:rPr lang="en-US" altLang="zh-CN" dirty="0"/>
              <a:t>Android</a:t>
            </a:r>
            <a:r>
              <a:rPr lang="zh-CN" altLang="en-US" dirty="0"/>
              <a:t>系统上开发各自的操作系统。</a:t>
            </a:r>
            <a:endParaRPr lang="en-US" altLang="zh-CN" dirty="0"/>
          </a:p>
          <a:p>
            <a:endParaRPr lang="en-US" altLang="zh-CN" dirty="0"/>
          </a:p>
          <a:p>
            <a:r>
              <a:rPr lang="en-US" altLang="zh-CN" b="1" dirty="0"/>
              <a:t>2</a:t>
            </a:r>
            <a:r>
              <a:rPr lang="zh-CN" altLang="en-US" b="1" dirty="0"/>
              <a:t>）服务器虚拟化、数据库等重要基础软件大幅落后国外厂商。</a:t>
            </a:r>
            <a:r>
              <a:rPr lang="en-US" altLang="zh-CN" dirty="0"/>
              <a:t>VMware</a:t>
            </a:r>
            <a:r>
              <a:rPr lang="zh-CN" altLang="en-US" dirty="0"/>
              <a:t>在我国服务器虚拟化市场中占据</a:t>
            </a:r>
            <a:r>
              <a:rPr lang="en-US" altLang="zh-CN" dirty="0"/>
              <a:t>44.7%</a:t>
            </a:r>
            <a:r>
              <a:rPr lang="zh-CN" altLang="en-US" dirty="0"/>
              <a:t>的份额，高居第一，我国厂商新华三和华为分别占</a:t>
            </a:r>
            <a:r>
              <a:rPr lang="en-US" altLang="zh-CN" dirty="0"/>
              <a:t>16.2%</a:t>
            </a:r>
            <a:r>
              <a:rPr lang="zh-CN" altLang="en-US" dirty="0"/>
              <a:t>和</a:t>
            </a:r>
            <a:r>
              <a:rPr lang="en-US" altLang="zh-CN" dirty="0"/>
              <a:t>15.1%</a:t>
            </a:r>
            <a:r>
              <a:rPr lang="zh-CN" altLang="en-US" dirty="0"/>
              <a:t>。</a:t>
            </a:r>
            <a:r>
              <a:rPr lang="en-US" altLang="zh-CN" dirty="0"/>
              <a:t>Oracle</a:t>
            </a:r>
            <a:r>
              <a:rPr lang="zh-CN" altLang="en-US" dirty="0"/>
              <a:t>在我国数据库市场的占有率超过</a:t>
            </a:r>
            <a:r>
              <a:rPr lang="en-US" altLang="zh-CN" dirty="0"/>
              <a:t>50%</a:t>
            </a:r>
            <a:r>
              <a:rPr lang="zh-CN" altLang="en-US" dirty="0"/>
              <a:t>，而我国数据库企业的品牌和产品技术与之相比都存在显著差距。</a:t>
            </a:r>
            <a:endParaRPr lang="en-US" altLang="zh-CN" dirty="0"/>
          </a:p>
          <a:p>
            <a:endParaRPr lang="en-US" altLang="zh-CN" dirty="0"/>
          </a:p>
          <a:p>
            <a:r>
              <a:rPr lang="en-US" altLang="zh-CN" b="1" dirty="0"/>
              <a:t>3</a:t>
            </a:r>
            <a:r>
              <a:rPr lang="zh-CN" altLang="en-US" b="1" dirty="0"/>
              <a:t>）他国操作系统易被攻击。</a:t>
            </a:r>
            <a:r>
              <a:rPr lang="zh-CN" altLang="en-US" dirty="0"/>
              <a:t> </a:t>
            </a:r>
            <a:r>
              <a:rPr lang="en-US" altLang="zh-CN" dirty="0"/>
              <a:t>2017</a:t>
            </a:r>
            <a:r>
              <a:rPr lang="zh-CN" altLang="en-US" dirty="0"/>
              <a:t>年</a:t>
            </a:r>
            <a:r>
              <a:rPr lang="en-US" altLang="zh-CN" dirty="0"/>
              <a:t>5</a:t>
            </a:r>
            <a:r>
              <a:rPr lang="zh-CN" altLang="en-US" dirty="0"/>
              <a:t>月，勒索病毒</a:t>
            </a:r>
            <a:r>
              <a:rPr lang="en-US" altLang="zh-CN" dirty="0" err="1"/>
              <a:t>WannaCry</a:t>
            </a:r>
            <a:r>
              <a:rPr lang="zh-CN" altLang="en-US" dirty="0"/>
              <a:t>席卷全球，对我国</a:t>
            </a:r>
            <a:r>
              <a:rPr lang="en-US" altLang="zh-CN" dirty="0"/>
              <a:t>Windows</a:t>
            </a:r>
            <a:r>
              <a:rPr lang="zh-CN" altLang="en-US" dirty="0"/>
              <a:t>用户造成了巨大损失。而事实上，美国国家安全局早在之前就发现了</a:t>
            </a:r>
            <a:r>
              <a:rPr lang="en-US" altLang="zh-CN" dirty="0"/>
              <a:t>Windows</a:t>
            </a:r>
            <a:r>
              <a:rPr lang="zh-CN" altLang="en-US" dirty="0"/>
              <a:t>系统的“永恒之蓝”漏洞并利用该漏洞开发了黑客武器，</a:t>
            </a:r>
            <a:r>
              <a:rPr lang="en-US" altLang="zh-CN" dirty="0" err="1"/>
              <a:t>WannaCry</a:t>
            </a:r>
            <a:r>
              <a:rPr lang="zh-CN" altLang="en-US" dirty="0"/>
              <a:t>就是该武器的变种。</a:t>
            </a:r>
            <a:endParaRPr lang="zh-CN" altLang="en-US" dirty="0"/>
          </a:p>
        </p:txBody>
      </p:sp>
      <p:pic>
        <p:nvPicPr>
          <p:cNvPr id="7170" name="Picture 2" descr="Home | Windows Blog"/>
          <p:cNvPicPr>
            <a:picLocks noChangeAspect="1" noChangeArrowheads="1"/>
          </p:cNvPicPr>
          <p:nvPr/>
        </p:nvPicPr>
        <p:blipFill>
          <a:blip r:embed="rId1" cstate="hqprint">
            <a:extLst>
              <a:ext uri="{28A0092B-C50C-407E-A947-70E740481C1C}">
                <a14:useLocalDpi xmlns:a14="http://schemas.microsoft.com/office/drawing/2010/main" val="0"/>
              </a:ext>
            </a:extLst>
          </a:blip>
          <a:srcRect/>
          <a:stretch>
            <a:fillRect/>
          </a:stretch>
        </p:blipFill>
        <p:spPr bwMode="auto">
          <a:xfrm>
            <a:off x="211755" y="1197419"/>
            <a:ext cx="2354947" cy="123634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What is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1871" y="1138313"/>
            <a:ext cx="1156329" cy="135455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stretch>
            <a:fillRect/>
          </a:stretch>
        </p:blipFill>
        <p:spPr>
          <a:xfrm>
            <a:off x="1084575" y="2853891"/>
            <a:ext cx="2099984" cy="1308793"/>
          </a:xfrm>
          <a:prstGeom prst="rect">
            <a:avLst/>
          </a:prstGeom>
        </p:spPr>
      </p:pic>
      <p:pic>
        <p:nvPicPr>
          <p:cNvPr id="7176" name="Picture 8" descr="Oracle Database Platform | Coursera"/>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153519" y="4582809"/>
            <a:ext cx="2133445" cy="21334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61678"/>
    </mc:Choice>
    <mc:Fallback>
      <p:transition spd="slow" advTm="61678"/>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en-US" altLang="zh-CN" dirty="0"/>
              <a:t>1.2 </a:t>
            </a:r>
            <a:r>
              <a:rPr lang="zh-CN" altLang="en-US" dirty="0"/>
              <a:t>信息化</a:t>
            </a:r>
            <a:endParaRPr lang="zh-CN" altLang="en-US" dirty="0"/>
          </a:p>
        </p:txBody>
      </p:sp>
      <p:sp>
        <p:nvSpPr>
          <p:cNvPr id="8" name="矩形 7"/>
          <p:cNvSpPr/>
          <p:nvPr/>
        </p:nvSpPr>
        <p:spPr>
          <a:xfrm>
            <a:off x="209266" y="1253020"/>
            <a:ext cx="11727976" cy="3323987"/>
          </a:xfrm>
          <a:prstGeom prst="rect">
            <a:avLst/>
          </a:prstGeom>
        </p:spPr>
        <p:txBody>
          <a:bodyPr wrap="square">
            <a:spAutoFit/>
          </a:bodyPr>
          <a:lstStyle/>
          <a:p>
            <a:pPr marL="0" lvl="1">
              <a:lnSpc>
                <a:spcPct val="120000"/>
              </a:lnSpc>
              <a:spcBef>
                <a:spcPts val="1200"/>
              </a:spcBef>
            </a:pPr>
            <a:r>
              <a:rPr lang="en-US" altLang="zh-CN" sz="3000" dirty="0"/>
              <a:t>1</a:t>
            </a:r>
            <a:r>
              <a:rPr lang="zh-CN" altLang="en-US" sz="3000" dirty="0"/>
              <a:t>、产、学、研分割。</a:t>
            </a:r>
            <a:endParaRPr lang="en-US" altLang="zh-CN" sz="3000" dirty="0"/>
          </a:p>
          <a:p>
            <a:pPr marL="0" lvl="1">
              <a:lnSpc>
                <a:spcPct val="120000"/>
              </a:lnSpc>
              <a:spcBef>
                <a:spcPts val="1200"/>
              </a:spcBef>
            </a:pPr>
            <a:r>
              <a:rPr lang="en-US" altLang="zh-CN" sz="3000" dirty="0"/>
              <a:t>2</a:t>
            </a:r>
            <a:r>
              <a:rPr lang="zh-CN" altLang="en-US" sz="3000" dirty="0"/>
              <a:t>、信息化人才总量尚且有缺口。</a:t>
            </a:r>
            <a:endParaRPr lang="en-US" altLang="zh-CN" sz="3000" dirty="0"/>
          </a:p>
          <a:p>
            <a:pPr marL="0" lvl="1">
              <a:lnSpc>
                <a:spcPct val="120000"/>
              </a:lnSpc>
              <a:spcBef>
                <a:spcPts val="1200"/>
              </a:spcBef>
            </a:pPr>
            <a:r>
              <a:rPr lang="en-US" altLang="zh-CN" sz="3000" dirty="0"/>
              <a:t>3</a:t>
            </a:r>
            <a:r>
              <a:rPr lang="zh-CN" altLang="en-US" sz="3000" dirty="0"/>
              <a:t>、信息化人才结构不合理，尤其缺少</a:t>
            </a:r>
            <a:r>
              <a:rPr lang="zh-CN" altLang="en-US" sz="3000" b="1" dirty="0"/>
              <a:t>即懂技术又懂管理</a:t>
            </a:r>
            <a:r>
              <a:rPr lang="zh-CN" altLang="en-US" sz="3000" dirty="0"/>
              <a:t>的人才。</a:t>
            </a:r>
            <a:endParaRPr lang="en-US" altLang="zh-CN" sz="3000" dirty="0"/>
          </a:p>
          <a:p>
            <a:pPr marL="0" lvl="1">
              <a:lnSpc>
                <a:spcPct val="120000"/>
              </a:lnSpc>
              <a:spcBef>
                <a:spcPts val="1200"/>
              </a:spcBef>
            </a:pPr>
            <a:r>
              <a:rPr lang="en-US" altLang="zh-CN" sz="3000" dirty="0"/>
              <a:t>4</a:t>
            </a:r>
            <a:r>
              <a:rPr lang="zh-CN" altLang="en-US" sz="3000" dirty="0"/>
              <a:t>、人才培养模式不尽合理，顶尖院校过于重视研究型人才的培养，而非管理型和实践型人才的培养。</a:t>
            </a:r>
            <a:endParaRPr lang="en-US" altLang="zh-CN" sz="3000" dirty="0"/>
          </a:p>
        </p:txBody>
      </p:sp>
    </p:spTree>
  </p:cSld>
  <p:clrMapOvr>
    <a:masterClrMapping/>
  </p:clrMapOvr>
  <mc:AlternateContent xmlns:mc="http://schemas.openxmlformats.org/markup-compatibility/2006">
    <mc:Choice xmlns:p14="http://schemas.microsoft.com/office/powerpoint/2010/main" Requires="p14">
      <p:transition spd="slow" p14:dur="2000" advTm="61678"/>
    </mc:Choice>
    <mc:Fallback>
      <p:transition spd="slow" advTm="61678"/>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en-US" altLang="zh-CN" dirty="0"/>
              <a:t>1.2 </a:t>
            </a:r>
            <a:r>
              <a:rPr lang="zh-CN" altLang="en-US" dirty="0"/>
              <a:t>信息化</a:t>
            </a:r>
            <a:endParaRPr lang="zh-CN" altLang="en-US" dirty="0"/>
          </a:p>
        </p:txBody>
      </p:sp>
      <p:sp>
        <p:nvSpPr>
          <p:cNvPr id="8" name="矩形 7"/>
          <p:cNvSpPr/>
          <p:nvPr/>
        </p:nvSpPr>
        <p:spPr>
          <a:xfrm>
            <a:off x="209266" y="1371302"/>
            <a:ext cx="11727976" cy="4641271"/>
          </a:xfrm>
          <a:prstGeom prst="rect">
            <a:avLst/>
          </a:prstGeom>
        </p:spPr>
        <p:txBody>
          <a:bodyPr wrap="square">
            <a:spAutoFit/>
          </a:bodyPr>
          <a:lstStyle/>
          <a:p>
            <a:pPr marL="0" lvl="1">
              <a:lnSpc>
                <a:spcPct val="120000"/>
              </a:lnSpc>
              <a:spcBef>
                <a:spcPts val="1200"/>
              </a:spcBef>
            </a:pPr>
            <a:r>
              <a:rPr lang="en-US" altLang="zh-CN" sz="2600" dirty="0"/>
              <a:t>1967</a:t>
            </a:r>
            <a:r>
              <a:rPr lang="zh-CN" altLang="en-US" sz="2600" dirty="0"/>
              <a:t>年，</a:t>
            </a:r>
            <a:r>
              <a:rPr lang="zh-CN" altLang="en-US" sz="2600" b="1" dirty="0"/>
              <a:t>日本学者</a:t>
            </a:r>
            <a:r>
              <a:rPr lang="zh-CN" altLang="en-US" sz="2600" dirty="0"/>
              <a:t>参照工业化一词提出了信息化的</a:t>
            </a:r>
            <a:r>
              <a:rPr lang="zh-CN" altLang="en-US" sz="2600" dirty="0" smtClean="0"/>
              <a:t>概念，</a:t>
            </a:r>
            <a:r>
              <a:rPr lang="zh-CN" altLang="en-US" sz="2800" dirty="0"/>
              <a:t>而后被译成英语等语言传播到</a:t>
            </a:r>
            <a:r>
              <a:rPr lang="zh-CN" altLang="en-US" sz="2800" dirty="0" smtClean="0"/>
              <a:t>西方</a:t>
            </a:r>
            <a:r>
              <a:rPr lang="zh-CN" altLang="en-US" sz="2600" dirty="0" smtClean="0"/>
              <a:t>。</a:t>
            </a:r>
            <a:r>
              <a:rPr lang="zh-CN" altLang="en-US" sz="2600" dirty="0"/>
              <a:t>我国国家计委在</a:t>
            </a:r>
            <a:r>
              <a:rPr lang="en-US" altLang="zh-CN" sz="2600" dirty="0"/>
              <a:t>《</a:t>
            </a:r>
            <a:r>
              <a:rPr lang="zh-CN" altLang="en-US" sz="2600" dirty="0"/>
              <a:t>国民经济和社会发展第十个五年计划信息化重点专项规划</a:t>
            </a:r>
            <a:r>
              <a:rPr lang="en-US" altLang="zh-CN" sz="2600" dirty="0"/>
              <a:t>》</a:t>
            </a:r>
            <a:r>
              <a:rPr lang="zh-CN" altLang="en-US" sz="2600" dirty="0"/>
              <a:t>中界定了信息化的内涵，指出“信息化是以信息技术广泛应用为主导，信息资源为核心，信息网络为基础，信息产业为支撑，信息人才为依托，法规、政策、标准为保障的综合体系”。 </a:t>
            </a:r>
            <a:endParaRPr lang="en-US" altLang="zh-CN" sz="2600" dirty="0"/>
          </a:p>
          <a:p>
            <a:pPr marL="0" lvl="1">
              <a:lnSpc>
                <a:spcPct val="120000"/>
              </a:lnSpc>
              <a:spcBef>
                <a:spcPts val="1200"/>
              </a:spcBef>
            </a:pPr>
            <a:r>
              <a:rPr lang="zh-CN" altLang="en-US" sz="2600" dirty="0"/>
              <a:t>从内涵的角度来说，它包含了两个层次：一是指信息的利用非常广泛，信息观念深入人心；而高一层次则指信息技术产业的高速发展，信息的采集、加工、处理及服务和信息资源的开发、利用及管理等方式的完善和现代化。从外延的角度说，它指一个国家或地区的信息环境。 </a:t>
            </a:r>
            <a:endParaRPr lang="zh-CN" altLang="en-US" sz="2600" dirty="0"/>
          </a:p>
        </p:txBody>
      </p:sp>
    </p:spTree>
  </p:cSld>
  <p:clrMapOvr>
    <a:masterClrMapping/>
  </p:clrMapOvr>
  <mc:AlternateContent xmlns:mc="http://schemas.openxmlformats.org/markup-compatibility/2006">
    <mc:Choice xmlns:p14="http://schemas.microsoft.com/office/powerpoint/2010/main" Requires="p14">
      <p:transition spd="slow" p14:dur="2000" advTm="61678"/>
    </mc:Choice>
    <mc:Fallback>
      <p:transition spd="slow" advTm="61678"/>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en-US" altLang="zh-CN" dirty="0"/>
              <a:t>1.2 </a:t>
            </a:r>
            <a:r>
              <a:rPr lang="zh-CN" altLang="en-US" dirty="0"/>
              <a:t>信息化</a:t>
            </a:r>
            <a:endParaRPr lang="zh-CN" altLang="en-US" dirty="0"/>
          </a:p>
        </p:txBody>
      </p:sp>
      <p:sp>
        <p:nvSpPr>
          <p:cNvPr id="2" name="矩形 1"/>
          <p:cNvSpPr/>
          <p:nvPr/>
        </p:nvSpPr>
        <p:spPr>
          <a:xfrm>
            <a:off x="218363" y="1168358"/>
            <a:ext cx="11919045" cy="2802690"/>
          </a:xfrm>
          <a:prstGeom prst="rect">
            <a:avLst/>
          </a:prstGeom>
        </p:spPr>
        <p:txBody>
          <a:bodyPr wrap="square">
            <a:spAutoFit/>
          </a:bodyPr>
          <a:lstStyle/>
          <a:p>
            <a:pPr marL="0" lvl="1">
              <a:lnSpc>
                <a:spcPct val="120000"/>
              </a:lnSpc>
              <a:spcBef>
                <a:spcPts val="1200"/>
              </a:spcBef>
            </a:pPr>
            <a:r>
              <a:rPr lang="zh-CN" altLang="en-US" sz="2200" dirty="0"/>
              <a:t>信息化</a:t>
            </a:r>
            <a:r>
              <a:rPr lang="en-US" altLang="zh-CN" sz="2200" dirty="0"/>
              <a:t>-</a:t>
            </a:r>
            <a:r>
              <a:rPr lang="zh-CN" altLang="en-US" sz="2200" dirty="0"/>
              <a:t>数字化</a:t>
            </a:r>
            <a:endParaRPr lang="en-US" altLang="zh-CN" sz="2200" dirty="0"/>
          </a:p>
          <a:p>
            <a:pPr marL="0" lvl="1">
              <a:lnSpc>
                <a:spcPct val="120000"/>
              </a:lnSpc>
              <a:spcBef>
                <a:spcPts val="1200"/>
              </a:spcBef>
            </a:pPr>
            <a:r>
              <a:rPr lang="en-US" altLang="zh-CN" sz="2200" dirty="0"/>
              <a:t>2017</a:t>
            </a:r>
            <a:r>
              <a:rPr lang="zh-CN" altLang="en-US" sz="2200" dirty="0"/>
              <a:t>年，党的十九大报告明确提出建设“网络强国、数字中国、智慧社会”，数字中国首次写入党和国家纲领性文件。</a:t>
            </a:r>
            <a:endParaRPr lang="en-US" altLang="zh-CN" sz="2200" dirty="0"/>
          </a:p>
          <a:p>
            <a:pPr marL="0" lvl="1">
              <a:lnSpc>
                <a:spcPct val="120000"/>
              </a:lnSpc>
              <a:spcBef>
                <a:spcPts val="1200"/>
              </a:spcBef>
            </a:pPr>
            <a:r>
              <a:rPr lang="en-US" altLang="zh-CN" sz="2200" dirty="0"/>
              <a:t>2021</a:t>
            </a:r>
            <a:r>
              <a:rPr lang="zh-CN" altLang="en-US" sz="2200" dirty="0"/>
              <a:t>年，</a:t>
            </a:r>
            <a:r>
              <a:rPr lang="en-US" altLang="zh-CN" sz="2200" dirty="0"/>
              <a:t>《</a:t>
            </a:r>
            <a:r>
              <a:rPr lang="zh-CN" altLang="en-US" sz="2200" dirty="0"/>
              <a:t>中华人民共和国国民经济和社会发展第十四个五年规划和</a:t>
            </a:r>
            <a:r>
              <a:rPr lang="en-US" altLang="zh-CN" sz="2200" dirty="0"/>
              <a:t>2035</a:t>
            </a:r>
            <a:r>
              <a:rPr lang="zh-CN" altLang="en-US" sz="2200" dirty="0"/>
              <a:t>年远景目标纲要</a:t>
            </a:r>
            <a:r>
              <a:rPr lang="en-US" altLang="zh-CN" sz="2200" dirty="0"/>
              <a:t>》</a:t>
            </a:r>
            <a:r>
              <a:rPr lang="zh-CN" altLang="en-US" sz="2200" dirty="0"/>
              <a:t>专篇部署“加快数字化发展建设数字中国”，</a:t>
            </a:r>
            <a:r>
              <a:rPr lang="en-US" altLang="zh-CN" sz="2200" dirty="0"/>
              <a:t>《“</a:t>
            </a:r>
            <a:r>
              <a:rPr lang="zh-CN" altLang="en-US" sz="2200" dirty="0"/>
              <a:t>十四五”国家信息化规划</a:t>
            </a:r>
            <a:r>
              <a:rPr lang="en-US" altLang="zh-CN" sz="2200" dirty="0"/>
              <a:t>》《“</a:t>
            </a:r>
            <a:r>
              <a:rPr lang="zh-CN" altLang="en-US" sz="2200" dirty="0"/>
              <a:t>十四五”数字经济发展规划</a:t>
            </a:r>
            <a:r>
              <a:rPr lang="en-US" altLang="zh-CN" sz="2200" dirty="0"/>
              <a:t>》</a:t>
            </a:r>
            <a:r>
              <a:rPr lang="zh-CN" altLang="en-US" sz="2200" dirty="0"/>
              <a:t>等重大战略规划相继出台</a:t>
            </a:r>
            <a:endParaRPr lang="zh-CN" altLang="en-US" sz="2200" dirty="0"/>
          </a:p>
        </p:txBody>
      </p:sp>
      <p:pic>
        <p:nvPicPr>
          <p:cNvPr id="5" name="图片 4"/>
          <p:cNvPicPr>
            <a:picLocks noChangeAspect="1"/>
          </p:cNvPicPr>
          <p:nvPr/>
        </p:nvPicPr>
        <p:blipFill>
          <a:blip r:embed="rId1"/>
          <a:stretch>
            <a:fillRect/>
          </a:stretch>
        </p:blipFill>
        <p:spPr>
          <a:xfrm>
            <a:off x="300251" y="4124067"/>
            <a:ext cx="2946068" cy="2570160"/>
          </a:xfrm>
          <a:prstGeom prst="rect">
            <a:avLst/>
          </a:prstGeom>
        </p:spPr>
      </p:pic>
      <p:pic>
        <p:nvPicPr>
          <p:cNvPr id="6" name="图片 5"/>
          <p:cNvPicPr>
            <a:picLocks noChangeAspect="1"/>
          </p:cNvPicPr>
          <p:nvPr/>
        </p:nvPicPr>
        <p:blipFill>
          <a:blip r:embed="rId2"/>
          <a:stretch>
            <a:fillRect/>
          </a:stretch>
        </p:blipFill>
        <p:spPr>
          <a:xfrm>
            <a:off x="4770982" y="4120979"/>
            <a:ext cx="2813805" cy="2576335"/>
          </a:xfrm>
          <a:prstGeom prst="rect">
            <a:avLst/>
          </a:prstGeom>
        </p:spPr>
      </p:pic>
      <p:pic>
        <p:nvPicPr>
          <p:cNvPr id="7" name="图片 6"/>
          <p:cNvPicPr>
            <a:picLocks noChangeAspect="1"/>
          </p:cNvPicPr>
          <p:nvPr/>
        </p:nvPicPr>
        <p:blipFill>
          <a:blip r:embed="rId3"/>
          <a:stretch>
            <a:fillRect/>
          </a:stretch>
        </p:blipFill>
        <p:spPr>
          <a:xfrm>
            <a:off x="9311804" y="4120979"/>
            <a:ext cx="2589044" cy="25450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678"/>
    </mc:Choice>
    <mc:Fallback>
      <p:transition spd="slow" advTm="61678"/>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en-US" altLang="zh-CN" dirty="0"/>
              <a:t>1.2 </a:t>
            </a:r>
            <a:r>
              <a:rPr lang="zh-CN" altLang="en-US" dirty="0"/>
              <a:t>信息化</a:t>
            </a:r>
            <a:endParaRPr lang="zh-CN" altLang="en-US" dirty="0"/>
          </a:p>
        </p:txBody>
      </p:sp>
      <p:sp>
        <p:nvSpPr>
          <p:cNvPr id="2" name="矩形 1"/>
          <p:cNvSpPr/>
          <p:nvPr/>
        </p:nvSpPr>
        <p:spPr>
          <a:xfrm>
            <a:off x="218363" y="1168358"/>
            <a:ext cx="11919045" cy="463588"/>
          </a:xfrm>
          <a:prstGeom prst="rect">
            <a:avLst/>
          </a:prstGeom>
        </p:spPr>
        <p:txBody>
          <a:bodyPr wrap="square">
            <a:spAutoFit/>
          </a:bodyPr>
          <a:lstStyle/>
          <a:p>
            <a:pPr marL="0" lvl="1">
              <a:lnSpc>
                <a:spcPct val="120000"/>
              </a:lnSpc>
              <a:spcBef>
                <a:spcPts val="1200"/>
              </a:spcBef>
            </a:pPr>
            <a:r>
              <a:rPr lang="zh-CN" altLang="en-US" sz="2200" dirty="0">
                <a:solidFill>
                  <a:srgbClr val="FF0000"/>
                </a:solidFill>
              </a:rPr>
              <a:t>信息化的负面影响</a:t>
            </a:r>
            <a:endParaRPr lang="en-US" altLang="zh-CN" sz="2200" dirty="0">
              <a:solidFill>
                <a:srgbClr val="FF0000"/>
              </a:solidFill>
            </a:endParaRPr>
          </a:p>
        </p:txBody>
      </p:sp>
      <p:pic>
        <p:nvPicPr>
          <p:cNvPr id="3080" name="Picture 8" descr="400亿市场涌现，新一代医疗管理信息系统重构进行时| 界面· 财经号"/>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33394" y="1501943"/>
            <a:ext cx="4261845" cy="2958939"/>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a:blip r:embed="rId2"/>
          <a:stretch>
            <a:fillRect/>
          </a:stretch>
        </p:blipFill>
        <p:spPr>
          <a:xfrm>
            <a:off x="50040" y="2423077"/>
            <a:ext cx="6687342" cy="2281278"/>
          </a:xfrm>
          <a:prstGeom prst="rect">
            <a:avLst/>
          </a:prstGeom>
        </p:spPr>
      </p:pic>
      <p:sp>
        <p:nvSpPr>
          <p:cNvPr id="6" name="TextBox 5"/>
          <p:cNvSpPr txBox="1"/>
          <p:nvPr/>
        </p:nvSpPr>
        <p:spPr>
          <a:xfrm>
            <a:off x="218363" y="5689642"/>
            <a:ext cx="7414078" cy="369332"/>
          </a:xfrm>
          <a:prstGeom prst="rect">
            <a:avLst/>
          </a:prstGeom>
          <a:noFill/>
        </p:spPr>
        <p:txBody>
          <a:bodyPr wrap="square">
            <a:spAutoFit/>
          </a:bodyPr>
          <a:lstStyle/>
          <a:p>
            <a:r>
              <a:rPr lang="en-US" altLang="zh-CN" dirty="0">
                <a:hlinkClick r:id="rId3"/>
              </a:rPr>
              <a:t>【</a:t>
            </a:r>
            <a:r>
              <a:rPr lang="zh-CN" altLang="en-US" dirty="0">
                <a:hlinkClick r:id="rId3"/>
              </a:rPr>
              <a:t>超验</a:t>
            </a:r>
            <a:r>
              <a:rPr lang="en-US" altLang="zh-CN" dirty="0">
                <a:hlinkClick r:id="rId3"/>
              </a:rPr>
              <a:t>】</a:t>
            </a:r>
            <a:r>
              <a:rPr lang="zh-CN" altLang="en-US" dirty="0">
                <a:hlinkClick r:id="rId3"/>
              </a:rPr>
              <a:t>终于知道医院信息系统为什么这么难用了</a:t>
            </a:r>
            <a:r>
              <a:rPr lang="en-US" altLang="zh-CN" dirty="0">
                <a:hlinkClick r:id="rId3"/>
              </a:rPr>
              <a:t>……_</a:t>
            </a:r>
            <a:r>
              <a:rPr lang="zh-CN" altLang="en-US" dirty="0">
                <a:hlinkClick r:id="rId3"/>
              </a:rPr>
              <a:t>哔哩哔哩</a:t>
            </a:r>
            <a:r>
              <a:rPr lang="en-US" altLang="zh-CN" dirty="0">
                <a:hlinkClick r:id="rId3"/>
              </a:rPr>
              <a:t>_</a:t>
            </a:r>
            <a:r>
              <a:rPr lang="en-US" altLang="zh-CN" dirty="0" err="1">
                <a:hlinkClick r:id="rId3"/>
              </a:rPr>
              <a:t>bilibili</a:t>
            </a:r>
            <a:endParaRPr lang="en-CA" dirty="0"/>
          </a:p>
        </p:txBody>
      </p:sp>
    </p:spTree>
  </p:cSld>
  <p:clrMapOvr>
    <a:masterClrMapping/>
  </p:clrMapOvr>
  <mc:AlternateContent xmlns:mc="http://schemas.openxmlformats.org/markup-compatibility/2006">
    <mc:Choice xmlns:p14="http://schemas.microsoft.com/office/powerpoint/2010/main" Requires="p14">
      <p:transition spd="slow" p14:dur="2000" advTm="61678"/>
    </mc:Choice>
    <mc:Fallback>
      <p:transition spd="slow" advTm="61678"/>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en-US" altLang="zh-CN" dirty="0"/>
              <a:t>1.2 </a:t>
            </a:r>
            <a:r>
              <a:rPr lang="zh-CN" altLang="en-US" dirty="0"/>
              <a:t>信息化</a:t>
            </a:r>
            <a:endParaRPr lang="zh-CN" altLang="en-US" dirty="0"/>
          </a:p>
        </p:txBody>
      </p:sp>
      <p:sp>
        <p:nvSpPr>
          <p:cNvPr id="2" name="矩形 1"/>
          <p:cNvSpPr/>
          <p:nvPr/>
        </p:nvSpPr>
        <p:spPr>
          <a:xfrm>
            <a:off x="218363" y="1168358"/>
            <a:ext cx="11919045" cy="463588"/>
          </a:xfrm>
          <a:prstGeom prst="rect">
            <a:avLst/>
          </a:prstGeom>
        </p:spPr>
        <p:txBody>
          <a:bodyPr wrap="square">
            <a:spAutoFit/>
          </a:bodyPr>
          <a:lstStyle/>
          <a:p>
            <a:pPr marL="0" lvl="1">
              <a:lnSpc>
                <a:spcPct val="120000"/>
              </a:lnSpc>
              <a:spcBef>
                <a:spcPts val="1200"/>
              </a:spcBef>
            </a:pPr>
            <a:r>
              <a:rPr lang="zh-CN" altLang="en-US" sz="2200" dirty="0">
                <a:solidFill>
                  <a:srgbClr val="FF0000"/>
                </a:solidFill>
              </a:rPr>
              <a:t>信息化的负面影响</a:t>
            </a:r>
            <a:endParaRPr lang="en-US" altLang="zh-CN" sz="2200" dirty="0">
              <a:solidFill>
                <a:srgbClr val="FF0000"/>
              </a:solidFill>
            </a:endParaRPr>
          </a:p>
        </p:txBody>
      </p:sp>
      <p:pic>
        <p:nvPicPr>
          <p:cNvPr id="3" name="图片 2"/>
          <p:cNvPicPr>
            <a:picLocks noChangeAspect="1"/>
          </p:cNvPicPr>
          <p:nvPr/>
        </p:nvPicPr>
        <p:blipFill>
          <a:blip r:embed="rId1"/>
          <a:stretch>
            <a:fillRect/>
          </a:stretch>
        </p:blipFill>
        <p:spPr>
          <a:xfrm>
            <a:off x="122337" y="1809508"/>
            <a:ext cx="7745313" cy="4906947"/>
          </a:xfrm>
          <a:prstGeom prst="rect">
            <a:avLst/>
          </a:prstGeom>
        </p:spPr>
      </p:pic>
      <p:pic>
        <p:nvPicPr>
          <p:cNvPr id="5" name="图片 4"/>
          <p:cNvPicPr>
            <a:picLocks noChangeAspect="1"/>
          </p:cNvPicPr>
          <p:nvPr/>
        </p:nvPicPr>
        <p:blipFill>
          <a:blip r:embed="rId2"/>
          <a:stretch>
            <a:fillRect/>
          </a:stretch>
        </p:blipFill>
        <p:spPr>
          <a:xfrm>
            <a:off x="8338143" y="1306730"/>
            <a:ext cx="3173781" cy="23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678"/>
    </mc:Choice>
    <mc:Fallback>
      <p:transition spd="slow" advTm="61678"/>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zh-CN" altLang="en-US" dirty="0"/>
              <a:t>导论</a:t>
            </a:r>
            <a:r>
              <a:rPr lang="en-US" altLang="zh-CN" dirty="0"/>
              <a:t>-</a:t>
            </a:r>
            <a:r>
              <a:rPr lang="zh-CN" altLang="en-US" dirty="0"/>
              <a:t>主要讲述内容</a:t>
            </a:r>
            <a:endParaRPr lang="zh-CN" altLang="en-US" dirty="0"/>
          </a:p>
        </p:txBody>
      </p:sp>
      <p:sp>
        <p:nvSpPr>
          <p:cNvPr id="3" name="矩形 2"/>
          <p:cNvSpPr/>
          <p:nvPr/>
        </p:nvSpPr>
        <p:spPr>
          <a:xfrm>
            <a:off x="298383" y="1436373"/>
            <a:ext cx="11927305" cy="3323987"/>
          </a:xfrm>
          <a:prstGeom prst="rect">
            <a:avLst/>
          </a:prstGeom>
        </p:spPr>
        <p:txBody>
          <a:bodyPr wrap="square">
            <a:spAutoFit/>
          </a:bodyPr>
          <a:lstStyle/>
          <a:p>
            <a:r>
              <a:rPr lang="en-US" altLang="zh-CN" sz="3000" dirty="0"/>
              <a:t>《</a:t>
            </a:r>
            <a:r>
              <a:rPr lang="zh-CN" altLang="en-US" sz="3000" dirty="0"/>
              <a:t>信息系统分析与设计</a:t>
            </a:r>
            <a:r>
              <a:rPr lang="en-US" altLang="zh-CN" sz="3000" dirty="0"/>
              <a:t>》</a:t>
            </a:r>
            <a:r>
              <a:rPr lang="zh-CN" altLang="en-US" sz="3000" dirty="0"/>
              <a:t>是信息系统开发的方法学，课程基于系统工程的基本思想和方法，生命周期法、原型法、结构化开发方法及面向对象开发是它所涉及的具体方法。介绍信息系统的概念，阐述信息系统的分析与设计的理论、方法和工具。</a:t>
            </a:r>
            <a:endParaRPr lang="en-CA" altLang="zh-CN" sz="3000" dirty="0"/>
          </a:p>
          <a:p>
            <a:r>
              <a:rPr lang="zh-CN" altLang="en-US" sz="3000" dirty="0"/>
              <a:t>系统分析与设计是开发高质量信息系统的渐进过程。信息系统融合了信息技术、人以及数据以满足企业需求。</a:t>
            </a:r>
            <a:endParaRPr lang="zh-CN" altLang="en-US" sz="3000" dirty="0"/>
          </a:p>
          <a:p>
            <a:endParaRPr lang="zh-CN" altLang="en-US" sz="3000" dirty="0"/>
          </a:p>
        </p:txBody>
      </p:sp>
    </p:spTree>
  </p:cSld>
  <p:clrMapOvr>
    <a:masterClrMapping/>
  </p:clrMapOvr>
  <mc:AlternateContent xmlns:mc="http://schemas.openxmlformats.org/markup-compatibility/2006">
    <mc:Choice xmlns:p14="http://schemas.microsoft.com/office/powerpoint/2010/main" Requires="p14">
      <p:transition spd="slow" p14:dur="2000" advTm="61678"/>
    </mc:Choice>
    <mc:Fallback>
      <p:transition spd="slow" advTm="61678"/>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en-US" altLang="zh-CN" dirty="0"/>
              <a:t>1.2 </a:t>
            </a:r>
            <a:r>
              <a:rPr lang="zh-CN" altLang="en-US" dirty="0"/>
              <a:t>信息化</a:t>
            </a:r>
            <a:endParaRPr lang="zh-CN" altLang="en-US" dirty="0"/>
          </a:p>
        </p:txBody>
      </p:sp>
      <p:sp>
        <p:nvSpPr>
          <p:cNvPr id="2" name="矩形 1"/>
          <p:cNvSpPr/>
          <p:nvPr/>
        </p:nvSpPr>
        <p:spPr>
          <a:xfrm>
            <a:off x="218363" y="1168358"/>
            <a:ext cx="11919045" cy="463588"/>
          </a:xfrm>
          <a:prstGeom prst="rect">
            <a:avLst/>
          </a:prstGeom>
        </p:spPr>
        <p:txBody>
          <a:bodyPr wrap="square">
            <a:spAutoFit/>
          </a:bodyPr>
          <a:lstStyle/>
          <a:p>
            <a:pPr marL="0" lvl="1">
              <a:lnSpc>
                <a:spcPct val="120000"/>
              </a:lnSpc>
              <a:spcBef>
                <a:spcPts val="1200"/>
              </a:spcBef>
            </a:pPr>
            <a:r>
              <a:rPr lang="zh-CN" altLang="en-US" sz="2200" dirty="0">
                <a:solidFill>
                  <a:srgbClr val="FF0000"/>
                </a:solidFill>
              </a:rPr>
              <a:t>信息化的负面影响</a:t>
            </a:r>
            <a:endParaRPr lang="en-US" altLang="zh-CN" sz="2200" dirty="0">
              <a:solidFill>
                <a:srgbClr val="FF0000"/>
              </a:solidFill>
            </a:endParaRPr>
          </a:p>
        </p:txBody>
      </p:sp>
      <p:pic>
        <p:nvPicPr>
          <p:cNvPr id="4" name="图片 3"/>
          <p:cNvPicPr>
            <a:picLocks noChangeAspect="1"/>
          </p:cNvPicPr>
          <p:nvPr/>
        </p:nvPicPr>
        <p:blipFill>
          <a:blip r:embed="rId1"/>
          <a:stretch>
            <a:fillRect/>
          </a:stretch>
        </p:blipFill>
        <p:spPr>
          <a:xfrm>
            <a:off x="218363" y="1631946"/>
            <a:ext cx="5793750" cy="4296773"/>
          </a:xfrm>
          <a:prstGeom prst="rect">
            <a:avLst/>
          </a:prstGeom>
        </p:spPr>
      </p:pic>
      <p:pic>
        <p:nvPicPr>
          <p:cNvPr id="5122" name="Picture 2" descr="通知：防疫健康码国际版升级，增设颜色二维码"/>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2335" y="1229183"/>
            <a:ext cx="5860032" cy="37873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61678"/>
    </mc:Choice>
    <mc:Fallback>
      <p:transition spd="slow" advTm="61678"/>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6" y="340254"/>
            <a:ext cx="4921553" cy="530225"/>
          </a:xfrm>
        </p:spPr>
        <p:txBody>
          <a:bodyPr/>
          <a:lstStyle/>
          <a:p>
            <a:r>
              <a:rPr lang="en-US" altLang="zh-CN" dirty="0"/>
              <a:t>1.3 </a:t>
            </a:r>
            <a:r>
              <a:rPr lang="zh-CN" altLang="en-US" dirty="0"/>
              <a:t>信息资源和信息管理</a:t>
            </a:r>
            <a:endParaRPr lang="zh-CN" altLang="en-US" dirty="0"/>
          </a:p>
        </p:txBody>
      </p:sp>
      <p:pic>
        <p:nvPicPr>
          <p:cNvPr id="29" name="Picture 4" descr="board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2551" y="1185863"/>
            <a:ext cx="7343775"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3"/>
          <p:cNvSpPr>
            <a:spLocks noChangeArrowheads="1"/>
          </p:cNvSpPr>
          <p:nvPr/>
        </p:nvSpPr>
        <p:spPr bwMode="auto">
          <a:xfrm>
            <a:off x="2596688" y="1238250"/>
            <a:ext cx="7207250" cy="1817688"/>
          </a:xfrm>
          <a:prstGeom prst="rect">
            <a:avLst/>
          </a:prstGeom>
          <a:noFill/>
          <a:ln w="9525">
            <a:noFill/>
            <a:miter lim="800000"/>
          </a:ln>
          <a:effectLst/>
        </p:spPr>
        <p:txBody>
          <a:bodyPr lIns="0" tIns="0" rIns="0" bIns="0"/>
          <a:lstStyle/>
          <a:p>
            <a:pPr marL="228600" indent="-228600" algn="just">
              <a:lnSpc>
                <a:spcPct val="120000"/>
              </a:lnSpc>
              <a:spcBef>
                <a:spcPct val="40000"/>
              </a:spcBef>
              <a:buClr>
                <a:srgbClr val="8DACD0"/>
              </a:buClr>
              <a:buSzPct val="70000"/>
              <a:buFont typeface="Wingdings" panose="05000000000000000000" pitchFamily="2" charset="2"/>
              <a:buNone/>
              <a:defRPr/>
            </a:pPr>
            <a:r>
              <a:rPr lang="zh-CN" altLang="en-US" sz="28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－、信息资源的基本概念</a:t>
            </a:r>
            <a:endParaRPr lang="zh-CN" altLang="en-US" sz="28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endParaRPr>
          </a:p>
          <a:p>
            <a:pPr marL="228600" indent="-228600" algn="l">
              <a:lnSpc>
                <a:spcPct val="120000"/>
              </a:lnSpc>
              <a:spcBef>
                <a:spcPct val="20000"/>
              </a:spcBef>
              <a:buClr>
                <a:srgbClr val="8DACD0"/>
              </a:buClr>
              <a:buSzPct val="70000"/>
              <a:buFont typeface="Wingdings" panose="05000000000000000000" pitchFamily="2" charset="2"/>
              <a:buNone/>
              <a:defRPr/>
            </a:pPr>
            <a:r>
              <a:rPr lang="zh-CN" altLang="en-US" sz="2800" b="0" dirty="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rPr>
              <a:t>      </a:t>
            </a:r>
            <a:r>
              <a:rPr lang="zh-CN" altLang="en-US" sz="2800" b="0" dirty="0">
                <a:solidFill>
                  <a:schemeClr val="accent1"/>
                </a:solidFill>
                <a:effectLst>
                  <a:outerShdw blurRad="38100" dist="38100" dir="2700000" algn="tl">
                    <a:srgbClr val="C0C0C0"/>
                  </a:outerShdw>
                </a:effectLst>
                <a:latin typeface="楷体_GB2312" pitchFamily="49" charset="-122"/>
                <a:ea typeface="楷体_GB2312" pitchFamily="49" charset="-122"/>
              </a:rPr>
              <a:t>我们通常所说的信息资源包括狭义的信息资源和广义的信息资源。</a:t>
            </a:r>
            <a:endParaRPr lang="zh-CN" altLang="en-US" sz="2800" b="0" dirty="0">
              <a:solidFill>
                <a:schemeClr val="accent1"/>
              </a:solidFill>
              <a:effectLst>
                <a:outerShdw blurRad="38100" dist="38100" dir="2700000" algn="tl">
                  <a:srgbClr val="C0C0C0"/>
                </a:outerShdw>
              </a:effectLst>
              <a:latin typeface="楷体_GB2312" pitchFamily="49" charset="-122"/>
              <a:ea typeface="楷体_GB2312" pitchFamily="49" charset="-122"/>
            </a:endParaRPr>
          </a:p>
        </p:txBody>
      </p:sp>
      <p:grpSp>
        <p:nvGrpSpPr>
          <p:cNvPr id="31" name="Group 23"/>
          <p:cNvGrpSpPr/>
          <p:nvPr/>
        </p:nvGrpSpPr>
        <p:grpSpPr bwMode="auto">
          <a:xfrm>
            <a:off x="2393488" y="3084513"/>
            <a:ext cx="7461250" cy="3089275"/>
            <a:chOff x="456" y="1943"/>
            <a:chExt cx="4700" cy="1946"/>
          </a:xfrm>
        </p:grpSpPr>
        <p:pic>
          <p:nvPicPr>
            <p:cNvPr id="32"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 y="1956"/>
              <a:ext cx="4559" cy="1914"/>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33" name="Picture 6" descr="boar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 y="1943"/>
              <a:ext cx="4603" cy="1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AutoShape 8"/>
            <p:cNvSpPr>
              <a:spLocks noChangeArrowheads="1"/>
            </p:cNvSpPr>
            <p:nvPr/>
          </p:nvSpPr>
          <p:spPr bwMode="auto">
            <a:xfrm>
              <a:off x="540" y="2564"/>
              <a:ext cx="4616" cy="1317"/>
            </a:xfrm>
            <a:prstGeom prst="roundRect">
              <a:avLst>
                <a:gd name="adj" fmla="val 41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120000"/>
                </a:lnSpc>
                <a:spcBef>
                  <a:spcPct val="50000"/>
                </a:spcBef>
              </a:pPr>
              <a:r>
                <a:rPr kumimoji="1" lang="zh-CN" altLang="en-US" sz="2400" b="0" dirty="0">
                  <a:solidFill>
                    <a:schemeClr val="bg1"/>
                  </a:solidFill>
                  <a:latin typeface="楷体_GB2312" pitchFamily="49" charset="-122"/>
                  <a:ea typeface="楷体_GB2312" pitchFamily="49" charset="-122"/>
                </a:rPr>
                <a:t>    信息资源是指经过人的认识和创造之后，以符号形式存储在一定载体上的，可供利用的信息。从这个概念中，我们可以看出，信息和信息资源是两个既有区别，又有联系的两个概念：信息资源是附加了人类劳动的信息。是信息的一部分。 </a:t>
              </a:r>
              <a:endParaRPr kumimoji="1" lang="zh-CN" altLang="en-US" sz="2400" b="0" dirty="0">
                <a:solidFill>
                  <a:schemeClr val="bg1"/>
                </a:solidFill>
                <a:latin typeface="楷体_GB2312" pitchFamily="49" charset="-122"/>
                <a:ea typeface="楷体_GB2312" pitchFamily="49" charset="-122"/>
              </a:endParaRPr>
            </a:p>
            <a:p>
              <a:pPr algn="l">
                <a:lnSpc>
                  <a:spcPct val="120000"/>
                </a:lnSpc>
                <a:spcBef>
                  <a:spcPct val="50000"/>
                </a:spcBef>
              </a:pPr>
              <a:endParaRPr lang="en-US" altLang="zh-CN" sz="2400" b="0" dirty="0">
                <a:solidFill>
                  <a:schemeClr val="bg1"/>
                </a:solidFill>
                <a:latin typeface="楷体_GB2312" pitchFamily="49" charset="-122"/>
                <a:ea typeface="楷体_GB2312" pitchFamily="49" charset="-122"/>
              </a:endParaRPr>
            </a:p>
          </p:txBody>
        </p:sp>
        <p:sp>
          <p:nvSpPr>
            <p:cNvPr id="35" name="Text Box 9"/>
            <p:cNvSpPr txBox="1">
              <a:spLocks noChangeArrowheads="1"/>
            </p:cNvSpPr>
            <p:nvPr/>
          </p:nvSpPr>
          <p:spPr bwMode="auto">
            <a:xfrm>
              <a:off x="456" y="1980"/>
              <a:ext cx="1902" cy="327"/>
            </a:xfrm>
            <a:prstGeom prst="rect">
              <a:avLst/>
            </a:prstGeom>
            <a:noFill/>
            <a:ln w="9525">
              <a:noFill/>
              <a:miter lim="800000"/>
            </a:ln>
            <a:effectLst/>
          </p:spPr>
          <p:txBody>
            <a:bodyPr>
              <a:spAutoFit/>
            </a:bodyPr>
            <a:lstStyle/>
            <a:p>
              <a:pPr>
                <a:spcBef>
                  <a:spcPct val="50000"/>
                </a:spcBef>
                <a:defRPr/>
              </a:pPr>
              <a:r>
                <a:rPr lang="zh-CN" altLang="en-US" sz="2800" b="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狭义的信息资源</a:t>
              </a:r>
              <a:endParaRPr lang="zh-CN" altLang="en-US" sz="2800" b="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grpSp>
        <p:nvGrpSpPr>
          <p:cNvPr id="36" name="Group 19"/>
          <p:cNvGrpSpPr/>
          <p:nvPr/>
        </p:nvGrpSpPr>
        <p:grpSpPr bwMode="auto">
          <a:xfrm>
            <a:off x="2530999" y="3086100"/>
            <a:ext cx="7409465" cy="3143250"/>
            <a:chOff x="554" y="1956"/>
            <a:chExt cx="4638" cy="1980"/>
          </a:xfrm>
        </p:grpSpPr>
        <p:pic>
          <p:nvPicPr>
            <p:cNvPr id="37"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 y="1956"/>
              <a:ext cx="4559" cy="198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38" name="AutoShape 21"/>
            <p:cNvSpPr>
              <a:spLocks noChangeArrowheads="1"/>
            </p:cNvSpPr>
            <p:nvPr/>
          </p:nvSpPr>
          <p:spPr bwMode="auto">
            <a:xfrm>
              <a:off x="576" y="2450"/>
              <a:ext cx="4616" cy="1317"/>
            </a:xfrm>
            <a:prstGeom prst="roundRect">
              <a:avLst>
                <a:gd name="adj" fmla="val 41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120000"/>
                </a:lnSpc>
                <a:spcBef>
                  <a:spcPct val="50000"/>
                </a:spcBef>
              </a:pPr>
              <a:r>
                <a:rPr kumimoji="1" lang="zh-CN" altLang="en-US" sz="2000" b="0" dirty="0">
                  <a:solidFill>
                    <a:srgbClr val="F4F5E7"/>
                  </a:solidFill>
                  <a:latin typeface="楷体_GB2312" pitchFamily="49" charset="-122"/>
                  <a:ea typeface="楷体_GB2312" pitchFamily="49" charset="-122"/>
                </a:rPr>
                <a:t>    包括信息生产者、信息和信息技术三个基本要素：第一，信息生产者是为某种目的生产信息的劳动者，不仅包括从事原始信息的生产者，而且包括从事信息加工或再生产的劳动者；第二，信息是信息生产的产品，是信息生产者的劳动成果，对社会各种活动直接产生效用；第三，信息技术是是对声音、图像、文字、数字和各种传感信号的信息进行获取、加工处理、存储、传播和利用的能动技术。 </a:t>
              </a:r>
              <a:endParaRPr kumimoji="1" lang="en-US" altLang="zh-CN" sz="2000" b="0" dirty="0">
                <a:solidFill>
                  <a:srgbClr val="F4F5E7"/>
                </a:solidFill>
                <a:latin typeface="楷体_GB2312" pitchFamily="49" charset="-122"/>
                <a:ea typeface="楷体_GB2312" pitchFamily="49" charset="-122"/>
              </a:endParaRPr>
            </a:p>
          </p:txBody>
        </p:sp>
        <p:sp>
          <p:nvSpPr>
            <p:cNvPr id="39" name="Text Box 22"/>
            <p:cNvSpPr txBox="1">
              <a:spLocks noChangeArrowheads="1"/>
            </p:cNvSpPr>
            <p:nvPr/>
          </p:nvSpPr>
          <p:spPr bwMode="auto">
            <a:xfrm>
              <a:off x="560" y="1980"/>
              <a:ext cx="1902" cy="327"/>
            </a:xfrm>
            <a:prstGeom prst="rect">
              <a:avLst/>
            </a:prstGeom>
            <a:noFill/>
            <a:ln w="9525">
              <a:noFill/>
              <a:miter lim="800000"/>
            </a:ln>
            <a:effectLst/>
          </p:spPr>
          <p:txBody>
            <a:bodyPr>
              <a:spAutoFit/>
            </a:bodyPr>
            <a:lstStyle/>
            <a:p>
              <a:pPr>
                <a:spcBef>
                  <a:spcPct val="50000"/>
                </a:spcBef>
                <a:defRPr/>
              </a:pPr>
              <a:r>
                <a:rPr lang="zh-CN" altLang="en-US" sz="28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广义的信息资源</a:t>
              </a:r>
              <a:endParaRPr lang="zh-CN" altLang="en-US" sz="28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up)">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6" y="340254"/>
            <a:ext cx="4978703" cy="530225"/>
          </a:xfrm>
        </p:spPr>
        <p:txBody>
          <a:bodyPr/>
          <a:lstStyle/>
          <a:p>
            <a:r>
              <a:rPr lang="en-US" altLang="zh-CN" dirty="0"/>
              <a:t>1.3 </a:t>
            </a:r>
            <a:r>
              <a:rPr lang="zh-CN" altLang="en-US" dirty="0"/>
              <a:t>信息资源和信息管理</a:t>
            </a:r>
            <a:endParaRPr lang="zh-CN" altLang="en-US" dirty="0"/>
          </a:p>
          <a:p>
            <a:endParaRPr lang="zh-CN" altLang="en-US" dirty="0"/>
          </a:p>
        </p:txBody>
      </p:sp>
      <p:pic>
        <p:nvPicPr>
          <p:cNvPr id="3" name="Picture 4" descr="board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3050" y="1198563"/>
            <a:ext cx="11804650" cy="493712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5"/>
          <p:cNvSpPr>
            <a:spLocks noChangeArrowheads="1"/>
          </p:cNvSpPr>
          <p:nvPr/>
        </p:nvSpPr>
        <p:spPr bwMode="auto">
          <a:xfrm>
            <a:off x="287238" y="2211388"/>
            <a:ext cx="11837989" cy="3341687"/>
          </a:xfrm>
          <a:prstGeom prst="roundRect">
            <a:avLst>
              <a:gd name="adj" fmla="val 4167"/>
            </a:avLst>
          </a:prstGeom>
          <a:noFill/>
          <a:ln>
            <a:noFill/>
          </a:ln>
          <a:effectLst/>
          <a:extLst>
            <a:ext uri="{909E8E84-426E-40DD-AFC4-6F175D3DCCD1}">
              <a14:hiddenFill xmlns:a14="http://schemas.microsoft.com/office/drawing/2010/main">
                <a:gradFill rotWithShape="1">
                  <a:gsLst>
                    <a:gs pos="0">
                      <a:srgbClr val="ADE2A1"/>
                    </a:gs>
                    <a:gs pos="100000">
                      <a:srgbClr val="E8F6E4"/>
                    </a:gs>
                  </a:gsLst>
                  <a:lin ang="2700000" scaled="1"/>
                </a:gradFill>
              </a14:hiddenFill>
            </a:ext>
            <a:ext uri="{91240B29-F687-4F45-9708-019B960494DF}">
              <a14:hiddenLine xmlns:a14="http://schemas.microsoft.com/office/drawing/2010/main" w="9525">
                <a:solidFill>
                  <a:srgbClr val="D60093"/>
                </a:solidFill>
                <a:rou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nchor="ctr"/>
          <a:lstStyle/>
          <a:p>
            <a:pPr algn="just">
              <a:lnSpc>
                <a:spcPct val="120000"/>
              </a:lnSpc>
              <a:spcBef>
                <a:spcPct val="20000"/>
              </a:spcBef>
              <a:buClr>
                <a:srgbClr val="8DACD0"/>
              </a:buClr>
              <a:buSzPct val="70000"/>
              <a:buFont typeface="Wingdings" panose="05000000000000000000" pitchFamily="2" charset="2"/>
              <a:buNone/>
            </a:pPr>
            <a:r>
              <a:rPr lang="zh-CN" altLang="en-US" sz="2200" b="0" dirty="0">
                <a:solidFill>
                  <a:schemeClr val="bg1"/>
                </a:solidFill>
                <a:effectLst>
                  <a:outerShdw blurRad="38100" dist="38100" dir="2700000" algn="tl">
                    <a:srgbClr val="C0C0C0"/>
                  </a:outerShdw>
                </a:effectLst>
                <a:latin typeface="楷体_GB2312" pitchFamily="49" charset="-122"/>
                <a:ea typeface="楷体_GB2312" pitchFamily="49" charset="-122"/>
              </a:rPr>
              <a:t>    信息管理，是指对人类社会信息活动的各种相关因素（主要是人、信息、技术和机构等）进行科学的计划、组织、控制和协调，以实现信息资源的合理开发与有效利用的过程。它既包括微观上对信息内容的管理</a:t>
            </a:r>
            <a:r>
              <a:rPr lang="zh-CN" altLang="en-US" sz="2200" b="0" dirty="0">
                <a:solidFill>
                  <a:schemeClr val="bg1"/>
                </a:solidFill>
                <a:effectLst>
                  <a:outerShdw blurRad="38100" dist="38100" dir="2700000" algn="tl">
                    <a:srgbClr val="C0C0C0"/>
                  </a:outerShdw>
                </a:effectLst>
                <a:latin typeface="Times New Roman" panose="02020603050405020304" pitchFamily="18" charset="0"/>
                <a:ea typeface="楷体_GB2312" pitchFamily="49" charset="-122"/>
              </a:rPr>
              <a:t>—</a:t>
            </a:r>
            <a:r>
              <a:rPr lang="zh-CN" altLang="en-US" sz="2200" b="0" dirty="0">
                <a:solidFill>
                  <a:schemeClr val="bg1"/>
                </a:solidFill>
                <a:effectLst>
                  <a:outerShdw blurRad="38100" dist="38100" dir="2700000" algn="tl">
                    <a:srgbClr val="C0C0C0"/>
                  </a:outerShdw>
                </a:effectLst>
                <a:latin typeface="楷体_GB2312" pitchFamily="49" charset="-122"/>
                <a:ea typeface="楷体_GB2312" pitchFamily="49" charset="-122"/>
              </a:rPr>
              <a:t>信息的采集、加工、检索、服务等，又包括宏观上对信息机构和信息系统的管理。 </a:t>
            </a:r>
            <a:endParaRPr lang="zh-CN" altLang="en-US" sz="2200" b="0" dirty="0">
              <a:solidFill>
                <a:schemeClr val="bg1"/>
              </a:solidFill>
              <a:effectLst>
                <a:outerShdw blurRad="38100" dist="38100" dir="2700000" algn="tl">
                  <a:srgbClr val="C0C0C0"/>
                </a:outerShdw>
              </a:effectLst>
              <a:latin typeface="楷体_GB2312" pitchFamily="49" charset="-122"/>
              <a:ea typeface="楷体_GB2312" pitchFamily="49" charset="-122"/>
            </a:endParaRPr>
          </a:p>
          <a:p>
            <a:pPr algn="just">
              <a:lnSpc>
                <a:spcPct val="120000"/>
              </a:lnSpc>
              <a:spcBef>
                <a:spcPct val="20000"/>
              </a:spcBef>
              <a:buClr>
                <a:srgbClr val="8DACD0"/>
              </a:buClr>
              <a:buSzPct val="70000"/>
              <a:buFont typeface="Wingdings" panose="05000000000000000000" pitchFamily="2" charset="2"/>
              <a:buNone/>
            </a:pPr>
            <a:r>
              <a:rPr lang="zh-CN" altLang="en-US" sz="2200" b="0" dirty="0">
                <a:solidFill>
                  <a:srgbClr val="D60093"/>
                </a:solidFill>
                <a:effectLst>
                  <a:outerShdw blurRad="38100" dist="38100" dir="2700000" algn="tl">
                    <a:srgbClr val="C0C0C0"/>
                  </a:outerShdw>
                </a:effectLst>
                <a:latin typeface="宋体" panose="02010600030101010101" pitchFamily="2" charset="-122"/>
                <a:ea typeface="宋体" panose="02010600030101010101" pitchFamily="2" charset="-122"/>
              </a:rPr>
              <a:t>    </a:t>
            </a:r>
            <a:r>
              <a:rPr lang="zh-CN" altLang="en-US" sz="2200" b="0" dirty="0">
                <a:solidFill>
                  <a:srgbClr val="FFFF00"/>
                </a:solidFill>
                <a:effectLst>
                  <a:outerShdw blurRad="38100" dist="38100" dir="2700000" algn="tl">
                    <a:srgbClr val="C0C0C0"/>
                  </a:outerShdw>
                </a:effectLst>
                <a:latin typeface="楷体_GB2312" pitchFamily="49" charset="-122"/>
                <a:ea typeface="楷体_GB2312" pitchFamily="49" charset="-122"/>
              </a:rPr>
              <a:t>信息管理的基本任务是建设和管理各级各类的信息系统。例如企业的管理信息系统（</a:t>
            </a:r>
            <a:r>
              <a:rPr lang="en-US" altLang="zh-CN" sz="2200" b="0" dirty="0">
                <a:solidFill>
                  <a:srgbClr val="FFFF00"/>
                </a:solidFill>
                <a:effectLst>
                  <a:outerShdw blurRad="38100" dist="38100" dir="2700000" algn="tl">
                    <a:srgbClr val="C0C0C0"/>
                  </a:outerShdw>
                </a:effectLst>
                <a:latin typeface="楷体_GB2312" pitchFamily="49" charset="-122"/>
                <a:ea typeface="楷体_GB2312" pitchFamily="49" charset="-122"/>
              </a:rPr>
              <a:t>MIS）、</a:t>
            </a:r>
            <a:r>
              <a:rPr lang="zh-CN" altLang="en-US" sz="2200" b="0" dirty="0">
                <a:solidFill>
                  <a:srgbClr val="FFFF00"/>
                </a:solidFill>
                <a:effectLst>
                  <a:outerShdw blurRad="38100" dist="38100" dir="2700000" algn="tl">
                    <a:srgbClr val="C0C0C0"/>
                  </a:outerShdw>
                </a:effectLst>
                <a:latin typeface="楷体_GB2312" pitchFamily="49" charset="-122"/>
                <a:ea typeface="楷体_GB2312" pitchFamily="49" charset="-122"/>
              </a:rPr>
              <a:t>政府的决策支持系统（</a:t>
            </a:r>
            <a:r>
              <a:rPr lang="en-US" altLang="zh-CN" sz="2200" b="0" dirty="0">
                <a:solidFill>
                  <a:srgbClr val="FFFF00"/>
                </a:solidFill>
                <a:effectLst>
                  <a:outerShdw blurRad="38100" dist="38100" dir="2700000" algn="tl">
                    <a:srgbClr val="C0C0C0"/>
                  </a:outerShdw>
                </a:effectLst>
                <a:latin typeface="楷体_GB2312" pitchFamily="49" charset="-122"/>
                <a:ea typeface="楷体_GB2312" pitchFamily="49" charset="-122"/>
              </a:rPr>
              <a:t>DSS）、</a:t>
            </a:r>
            <a:r>
              <a:rPr lang="zh-CN" altLang="en-US" sz="2200" b="0" dirty="0">
                <a:solidFill>
                  <a:srgbClr val="FFFF00"/>
                </a:solidFill>
                <a:effectLst>
                  <a:outerShdw blurRad="38100" dist="38100" dir="2700000" algn="tl">
                    <a:srgbClr val="C0C0C0"/>
                  </a:outerShdw>
                </a:effectLst>
                <a:latin typeface="楷体_GB2312" pitchFamily="49" charset="-122"/>
                <a:ea typeface="楷体_GB2312" pitchFamily="49" charset="-122"/>
              </a:rPr>
              <a:t>远程教学系统、电子商务系统（</a:t>
            </a:r>
            <a:r>
              <a:rPr lang="en-US" altLang="zh-CN" sz="2200" b="0" dirty="0">
                <a:solidFill>
                  <a:srgbClr val="FFFF00"/>
                </a:solidFill>
                <a:effectLst>
                  <a:outerShdw blurRad="38100" dist="38100" dir="2700000" algn="tl">
                    <a:srgbClr val="C0C0C0"/>
                  </a:outerShdw>
                </a:effectLst>
                <a:latin typeface="楷体_GB2312" pitchFamily="49" charset="-122"/>
                <a:ea typeface="楷体_GB2312" pitchFamily="49" charset="-122"/>
              </a:rPr>
              <a:t>EC）、</a:t>
            </a:r>
            <a:r>
              <a:rPr lang="zh-CN" altLang="en-US" sz="2200" dirty="0">
                <a:solidFill>
                  <a:srgbClr val="FFFF00"/>
                </a:solidFill>
                <a:effectLst>
                  <a:outerShdw blurRad="38100" dist="38100" dir="2700000" algn="tl">
                    <a:srgbClr val="C0C0C0"/>
                  </a:outerShdw>
                </a:effectLst>
                <a:latin typeface="Times New Roman" panose="02020603050405020304" pitchFamily="18" charset="0"/>
                <a:ea typeface="楷体_GB2312" pitchFamily="49" charset="-122"/>
              </a:rPr>
              <a:t>工厂数字孪生系统以及城市大脑系统等</a:t>
            </a:r>
            <a:r>
              <a:rPr lang="zh-CN" altLang="en-US" sz="2200" b="0" dirty="0">
                <a:solidFill>
                  <a:srgbClr val="FFFF00"/>
                </a:solidFill>
                <a:effectLst>
                  <a:outerShdw blurRad="38100" dist="38100" dir="2700000" algn="tl">
                    <a:srgbClr val="C0C0C0"/>
                  </a:outerShdw>
                </a:effectLst>
                <a:latin typeface="楷体_GB2312" pitchFamily="49" charset="-122"/>
                <a:ea typeface="楷体_GB2312" pitchFamily="49" charset="-122"/>
              </a:rPr>
              <a:t>。</a:t>
            </a:r>
            <a:r>
              <a:rPr lang="zh-CN" altLang="en-US" sz="2200" b="0" dirty="0">
                <a:solidFill>
                  <a:srgbClr val="F4F5E7"/>
                </a:solidFill>
                <a:effectLst>
                  <a:outerShdw blurRad="38100" dist="38100" dir="2700000" algn="tl">
                    <a:srgbClr val="C0C0C0"/>
                  </a:outerShdw>
                </a:effectLst>
                <a:latin typeface="Times New Roman" panose="02020603050405020304" pitchFamily="18" charset="0"/>
                <a:ea typeface="楷体_GB2312" pitchFamily="49" charset="-122"/>
              </a:rPr>
              <a:t> </a:t>
            </a:r>
            <a:endParaRPr lang="zh-CN" altLang="en-US" sz="2200" b="0" dirty="0">
              <a:solidFill>
                <a:srgbClr val="F4F5E7"/>
              </a:solidFill>
              <a:effectLst>
                <a:outerShdw blurRad="38100" dist="38100" dir="2700000" algn="tl">
                  <a:srgbClr val="C0C0C0"/>
                </a:outerShdw>
              </a:effectLst>
              <a:latin typeface="Times New Roman" panose="02020603050405020304" pitchFamily="18" charset="0"/>
              <a:ea typeface="楷体_GB2312" pitchFamily="49" charset="-122"/>
            </a:endParaRPr>
          </a:p>
        </p:txBody>
      </p:sp>
      <p:sp>
        <p:nvSpPr>
          <p:cNvPr id="5" name="Text Box 6"/>
          <p:cNvSpPr txBox="1">
            <a:spLocks noChangeArrowheads="1"/>
          </p:cNvSpPr>
          <p:nvPr/>
        </p:nvSpPr>
        <p:spPr bwMode="auto">
          <a:xfrm>
            <a:off x="690533" y="1292225"/>
            <a:ext cx="3862220"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square">
            <a:spAutoFit/>
          </a:bodyPr>
          <a:lstStyle/>
          <a:p>
            <a:pPr>
              <a:spcBef>
                <a:spcPct val="50000"/>
              </a:spcBef>
            </a:pPr>
            <a:r>
              <a:rPr lang="zh-CN" altLang="en-US" sz="2800" b="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三、信息管理</a:t>
            </a:r>
            <a:endParaRPr lang="zh-CN" altLang="en-US" sz="2800" b="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6" y="340254"/>
            <a:ext cx="5032679" cy="530225"/>
          </a:xfrm>
        </p:spPr>
        <p:txBody>
          <a:bodyPr/>
          <a:lstStyle/>
          <a:p>
            <a:r>
              <a:rPr lang="en-US" altLang="zh-CN" dirty="0"/>
              <a:t>1.3 </a:t>
            </a:r>
            <a:r>
              <a:rPr lang="zh-CN" altLang="en-US" dirty="0"/>
              <a:t>信息资源和信息管理</a:t>
            </a:r>
            <a:endParaRPr lang="zh-CN" altLang="en-US" dirty="0"/>
          </a:p>
          <a:p>
            <a:endParaRPr lang="zh-CN" altLang="en-US" dirty="0"/>
          </a:p>
        </p:txBody>
      </p:sp>
      <p:pic>
        <p:nvPicPr>
          <p:cNvPr id="3" name="Picture 172" descr="050902_dq_28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86775" y="1549400"/>
            <a:ext cx="914400" cy="8572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169"/>
          <p:cNvGrpSpPr/>
          <p:nvPr/>
        </p:nvGrpSpPr>
        <p:grpSpPr bwMode="auto">
          <a:xfrm>
            <a:off x="2257425" y="1330325"/>
            <a:ext cx="3679825" cy="873125"/>
            <a:chOff x="558" y="228"/>
            <a:chExt cx="2318" cy="550"/>
          </a:xfrm>
        </p:grpSpPr>
        <p:pic>
          <p:nvPicPr>
            <p:cNvPr id="6" name="Picture 1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 y="228"/>
              <a:ext cx="2318" cy="55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168"/>
            <p:cNvSpPr txBox="1">
              <a:spLocks noChangeArrowheads="1"/>
            </p:cNvSpPr>
            <p:nvPr/>
          </p:nvSpPr>
          <p:spPr bwMode="auto">
            <a:xfrm>
              <a:off x="634" y="306"/>
              <a:ext cx="2183"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pPr>
              <a:r>
                <a:rPr lang="zh-CN" altLang="en-US" sz="2800">
                  <a:solidFill>
                    <a:schemeClr val="bg1"/>
                  </a:solidFill>
                  <a:ea typeface="宋体" panose="02010600030101010101" pitchFamily="2" charset="-122"/>
                </a:rPr>
                <a:t>四、信息管理的意义</a:t>
              </a:r>
              <a:endParaRPr lang="zh-CN" altLang="en-US" sz="2800">
                <a:solidFill>
                  <a:schemeClr val="bg1"/>
                </a:solidFill>
                <a:ea typeface="宋体" panose="02010600030101010101" pitchFamily="2" charset="-122"/>
              </a:endParaRPr>
            </a:p>
          </p:txBody>
        </p:sp>
      </p:grpSp>
      <p:pic>
        <p:nvPicPr>
          <p:cNvPr id="8" name="Picture 1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2092325"/>
            <a:ext cx="3486150" cy="335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0" descr="Site01"/>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rot="19467740">
            <a:off x="5842000" y="2359025"/>
            <a:ext cx="2882900" cy="2835275"/>
          </a:xfrm>
          <a:prstGeom prst="rect">
            <a:avLst/>
          </a:prstGeom>
          <a:noFill/>
          <a:extLst>
            <a:ext uri="{909E8E84-426E-40DD-AFC4-6F175D3DCCD1}">
              <a14:hiddenFill xmlns:a14="http://schemas.microsoft.com/office/drawing/2010/main">
                <a:solidFill>
                  <a:srgbClr val="FFFFFF"/>
                </a:solidFill>
              </a14:hiddenFill>
            </a:ext>
          </a:extLst>
        </p:spPr>
      </p:pic>
      <p:sp>
        <p:nvSpPr>
          <p:cNvPr id="10" name="Line 16"/>
          <p:cNvSpPr>
            <a:spLocks noChangeShapeType="1"/>
          </p:cNvSpPr>
          <p:nvPr/>
        </p:nvSpPr>
        <p:spPr bwMode="auto">
          <a:xfrm flipH="1" flipV="1">
            <a:off x="8015288" y="3054350"/>
            <a:ext cx="484187" cy="735013"/>
          </a:xfrm>
          <a:prstGeom prst="line">
            <a:avLst/>
          </a:prstGeom>
          <a:noFill/>
          <a:ln w="57150">
            <a:solidFill>
              <a:srgbClr val="1A8B1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7"/>
          <p:cNvSpPr>
            <a:spLocks noChangeShapeType="1"/>
          </p:cNvSpPr>
          <p:nvPr/>
        </p:nvSpPr>
        <p:spPr bwMode="auto">
          <a:xfrm flipV="1">
            <a:off x="6026150" y="3109913"/>
            <a:ext cx="484188" cy="679450"/>
          </a:xfrm>
          <a:prstGeom prst="line">
            <a:avLst/>
          </a:prstGeom>
          <a:noFill/>
          <a:ln w="57150">
            <a:solidFill>
              <a:srgbClr val="1A8B1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2" name="Picture 101" descr="anniu8"/>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019925" y="3521075"/>
            <a:ext cx="600075" cy="561975"/>
          </a:xfrm>
          <a:prstGeom prst="rect">
            <a:avLst/>
          </a:prstGeom>
          <a:noFill/>
          <a:extLst>
            <a:ext uri="{909E8E84-426E-40DD-AFC4-6F175D3DCCD1}">
              <a14:hiddenFill xmlns:a14="http://schemas.microsoft.com/office/drawing/2010/main">
                <a:solidFill>
                  <a:srgbClr val="FFFFFF"/>
                </a:solidFill>
              </a14:hiddenFill>
            </a:ext>
          </a:extLst>
        </p:spPr>
      </p:pic>
      <p:sp>
        <p:nvSpPr>
          <p:cNvPr id="13" name="Line 118"/>
          <p:cNvSpPr>
            <a:spLocks noChangeShapeType="1"/>
          </p:cNvSpPr>
          <p:nvPr/>
        </p:nvSpPr>
        <p:spPr bwMode="auto">
          <a:xfrm flipV="1">
            <a:off x="6654800" y="4738688"/>
            <a:ext cx="1093788" cy="3175"/>
          </a:xfrm>
          <a:prstGeom prst="line">
            <a:avLst/>
          </a:prstGeom>
          <a:noFill/>
          <a:ln w="571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 name="Group 126"/>
          <p:cNvGrpSpPr/>
          <p:nvPr/>
        </p:nvGrpSpPr>
        <p:grpSpPr bwMode="auto">
          <a:xfrm>
            <a:off x="6486525" y="3054350"/>
            <a:ext cx="1600200" cy="1433513"/>
            <a:chOff x="3252" y="1950"/>
            <a:chExt cx="1008" cy="903"/>
          </a:xfrm>
        </p:grpSpPr>
        <p:sp>
          <p:nvSpPr>
            <p:cNvPr id="15" name="Text Box 114"/>
            <p:cNvSpPr txBox="1">
              <a:spLocks noChangeArrowheads="1"/>
            </p:cNvSpPr>
            <p:nvPr/>
          </p:nvSpPr>
          <p:spPr bwMode="auto">
            <a:xfrm>
              <a:off x="3252" y="2256"/>
              <a:ext cx="39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pPr>
              <a:r>
                <a:rPr lang="zh-CN" altLang="en-US" sz="2800">
                  <a:solidFill>
                    <a:schemeClr val="hlink"/>
                  </a:solidFill>
                  <a:latin typeface="华文行楷" panose="02010800040101010101" pitchFamily="2" charset="-122"/>
                  <a:ea typeface="华文行楷" panose="02010800040101010101" pitchFamily="2" charset="-122"/>
                </a:rPr>
                <a:t>信</a:t>
              </a:r>
              <a:endParaRPr lang="zh-CN" altLang="en-US" sz="2800">
                <a:solidFill>
                  <a:schemeClr val="hlink"/>
                </a:solidFill>
                <a:latin typeface="华文行楷" panose="02010800040101010101" pitchFamily="2" charset="-122"/>
                <a:ea typeface="华文行楷" panose="02010800040101010101" pitchFamily="2" charset="-122"/>
              </a:endParaRPr>
            </a:p>
          </p:txBody>
        </p:sp>
        <p:sp>
          <p:nvSpPr>
            <p:cNvPr id="16" name="Text Box 121"/>
            <p:cNvSpPr txBox="1">
              <a:spLocks noChangeArrowheads="1"/>
            </p:cNvSpPr>
            <p:nvPr/>
          </p:nvSpPr>
          <p:spPr bwMode="auto">
            <a:xfrm>
              <a:off x="3576" y="1950"/>
              <a:ext cx="390"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pPr>
              <a:r>
                <a:rPr lang="zh-CN" altLang="en-US" sz="2800">
                  <a:solidFill>
                    <a:schemeClr val="hlink"/>
                  </a:solidFill>
                  <a:latin typeface="华文行楷" panose="02010800040101010101" pitchFamily="2" charset="-122"/>
                  <a:ea typeface="华文行楷" panose="02010800040101010101" pitchFamily="2" charset="-122"/>
                </a:rPr>
                <a:t>息       </a:t>
              </a:r>
              <a:endParaRPr lang="zh-CN" altLang="en-US" sz="2800">
                <a:solidFill>
                  <a:schemeClr val="hlink"/>
                </a:solidFill>
                <a:latin typeface="华文行楷" panose="02010800040101010101" pitchFamily="2" charset="-122"/>
                <a:ea typeface="华文行楷" panose="02010800040101010101" pitchFamily="2" charset="-122"/>
              </a:endParaRPr>
            </a:p>
          </p:txBody>
        </p:sp>
        <p:sp>
          <p:nvSpPr>
            <p:cNvPr id="17" name="Text Box 122"/>
            <p:cNvSpPr txBox="1">
              <a:spLocks noChangeArrowheads="1"/>
            </p:cNvSpPr>
            <p:nvPr/>
          </p:nvSpPr>
          <p:spPr bwMode="auto">
            <a:xfrm>
              <a:off x="3870" y="2274"/>
              <a:ext cx="390"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pPr>
              <a:r>
                <a:rPr lang="zh-CN" altLang="en-US" sz="2800">
                  <a:solidFill>
                    <a:schemeClr val="hlink"/>
                  </a:solidFill>
                  <a:latin typeface="华文行楷" panose="02010800040101010101" pitchFamily="2" charset="-122"/>
                  <a:ea typeface="华文行楷" panose="02010800040101010101" pitchFamily="2" charset="-122"/>
                </a:rPr>
                <a:t>管       </a:t>
              </a:r>
              <a:endParaRPr lang="zh-CN" altLang="en-US" sz="2800">
                <a:solidFill>
                  <a:schemeClr val="hlink"/>
                </a:solidFill>
                <a:latin typeface="华文行楷" panose="02010800040101010101" pitchFamily="2" charset="-122"/>
                <a:ea typeface="华文行楷" panose="02010800040101010101" pitchFamily="2" charset="-122"/>
              </a:endParaRPr>
            </a:p>
          </p:txBody>
        </p:sp>
        <p:sp>
          <p:nvSpPr>
            <p:cNvPr id="18" name="Text Box 123"/>
            <p:cNvSpPr txBox="1">
              <a:spLocks noChangeArrowheads="1"/>
            </p:cNvSpPr>
            <p:nvPr/>
          </p:nvSpPr>
          <p:spPr bwMode="auto">
            <a:xfrm>
              <a:off x="3570" y="2526"/>
              <a:ext cx="390"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pPr>
              <a:r>
                <a:rPr lang="zh-CN" altLang="en-US" sz="2800">
                  <a:solidFill>
                    <a:schemeClr val="hlink"/>
                  </a:solidFill>
                  <a:latin typeface="华文行楷" panose="02010800040101010101" pitchFamily="2" charset="-122"/>
                  <a:ea typeface="华文行楷" panose="02010800040101010101" pitchFamily="2" charset="-122"/>
                </a:rPr>
                <a:t>理       </a:t>
              </a:r>
              <a:endParaRPr lang="zh-CN" altLang="en-US" sz="2800">
                <a:solidFill>
                  <a:schemeClr val="hlink"/>
                </a:solidFill>
                <a:latin typeface="华文行楷" panose="02010800040101010101" pitchFamily="2" charset="-122"/>
                <a:ea typeface="华文行楷" panose="02010800040101010101" pitchFamily="2" charset="-122"/>
              </a:endParaRPr>
            </a:p>
          </p:txBody>
        </p:sp>
      </p:grpSp>
      <p:grpSp>
        <p:nvGrpSpPr>
          <p:cNvPr id="19" name="Group 138"/>
          <p:cNvGrpSpPr/>
          <p:nvPr/>
        </p:nvGrpSpPr>
        <p:grpSpPr bwMode="auto">
          <a:xfrm>
            <a:off x="7073900" y="5475288"/>
            <a:ext cx="2943225" cy="903287"/>
            <a:chOff x="3070" y="3361"/>
            <a:chExt cx="1854" cy="569"/>
          </a:xfrm>
        </p:grpSpPr>
        <p:pic>
          <p:nvPicPr>
            <p:cNvPr id="20" name="Picture 132" descr="board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4" y="3361"/>
              <a:ext cx="1646" cy="569"/>
            </a:xfrm>
            <a:prstGeom prst="rect">
              <a:avLst/>
            </a:prstGeom>
            <a:noFill/>
            <a:extLst>
              <a:ext uri="{909E8E84-426E-40DD-AFC4-6F175D3DCCD1}">
                <a14:hiddenFill xmlns:a14="http://schemas.microsoft.com/office/drawing/2010/main">
                  <a:solidFill>
                    <a:srgbClr val="FFFFFF"/>
                  </a:solidFill>
                </a14:hiddenFill>
              </a:ext>
            </a:extLst>
          </p:spPr>
        </p:pic>
        <p:sp>
          <p:nvSpPr>
            <p:cNvPr id="21" name="AutoShape 110"/>
            <p:cNvSpPr>
              <a:spLocks noChangeArrowheads="1"/>
            </p:cNvSpPr>
            <p:nvPr/>
          </p:nvSpPr>
          <p:spPr bwMode="auto">
            <a:xfrm>
              <a:off x="3070" y="3434"/>
              <a:ext cx="1854" cy="429"/>
            </a:xfrm>
            <a:prstGeom prst="roundRect">
              <a:avLst>
                <a:gd name="adj" fmla="val 4167"/>
              </a:avLst>
            </a:prstGeom>
            <a:noFill/>
            <a:ln>
              <a:noFill/>
            </a:ln>
            <a:effectLst/>
            <a:extLst>
              <a:ext uri="{909E8E84-426E-40DD-AFC4-6F175D3DCCD1}">
                <a14:hiddenFill xmlns:a14="http://schemas.microsoft.com/office/drawing/2010/main">
                  <a:solidFill>
                    <a:srgbClr val="F4F5E7"/>
                  </a:solidFill>
                </a14:hiddenFill>
              </a:ext>
              <a:ext uri="{91240B29-F687-4F45-9708-019B960494DF}">
                <a14:hiddenLine xmlns:a14="http://schemas.microsoft.com/office/drawing/2010/main" w="9525">
                  <a:solidFill>
                    <a:srgbClr val="4D4D4D"/>
                  </a:solidFill>
                  <a:rou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lIns="0" tIns="91440" anchor="ctr"/>
            <a:lstStyle>
              <a:lvl1pPr algn="l">
                <a:defRPr>
                  <a:solidFill>
                    <a:schemeClr val="tx1"/>
                  </a:solidFill>
                  <a:latin typeface="Arial" panose="020B0604020202020204" pitchFamily="34" charset="0"/>
                </a:defRPr>
              </a:lvl1pPr>
              <a:lvl2pPr marL="233680"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40000"/>
                </a:spcBef>
                <a:buSzPct val="80000"/>
                <a:buFontTx/>
                <a:buBlip>
                  <a:blip r:embed="rId7"/>
                </a:buBlip>
              </a:pPr>
              <a:r>
                <a:rPr kumimoji="1" lang="zh-CN" altLang="en-US">
                  <a:solidFill>
                    <a:schemeClr val="bg1"/>
                  </a:solidFill>
                  <a:latin typeface="宋体" panose="02010600030101010101" pitchFamily="2" charset="-122"/>
                  <a:ea typeface="宋体" panose="02010600030101010101" pitchFamily="2" charset="-122"/>
                </a:rPr>
                <a:t>促进了价值链变化 </a:t>
              </a:r>
              <a:endParaRPr kumimoji="1" lang="zh-CN" altLang="en-US">
                <a:solidFill>
                  <a:schemeClr val="bg1"/>
                </a:solidFill>
                <a:latin typeface="楷体_GB2312" pitchFamily="49" charset="-122"/>
                <a:ea typeface="楷体_GB2312" pitchFamily="49" charset="-122"/>
              </a:endParaRPr>
            </a:p>
            <a:p>
              <a:pPr lvl="1">
                <a:lnSpc>
                  <a:spcPct val="85000"/>
                </a:lnSpc>
                <a:spcBef>
                  <a:spcPct val="40000"/>
                </a:spcBef>
                <a:buSzPct val="80000"/>
                <a:buFontTx/>
                <a:buBlip>
                  <a:blip r:embed="rId7"/>
                </a:buBlip>
              </a:pPr>
              <a:r>
                <a:rPr kumimoji="1" lang="zh-CN" altLang="en-US">
                  <a:solidFill>
                    <a:schemeClr val="bg1"/>
                  </a:solidFill>
                  <a:latin typeface="宋体" panose="02010600030101010101" pitchFamily="2" charset="-122"/>
                  <a:ea typeface="宋体" panose="02010600030101010101" pitchFamily="2" charset="-122"/>
                </a:rPr>
                <a:t>推动了产业结构的变化</a:t>
              </a:r>
              <a:r>
                <a:rPr kumimoji="1" lang="zh-CN" altLang="en-US">
                  <a:solidFill>
                    <a:schemeClr val="bg1"/>
                  </a:solidFill>
                  <a:latin typeface="楷体_GB2312" pitchFamily="49" charset="-122"/>
                  <a:ea typeface="楷体_GB2312" pitchFamily="49" charset="-122"/>
                </a:rPr>
                <a:t> </a:t>
              </a:r>
              <a:endParaRPr kumimoji="1" lang="en-US" altLang="zh-CN">
                <a:solidFill>
                  <a:schemeClr val="bg1"/>
                </a:solidFill>
                <a:latin typeface="楷体_GB2312" pitchFamily="49" charset="-122"/>
                <a:ea typeface="楷体_GB2312" pitchFamily="49" charset="-122"/>
              </a:endParaRPr>
            </a:p>
          </p:txBody>
        </p:sp>
      </p:grpSp>
      <p:grpSp>
        <p:nvGrpSpPr>
          <p:cNvPr id="22" name="Group 164"/>
          <p:cNvGrpSpPr/>
          <p:nvPr/>
        </p:nvGrpSpPr>
        <p:grpSpPr bwMode="auto">
          <a:xfrm>
            <a:off x="2171700" y="5116513"/>
            <a:ext cx="3781425" cy="1236662"/>
            <a:chOff x="504" y="3147"/>
            <a:chExt cx="2382" cy="779"/>
          </a:xfrm>
        </p:grpSpPr>
        <p:pic>
          <p:nvPicPr>
            <p:cNvPr id="23" name="Picture 133" descr="board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0" y="3147"/>
              <a:ext cx="2296" cy="779"/>
            </a:xfrm>
            <a:prstGeom prst="rect">
              <a:avLst/>
            </a:prstGeom>
            <a:noFill/>
            <a:extLst>
              <a:ext uri="{909E8E84-426E-40DD-AFC4-6F175D3DCCD1}">
                <a14:hiddenFill xmlns:a14="http://schemas.microsoft.com/office/drawing/2010/main">
                  <a:solidFill>
                    <a:srgbClr val="FFFFFF"/>
                  </a:solidFill>
                </a14:hiddenFill>
              </a:ext>
            </a:extLst>
          </p:spPr>
        </p:pic>
        <p:sp>
          <p:nvSpPr>
            <p:cNvPr id="24" name="AutoShape 111"/>
            <p:cNvSpPr>
              <a:spLocks noChangeArrowheads="1"/>
            </p:cNvSpPr>
            <p:nvPr/>
          </p:nvSpPr>
          <p:spPr bwMode="auto">
            <a:xfrm>
              <a:off x="504" y="3158"/>
              <a:ext cx="2304" cy="741"/>
            </a:xfrm>
            <a:prstGeom prst="roundRect">
              <a:avLst>
                <a:gd name="adj" fmla="val 4167"/>
              </a:avLst>
            </a:prstGeom>
            <a:noFill/>
            <a:ln>
              <a:noFill/>
            </a:ln>
            <a:effectLst/>
            <a:extLst>
              <a:ext uri="{909E8E84-426E-40DD-AFC4-6F175D3DCCD1}">
                <a14:hiddenFill xmlns:a14="http://schemas.microsoft.com/office/drawing/2010/main">
                  <a:solidFill>
                    <a:srgbClr val="00FF99">
                      <a:alpha val="50000"/>
                    </a:srgbClr>
                  </a:solidFill>
                </a14:hiddenFill>
              </a:ext>
              <a:ext uri="{91240B29-F687-4F45-9708-019B960494DF}">
                <a14:hiddenLine xmlns:a14="http://schemas.microsoft.com/office/drawing/2010/main" w="9525">
                  <a:solidFill>
                    <a:srgbClr val="4D4D4D"/>
                  </a:solidFill>
                  <a:rou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lIns="0" tIns="91440" rIns="72000" anchor="ctr"/>
            <a:lstStyle>
              <a:lvl1pPr algn="l">
                <a:defRPr>
                  <a:solidFill>
                    <a:schemeClr val="tx1"/>
                  </a:solidFill>
                  <a:latin typeface="Arial" panose="020B0604020202020204" pitchFamily="34" charset="0"/>
                </a:defRPr>
              </a:lvl1pPr>
              <a:lvl2pPr marL="233680"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40000"/>
                </a:spcBef>
                <a:buSzPct val="80000"/>
                <a:buFontTx/>
                <a:buBlip>
                  <a:blip r:embed="rId7"/>
                </a:buBlip>
              </a:pPr>
              <a:r>
                <a:rPr kumimoji="1" lang="zh-CN" altLang="en-US">
                  <a:solidFill>
                    <a:schemeClr val="bg1"/>
                  </a:solidFill>
                  <a:latin typeface="宋体" panose="02010600030101010101" pitchFamily="2" charset="-122"/>
                  <a:ea typeface="宋体" panose="02010600030101010101" pitchFamily="2" charset="-122"/>
                </a:rPr>
                <a:t>加快信息反馈和经营决策的速度 </a:t>
              </a:r>
              <a:endParaRPr kumimoji="1" lang="zh-CN" altLang="en-US">
                <a:solidFill>
                  <a:schemeClr val="bg1"/>
                </a:solidFill>
                <a:latin typeface="楷体_GB2312" pitchFamily="49" charset="-122"/>
                <a:ea typeface="楷体_GB2312" pitchFamily="49" charset="-122"/>
              </a:endParaRPr>
            </a:p>
            <a:p>
              <a:pPr lvl="1">
                <a:lnSpc>
                  <a:spcPct val="85000"/>
                </a:lnSpc>
                <a:spcBef>
                  <a:spcPct val="40000"/>
                </a:spcBef>
                <a:buSzPct val="80000"/>
                <a:buFontTx/>
                <a:buBlip>
                  <a:blip r:embed="rId7"/>
                </a:buBlip>
              </a:pPr>
              <a:r>
                <a:rPr kumimoji="1" lang="zh-CN" altLang="en-US">
                  <a:solidFill>
                    <a:schemeClr val="bg1"/>
                  </a:solidFill>
                  <a:latin typeface="宋体" panose="02010600030101010101" pitchFamily="2" charset="-122"/>
                  <a:ea typeface="宋体" panose="02010600030101010101" pitchFamily="2" charset="-122"/>
                </a:rPr>
                <a:t>提高企业管理水平 </a:t>
              </a:r>
              <a:endParaRPr kumimoji="1" lang="zh-CN" altLang="en-US">
                <a:solidFill>
                  <a:schemeClr val="bg1"/>
                </a:solidFill>
                <a:latin typeface="楷体_GB2312" pitchFamily="49" charset="-122"/>
                <a:ea typeface="楷体_GB2312" pitchFamily="49" charset="-122"/>
              </a:endParaRPr>
            </a:p>
            <a:p>
              <a:pPr lvl="1">
                <a:lnSpc>
                  <a:spcPct val="85000"/>
                </a:lnSpc>
                <a:spcBef>
                  <a:spcPct val="40000"/>
                </a:spcBef>
                <a:buSzPct val="80000"/>
                <a:buFontTx/>
                <a:buBlip>
                  <a:blip r:embed="rId7"/>
                </a:buBlip>
              </a:pPr>
              <a:r>
                <a:rPr kumimoji="1" lang="zh-CN" altLang="en-US">
                  <a:solidFill>
                    <a:schemeClr val="bg1"/>
                  </a:solidFill>
                  <a:latin typeface="宋体" panose="02010600030101010101" pitchFamily="2" charset="-122"/>
                  <a:ea typeface="宋体" panose="02010600030101010101" pitchFamily="2" charset="-122"/>
                </a:rPr>
                <a:t>促使企业向市场经济转变 </a:t>
              </a:r>
              <a:r>
                <a:rPr kumimoji="1" lang="zh-CN" altLang="en-US">
                  <a:solidFill>
                    <a:schemeClr val="bg1"/>
                  </a:solidFill>
                  <a:latin typeface="楷体_GB2312" pitchFamily="49" charset="-122"/>
                  <a:ea typeface="楷体_GB2312" pitchFamily="49" charset="-122"/>
                </a:rPr>
                <a:t> </a:t>
              </a:r>
              <a:endParaRPr kumimoji="1" lang="en-US" altLang="zh-CN">
                <a:solidFill>
                  <a:schemeClr val="bg1"/>
                </a:solidFill>
                <a:latin typeface="楷体_GB2312" pitchFamily="49" charset="-122"/>
                <a:ea typeface="楷体_GB2312" pitchFamily="49" charset="-122"/>
              </a:endParaRPr>
            </a:p>
          </p:txBody>
        </p:sp>
      </p:grpSp>
      <p:sp>
        <p:nvSpPr>
          <p:cNvPr id="25" name="AutoShape 150"/>
          <p:cNvSpPr>
            <a:spLocks noChangeArrowheads="1"/>
          </p:cNvSpPr>
          <p:nvPr/>
        </p:nvSpPr>
        <p:spPr bwMode="auto">
          <a:xfrm>
            <a:off x="8505825" y="5006975"/>
            <a:ext cx="304800" cy="457200"/>
          </a:xfrm>
          <a:prstGeom prst="downArrow">
            <a:avLst>
              <a:gd name="adj1" fmla="val 46870"/>
              <a:gd name="adj2" fmla="val 81736"/>
            </a:avLst>
          </a:prstGeom>
          <a:gradFill rotWithShape="0">
            <a:gsLst>
              <a:gs pos="0">
                <a:srgbClr val="D60093">
                  <a:gamma/>
                  <a:tint val="37647"/>
                  <a:invGamma/>
                </a:srgbClr>
              </a:gs>
              <a:gs pos="100000">
                <a:srgbClr val="D60093"/>
              </a:gs>
            </a:gsLst>
            <a:lin ang="5400000" scaled="1"/>
          </a:gradFill>
          <a:ln w="9525">
            <a:solidFill>
              <a:srgbClr val="D60093"/>
            </a:solidFill>
            <a:miter lim="800000"/>
          </a:ln>
          <a:effectLst>
            <a:outerShdw dist="45791" dir="3378596" algn="ctr" rotWithShape="0">
              <a:schemeClr val="folHlink"/>
            </a:outerShdw>
          </a:effectLst>
        </p:spPr>
        <p:txBody>
          <a:bodyPr wrap="none" anchor="ctr"/>
          <a:lstStyle/>
          <a:p>
            <a:endParaRPr lang="zh-CN" altLang="en-US"/>
          </a:p>
        </p:txBody>
      </p:sp>
      <p:sp>
        <p:nvSpPr>
          <p:cNvPr id="26" name="Freeform 151"/>
          <p:cNvSpPr/>
          <p:nvPr/>
        </p:nvSpPr>
        <p:spPr bwMode="auto">
          <a:xfrm>
            <a:off x="4219575" y="4473575"/>
            <a:ext cx="962025" cy="666750"/>
          </a:xfrm>
          <a:custGeom>
            <a:avLst/>
            <a:gdLst>
              <a:gd name="T0" fmla="*/ 192 w 192"/>
              <a:gd name="T1" fmla="*/ 0 h 1536"/>
              <a:gd name="T2" fmla="*/ 0 w 192"/>
              <a:gd name="T3" fmla="*/ 0 h 1536"/>
              <a:gd name="T4" fmla="*/ 0 w 192"/>
              <a:gd name="T5" fmla="*/ 1536 h 1536"/>
            </a:gdLst>
            <a:ahLst/>
            <a:cxnLst>
              <a:cxn ang="0">
                <a:pos x="T0" y="T1"/>
              </a:cxn>
              <a:cxn ang="0">
                <a:pos x="T2" y="T3"/>
              </a:cxn>
              <a:cxn ang="0">
                <a:pos x="T4" y="T5"/>
              </a:cxn>
            </a:cxnLst>
            <a:rect l="0" t="0" r="r" b="b"/>
            <a:pathLst>
              <a:path w="192" h="1536">
                <a:moveTo>
                  <a:pt x="192" y="0"/>
                </a:moveTo>
                <a:lnTo>
                  <a:pt x="0" y="0"/>
                </a:lnTo>
                <a:lnTo>
                  <a:pt x="0" y="1536"/>
                </a:lnTo>
              </a:path>
            </a:pathLst>
          </a:custGeom>
          <a:noFill/>
          <a:ln w="127000" cap="flat" cmpd="sng">
            <a:solidFill>
              <a:srgbClr val="D60093"/>
            </a:solidFill>
            <a:prstDash val="solid"/>
            <a:round/>
            <a:headEnd type="none" w="med" len="med"/>
            <a:tailEnd type="triangle" w="med" len="med"/>
          </a:ln>
          <a:effectLst>
            <a:outerShdw dist="35921" dir="2700000" algn="ctr" rotWithShape="0">
              <a:srgbClr val="969696"/>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7" name="AutoShape 153"/>
          <p:cNvSpPr>
            <a:spLocks noChangeArrowheads="1"/>
          </p:cNvSpPr>
          <p:nvPr/>
        </p:nvSpPr>
        <p:spPr bwMode="auto">
          <a:xfrm rot="5400000" flipH="1">
            <a:off x="6196012" y="1535113"/>
            <a:ext cx="371475" cy="1181100"/>
          </a:xfrm>
          <a:prstGeom prst="downArrow">
            <a:avLst>
              <a:gd name="adj1" fmla="val 45833"/>
              <a:gd name="adj2" fmla="val 105983"/>
            </a:avLst>
          </a:prstGeom>
          <a:gradFill rotWithShape="0">
            <a:gsLst>
              <a:gs pos="0">
                <a:srgbClr val="D60093">
                  <a:gamma/>
                  <a:tint val="37647"/>
                  <a:invGamma/>
                </a:srgbClr>
              </a:gs>
              <a:gs pos="100000">
                <a:srgbClr val="D60093"/>
              </a:gs>
            </a:gsLst>
            <a:lin ang="5400000" scaled="1"/>
          </a:gradFill>
          <a:ln w="9525">
            <a:solidFill>
              <a:srgbClr val="D60093"/>
            </a:solidFill>
            <a:miter lim="800000"/>
          </a:ln>
          <a:effectLst>
            <a:outerShdw dist="45791" dir="3378596" algn="ctr" rotWithShape="0">
              <a:schemeClr val="folHlink"/>
            </a:outerShdw>
          </a:effectLst>
        </p:spPr>
        <p:txBody>
          <a:bodyPr wrap="none" anchor="ctr"/>
          <a:lstStyle/>
          <a:p>
            <a:endParaRPr lang="zh-CN" altLang="en-US"/>
          </a:p>
        </p:txBody>
      </p:sp>
      <p:grpSp>
        <p:nvGrpSpPr>
          <p:cNvPr id="28" name="Group 163"/>
          <p:cNvGrpSpPr/>
          <p:nvPr/>
        </p:nvGrpSpPr>
        <p:grpSpPr bwMode="auto">
          <a:xfrm>
            <a:off x="4876800" y="3514725"/>
            <a:ext cx="1895475" cy="1477963"/>
            <a:chOff x="2208" y="2138"/>
            <a:chExt cx="1194" cy="931"/>
          </a:xfrm>
        </p:grpSpPr>
        <p:pic>
          <p:nvPicPr>
            <p:cNvPr id="29" name="Picture 112" descr="2Domain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8" y="2138"/>
              <a:ext cx="1194" cy="931"/>
            </a:xfrm>
            <a:prstGeom prst="rect">
              <a:avLst/>
            </a:prstGeom>
            <a:noFill/>
            <a:extLst>
              <a:ext uri="{909E8E84-426E-40DD-AFC4-6F175D3DCCD1}">
                <a14:hiddenFill xmlns:a14="http://schemas.microsoft.com/office/drawing/2010/main">
                  <a:solidFill>
                    <a:srgbClr val="FFFFFF"/>
                  </a:solidFill>
                </a14:hiddenFill>
              </a:ext>
            </a:extLst>
          </p:spPr>
        </p:pic>
        <p:sp>
          <p:nvSpPr>
            <p:cNvPr id="30" name="Text Box 116"/>
            <p:cNvSpPr txBox="1">
              <a:spLocks noChangeArrowheads="1"/>
            </p:cNvSpPr>
            <p:nvPr/>
          </p:nvSpPr>
          <p:spPr bwMode="auto">
            <a:xfrm>
              <a:off x="2370" y="2352"/>
              <a:ext cx="876" cy="69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endParaRPr lang="zh-CN" altLang="en-US" sz="2200">
                <a:solidFill>
                  <a:srgbClr val="003399"/>
                </a:solidFill>
                <a:latin typeface="楷体_GB2312" pitchFamily="49" charset="-122"/>
                <a:ea typeface="楷体_GB2312" pitchFamily="49" charset="-122"/>
              </a:endParaRPr>
            </a:p>
            <a:p>
              <a:r>
                <a:rPr lang="zh-CN" altLang="en-US" sz="2200">
                  <a:solidFill>
                    <a:srgbClr val="003399"/>
                  </a:solidFill>
                  <a:latin typeface="楷体_GB2312" pitchFamily="49" charset="-122"/>
                  <a:ea typeface="楷体_GB2312" pitchFamily="49" charset="-122"/>
                </a:rPr>
                <a:t>对企业的</a:t>
              </a:r>
              <a:endParaRPr lang="zh-CN" altLang="en-US" sz="2200">
                <a:solidFill>
                  <a:srgbClr val="003399"/>
                </a:solidFill>
                <a:latin typeface="楷体_GB2312" pitchFamily="49" charset="-122"/>
                <a:ea typeface="楷体_GB2312" pitchFamily="49" charset="-122"/>
              </a:endParaRPr>
            </a:p>
            <a:p>
              <a:r>
                <a:rPr lang="zh-CN" altLang="en-US" sz="2200">
                  <a:solidFill>
                    <a:srgbClr val="003399"/>
                  </a:solidFill>
                  <a:latin typeface="楷体_GB2312" pitchFamily="49" charset="-122"/>
                  <a:ea typeface="楷体_GB2312" pitchFamily="49" charset="-122"/>
                </a:rPr>
                <a:t>长期影响 </a:t>
              </a:r>
              <a:endParaRPr lang="zh-CN" altLang="en-US" sz="2200">
                <a:solidFill>
                  <a:srgbClr val="003399"/>
                </a:solidFill>
                <a:latin typeface="楷体_GB2312" pitchFamily="49" charset="-122"/>
                <a:ea typeface="楷体_GB2312" pitchFamily="49" charset="-122"/>
              </a:endParaRPr>
            </a:p>
          </p:txBody>
        </p:sp>
        <p:sp>
          <p:nvSpPr>
            <p:cNvPr id="31" name="Oval 158"/>
            <p:cNvSpPr>
              <a:spLocks noChangeArrowheads="1"/>
            </p:cNvSpPr>
            <p:nvPr/>
          </p:nvSpPr>
          <p:spPr bwMode="auto">
            <a:xfrm>
              <a:off x="2700" y="2346"/>
              <a:ext cx="202" cy="202"/>
            </a:xfrm>
            <a:prstGeom prst="ellipse">
              <a:avLst/>
            </a:prstGeom>
            <a:gradFill rotWithShape="0">
              <a:gsLst>
                <a:gs pos="0">
                  <a:srgbClr val="8600B6">
                    <a:gamma/>
                    <a:tint val="23922"/>
                    <a:invGamma/>
                  </a:srgbClr>
                </a:gs>
                <a:gs pos="100000">
                  <a:srgbClr val="8600B6"/>
                </a:gs>
              </a:gsLst>
              <a:path path="shape">
                <a:fillToRect l="50000" t="50000" r="50000" b="50000"/>
              </a:path>
            </a:gradFill>
            <a:ln w="12700">
              <a:solidFill>
                <a:srgbClr val="9900CC"/>
              </a:solidFill>
              <a:round/>
            </a:ln>
            <a:effectLst>
              <a:outerShdw dist="71842" dir="2700000" algn="ctr" rotWithShape="0">
                <a:srgbClr val="B2B2B2"/>
              </a:outerShdw>
            </a:effectLst>
          </p:spPr>
          <p:txBody>
            <a:bodyPr wrap="none" lIns="90488" tIns="44450" rIns="90488" bIns="44450" anchor="ctr"/>
            <a:lstStyle/>
            <a:p>
              <a:r>
                <a:rPr lang="en-US" altLang="zh-C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2</a:t>
              </a:r>
              <a:endParaRPr lang="en-US" altLang="zh-C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endParaRPr>
            </a:p>
          </p:txBody>
        </p:sp>
      </p:grpSp>
      <p:grpSp>
        <p:nvGrpSpPr>
          <p:cNvPr id="32" name="Group 165"/>
          <p:cNvGrpSpPr/>
          <p:nvPr/>
        </p:nvGrpSpPr>
        <p:grpSpPr bwMode="auto">
          <a:xfrm>
            <a:off x="7639050" y="3562350"/>
            <a:ext cx="1895475" cy="1449388"/>
            <a:chOff x="3948" y="2168"/>
            <a:chExt cx="1194" cy="913"/>
          </a:xfrm>
        </p:grpSpPr>
        <p:pic>
          <p:nvPicPr>
            <p:cNvPr id="33" name="Picture 20" descr="2Domain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48" y="2168"/>
              <a:ext cx="1194" cy="913"/>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117"/>
            <p:cNvSpPr txBox="1">
              <a:spLocks noChangeArrowheads="1"/>
            </p:cNvSpPr>
            <p:nvPr/>
          </p:nvSpPr>
          <p:spPr bwMode="auto">
            <a:xfrm>
              <a:off x="4104" y="2376"/>
              <a:ext cx="876" cy="69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endParaRPr lang="zh-CN" altLang="en-US" sz="2200">
                <a:solidFill>
                  <a:srgbClr val="003399"/>
                </a:solidFill>
                <a:latin typeface="楷体_GB2312" pitchFamily="49" charset="-122"/>
                <a:ea typeface="楷体_GB2312" pitchFamily="49" charset="-122"/>
              </a:endParaRPr>
            </a:p>
            <a:p>
              <a:r>
                <a:rPr lang="zh-CN" altLang="en-US" sz="2200">
                  <a:solidFill>
                    <a:srgbClr val="003399"/>
                  </a:solidFill>
                  <a:latin typeface="楷体_GB2312" pitchFamily="49" charset="-122"/>
                  <a:ea typeface="楷体_GB2312" pitchFamily="49" charset="-122"/>
                </a:rPr>
                <a:t>对宏观经</a:t>
              </a:r>
              <a:endParaRPr lang="zh-CN" altLang="en-US" sz="2200">
                <a:solidFill>
                  <a:srgbClr val="003399"/>
                </a:solidFill>
                <a:latin typeface="楷体_GB2312" pitchFamily="49" charset="-122"/>
                <a:ea typeface="楷体_GB2312" pitchFamily="49" charset="-122"/>
              </a:endParaRPr>
            </a:p>
            <a:p>
              <a:r>
                <a:rPr lang="zh-CN" altLang="en-US" sz="2200">
                  <a:solidFill>
                    <a:srgbClr val="003399"/>
                  </a:solidFill>
                  <a:latin typeface="楷体_GB2312" pitchFamily="49" charset="-122"/>
                  <a:ea typeface="楷体_GB2312" pitchFamily="49" charset="-122"/>
                </a:rPr>
                <a:t>济的影响 </a:t>
              </a:r>
              <a:endParaRPr lang="zh-CN" altLang="en-US" sz="2200">
                <a:solidFill>
                  <a:srgbClr val="003399"/>
                </a:solidFill>
                <a:latin typeface="楷体_GB2312" pitchFamily="49" charset="-122"/>
                <a:ea typeface="楷体_GB2312" pitchFamily="49" charset="-122"/>
              </a:endParaRPr>
            </a:p>
          </p:txBody>
        </p:sp>
        <p:sp>
          <p:nvSpPr>
            <p:cNvPr id="35" name="Oval 159"/>
            <p:cNvSpPr>
              <a:spLocks noChangeArrowheads="1"/>
            </p:cNvSpPr>
            <p:nvPr/>
          </p:nvSpPr>
          <p:spPr bwMode="auto">
            <a:xfrm>
              <a:off x="4452" y="2378"/>
              <a:ext cx="202" cy="202"/>
            </a:xfrm>
            <a:prstGeom prst="ellipse">
              <a:avLst/>
            </a:prstGeom>
            <a:gradFill rotWithShape="0">
              <a:gsLst>
                <a:gs pos="0">
                  <a:srgbClr val="8600B6">
                    <a:gamma/>
                    <a:tint val="23922"/>
                    <a:invGamma/>
                  </a:srgbClr>
                </a:gs>
                <a:gs pos="100000">
                  <a:srgbClr val="8600B6"/>
                </a:gs>
              </a:gsLst>
              <a:path path="shape">
                <a:fillToRect l="50000" t="50000" r="50000" b="50000"/>
              </a:path>
            </a:gradFill>
            <a:ln w="12700">
              <a:solidFill>
                <a:srgbClr val="9900CC"/>
              </a:solidFill>
              <a:round/>
            </a:ln>
            <a:effectLst>
              <a:outerShdw dist="71842" dir="2700000" algn="ctr" rotWithShape="0">
                <a:srgbClr val="B2B2B2"/>
              </a:outerShdw>
            </a:effectLst>
          </p:spPr>
          <p:txBody>
            <a:bodyPr wrap="none" lIns="90488" tIns="44450" rIns="90488" bIns="44450" anchor="ctr"/>
            <a:lstStyle/>
            <a:p>
              <a:r>
                <a:rPr lang="en-US" altLang="zh-C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3</a:t>
              </a:r>
              <a:endParaRPr lang="en-US" altLang="zh-C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endParaRPr>
            </a:p>
          </p:txBody>
        </p:sp>
      </p:grpSp>
      <p:grpSp>
        <p:nvGrpSpPr>
          <p:cNvPr id="36" name="Group 162"/>
          <p:cNvGrpSpPr/>
          <p:nvPr/>
        </p:nvGrpSpPr>
        <p:grpSpPr bwMode="auto">
          <a:xfrm>
            <a:off x="2168525" y="1247775"/>
            <a:ext cx="3781425" cy="2185988"/>
            <a:chOff x="502" y="710"/>
            <a:chExt cx="2382" cy="1377"/>
          </a:xfrm>
        </p:grpSpPr>
        <p:pic>
          <p:nvPicPr>
            <p:cNvPr id="37" name="Picture 131" descr="board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2" y="811"/>
              <a:ext cx="2174" cy="1210"/>
            </a:xfrm>
            <a:prstGeom prst="rect">
              <a:avLst/>
            </a:prstGeom>
            <a:noFill/>
            <a:extLst>
              <a:ext uri="{909E8E84-426E-40DD-AFC4-6F175D3DCCD1}">
                <a14:hiddenFill xmlns:a14="http://schemas.microsoft.com/office/drawing/2010/main">
                  <a:solidFill>
                    <a:srgbClr val="FFFFFF"/>
                  </a:solidFill>
                </a14:hiddenFill>
              </a:ext>
            </a:extLst>
          </p:spPr>
        </p:pic>
        <p:sp>
          <p:nvSpPr>
            <p:cNvPr id="38" name="AutoShape 108"/>
            <p:cNvSpPr>
              <a:spLocks noChangeArrowheads="1"/>
            </p:cNvSpPr>
            <p:nvPr/>
          </p:nvSpPr>
          <p:spPr bwMode="auto">
            <a:xfrm>
              <a:off x="502" y="710"/>
              <a:ext cx="2382" cy="1377"/>
            </a:xfrm>
            <a:prstGeom prst="roundRect">
              <a:avLst>
                <a:gd name="adj" fmla="val 4167"/>
              </a:avLst>
            </a:prstGeom>
            <a:noFill/>
            <a:ln>
              <a:noFill/>
            </a:ln>
            <a:effectLst/>
            <a:extLst>
              <a:ext uri="{909E8E84-426E-40DD-AFC4-6F175D3DCCD1}">
                <a14:hiddenFill xmlns:a14="http://schemas.microsoft.com/office/drawing/2010/main">
                  <a:solidFill>
                    <a:srgbClr val="F4F5E7"/>
                  </a:solidFill>
                </a14:hiddenFill>
              </a:ext>
              <a:ext uri="{91240B29-F687-4F45-9708-019B960494DF}">
                <a14:hiddenLine xmlns:a14="http://schemas.microsoft.com/office/drawing/2010/main" w="9525">
                  <a:solidFill>
                    <a:srgbClr val="4D4D4D"/>
                  </a:solidFill>
                  <a:rou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lIns="0" tIns="91440" anchor="ctr"/>
            <a:lstStyle>
              <a:lvl1pPr algn="l">
                <a:defRPr>
                  <a:solidFill>
                    <a:schemeClr val="tx1"/>
                  </a:solidFill>
                  <a:latin typeface="Arial" panose="020B0604020202020204" pitchFamily="34" charset="0"/>
                </a:defRPr>
              </a:lvl1pPr>
              <a:lvl2pPr marL="233680"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40000"/>
                </a:spcBef>
                <a:buSzPct val="80000"/>
                <a:buFontTx/>
                <a:buBlip>
                  <a:blip r:embed="rId7"/>
                </a:buBlip>
              </a:pPr>
              <a:r>
                <a:rPr kumimoji="1" lang="zh-CN" altLang="en-US">
                  <a:solidFill>
                    <a:schemeClr val="bg1"/>
                  </a:solidFill>
                  <a:latin typeface="宋体" panose="02010600030101010101" pitchFamily="2" charset="-122"/>
                  <a:ea typeface="宋体" panose="02010600030101010101" pitchFamily="2" charset="-122"/>
                </a:rPr>
                <a:t>及时、准确、完整地收集信息</a:t>
              </a:r>
              <a:r>
                <a:rPr kumimoji="1" lang="zh-CN" altLang="en-US">
                  <a:solidFill>
                    <a:schemeClr val="bg1"/>
                  </a:solidFill>
                  <a:latin typeface="楷体_GB2312" pitchFamily="49" charset="-122"/>
                  <a:ea typeface="楷体_GB2312" pitchFamily="49" charset="-122"/>
                </a:rPr>
                <a:t> </a:t>
              </a:r>
              <a:endParaRPr kumimoji="1" lang="zh-CN" altLang="en-US">
                <a:solidFill>
                  <a:schemeClr val="bg1"/>
                </a:solidFill>
                <a:latin typeface="楷体_GB2312" pitchFamily="49" charset="-122"/>
                <a:ea typeface="楷体_GB2312" pitchFamily="49" charset="-122"/>
              </a:endParaRPr>
            </a:p>
            <a:p>
              <a:pPr lvl="1">
                <a:lnSpc>
                  <a:spcPct val="85000"/>
                </a:lnSpc>
                <a:spcBef>
                  <a:spcPct val="40000"/>
                </a:spcBef>
                <a:buSzPct val="80000"/>
                <a:buFontTx/>
                <a:buBlip>
                  <a:blip r:embed="rId7"/>
                </a:buBlip>
              </a:pPr>
              <a:r>
                <a:rPr kumimoji="1" lang="zh-CN" altLang="en-US">
                  <a:solidFill>
                    <a:schemeClr val="bg1"/>
                  </a:solidFill>
                  <a:latin typeface="宋体" panose="02010600030101010101" pitchFamily="2" charset="-122"/>
                  <a:ea typeface="宋体" panose="02010600030101010101" pitchFamily="2" charset="-122"/>
                </a:rPr>
                <a:t>提高信息的利用水平</a:t>
              </a:r>
              <a:r>
                <a:rPr kumimoji="1" lang="zh-CN" altLang="en-US">
                  <a:solidFill>
                    <a:schemeClr val="bg1"/>
                  </a:solidFill>
                  <a:latin typeface="楷体_GB2312" pitchFamily="49" charset="-122"/>
                  <a:ea typeface="楷体_GB2312" pitchFamily="49" charset="-122"/>
                </a:rPr>
                <a:t> </a:t>
              </a:r>
              <a:endParaRPr kumimoji="1" lang="zh-CN" altLang="en-US">
                <a:solidFill>
                  <a:schemeClr val="bg1"/>
                </a:solidFill>
                <a:latin typeface="楷体_GB2312" pitchFamily="49" charset="-122"/>
                <a:ea typeface="楷体_GB2312" pitchFamily="49" charset="-122"/>
              </a:endParaRPr>
            </a:p>
            <a:p>
              <a:pPr lvl="1">
                <a:lnSpc>
                  <a:spcPct val="85000"/>
                </a:lnSpc>
                <a:spcBef>
                  <a:spcPct val="40000"/>
                </a:spcBef>
                <a:buSzPct val="80000"/>
                <a:buFontTx/>
                <a:buBlip>
                  <a:blip r:embed="rId7"/>
                </a:buBlip>
              </a:pPr>
              <a:r>
                <a:rPr kumimoji="1" lang="zh-CN" altLang="en-US">
                  <a:solidFill>
                    <a:schemeClr val="bg1"/>
                  </a:solidFill>
                  <a:latin typeface="宋体" panose="02010600030101010101" pitchFamily="2" charset="-122"/>
                  <a:ea typeface="宋体" panose="02010600030101010101" pitchFamily="2" charset="-122"/>
                </a:rPr>
                <a:t>降低管理成本和营销费用</a:t>
              </a:r>
              <a:r>
                <a:rPr kumimoji="1" lang="zh-CN" altLang="en-US">
                  <a:solidFill>
                    <a:schemeClr val="bg1"/>
                  </a:solidFill>
                  <a:latin typeface="楷体_GB2312" pitchFamily="49" charset="-122"/>
                  <a:ea typeface="楷体_GB2312" pitchFamily="49" charset="-122"/>
                </a:rPr>
                <a:t> </a:t>
              </a:r>
              <a:endParaRPr kumimoji="1" lang="zh-CN" altLang="en-US">
                <a:solidFill>
                  <a:schemeClr val="bg1"/>
                </a:solidFill>
                <a:latin typeface="楷体_GB2312" pitchFamily="49" charset="-122"/>
                <a:ea typeface="楷体_GB2312" pitchFamily="49" charset="-122"/>
              </a:endParaRPr>
            </a:p>
            <a:p>
              <a:pPr lvl="1">
                <a:lnSpc>
                  <a:spcPct val="85000"/>
                </a:lnSpc>
                <a:spcBef>
                  <a:spcPct val="40000"/>
                </a:spcBef>
                <a:buSzPct val="80000"/>
                <a:buFontTx/>
                <a:buBlip>
                  <a:blip r:embed="rId7"/>
                </a:buBlip>
              </a:pPr>
              <a:r>
                <a:rPr kumimoji="1" lang="zh-CN" altLang="en-US">
                  <a:solidFill>
                    <a:schemeClr val="bg1"/>
                  </a:solidFill>
                  <a:latin typeface="宋体" panose="02010600030101010101" pitchFamily="2" charset="-122"/>
                  <a:ea typeface="宋体" panose="02010600030101010101" pitchFamily="2" charset="-122"/>
                </a:rPr>
                <a:t>提高对用户提供优质服务的能力</a:t>
              </a:r>
              <a:r>
                <a:rPr kumimoji="1" lang="zh-CN" altLang="en-US">
                  <a:solidFill>
                    <a:schemeClr val="bg1"/>
                  </a:solidFill>
                  <a:latin typeface="楷体_GB2312" pitchFamily="49" charset="-122"/>
                  <a:ea typeface="楷体_GB2312" pitchFamily="49" charset="-122"/>
                </a:rPr>
                <a:t> </a:t>
              </a:r>
              <a:endParaRPr kumimoji="1" lang="zh-CN" altLang="en-US">
                <a:solidFill>
                  <a:schemeClr val="bg1"/>
                </a:solidFill>
                <a:latin typeface="楷体_GB2312" pitchFamily="49" charset="-122"/>
                <a:ea typeface="楷体_GB2312" pitchFamily="49" charset="-122"/>
              </a:endParaRPr>
            </a:p>
            <a:p>
              <a:pPr lvl="1">
                <a:lnSpc>
                  <a:spcPct val="85000"/>
                </a:lnSpc>
                <a:spcBef>
                  <a:spcPct val="40000"/>
                </a:spcBef>
                <a:buSzPct val="80000"/>
                <a:buFontTx/>
                <a:buBlip>
                  <a:blip r:embed="rId7"/>
                </a:buBlip>
              </a:pPr>
              <a:r>
                <a:rPr kumimoji="1" lang="zh-CN" altLang="en-US">
                  <a:solidFill>
                    <a:schemeClr val="bg1"/>
                  </a:solidFill>
                  <a:latin typeface="宋体" panose="02010600030101010101" pitchFamily="2" charset="-122"/>
                  <a:ea typeface="宋体" panose="02010600030101010101" pitchFamily="2" charset="-122"/>
                </a:rPr>
                <a:t>提高在本行业中的竞争能力</a:t>
              </a:r>
              <a:r>
                <a:rPr kumimoji="1" lang="zh-CN" altLang="en-US">
                  <a:solidFill>
                    <a:schemeClr val="bg1"/>
                  </a:solidFill>
                  <a:latin typeface="楷体_GB2312" pitchFamily="49" charset="-122"/>
                  <a:ea typeface="楷体_GB2312" pitchFamily="49" charset="-122"/>
                </a:rPr>
                <a:t> </a:t>
              </a:r>
              <a:endParaRPr kumimoji="1" lang="en-US" altLang="zh-CN">
                <a:solidFill>
                  <a:schemeClr val="bg1"/>
                </a:solidFill>
                <a:latin typeface="楷体_GB2312" pitchFamily="49" charset="-122"/>
                <a:ea typeface="楷体_GB2312" pitchFamily="49" charset="-122"/>
              </a:endParaRPr>
            </a:p>
          </p:txBody>
        </p:sp>
      </p:grpSp>
      <p:grpSp>
        <p:nvGrpSpPr>
          <p:cNvPr id="39" name="Group 161"/>
          <p:cNvGrpSpPr/>
          <p:nvPr/>
        </p:nvGrpSpPr>
        <p:grpSpPr bwMode="auto">
          <a:xfrm>
            <a:off x="6348413" y="1638300"/>
            <a:ext cx="1895475" cy="1485900"/>
            <a:chOff x="3135" y="956"/>
            <a:chExt cx="1194" cy="936"/>
          </a:xfrm>
        </p:grpSpPr>
        <p:pic>
          <p:nvPicPr>
            <p:cNvPr id="40" name="Picture 18" descr="2Domain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35" y="956"/>
              <a:ext cx="1194" cy="936"/>
            </a:xfrm>
            <a:prstGeom prst="rect">
              <a:avLst/>
            </a:prstGeom>
            <a:noFill/>
            <a:extLst>
              <a:ext uri="{909E8E84-426E-40DD-AFC4-6F175D3DCCD1}">
                <a14:hiddenFill xmlns:a14="http://schemas.microsoft.com/office/drawing/2010/main">
                  <a:solidFill>
                    <a:srgbClr val="FFFFFF"/>
                  </a:solidFill>
                </a14:hiddenFill>
              </a:ext>
            </a:extLst>
          </p:spPr>
        </p:pic>
        <p:sp>
          <p:nvSpPr>
            <p:cNvPr id="41" name="Text Box 100"/>
            <p:cNvSpPr txBox="1">
              <a:spLocks noChangeArrowheads="1"/>
            </p:cNvSpPr>
            <p:nvPr/>
          </p:nvSpPr>
          <p:spPr bwMode="auto">
            <a:xfrm>
              <a:off x="3306" y="1128"/>
              <a:ext cx="840" cy="69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endParaRPr lang="zh-CN" altLang="en-US" sz="2200">
                <a:solidFill>
                  <a:srgbClr val="003399"/>
                </a:solidFill>
                <a:latin typeface="楷体_GB2312" pitchFamily="49" charset="-122"/>
                <a:ea typeface="楷体_GB2312" pitchFamily="49" charset="-122"/>
              </a:endParaRPr>
            </a:p>
            <a:p>
              <a:r>
                <a:rPr lang="zh-CN" altLang="en-US" sz="2200">
                  <a:solidFill>
                    <a:srgbClr val="003399"/>
                  </a:solidFill>
                  <a:latin typeface="楷体_GB2312" pitchFamily="49" charset="-122"/>
                  <a:ea typeface="楷体_GB2312" pitchFamily="49" charset="-122"/>
                </a:rPr>
                <a:t>在企业</a:t>
              </a:r>
              <a:endParaRPr lang="zh-CN" altLang="en-US" sz="2200">
                <a:solidFill>
                  <a:srgbClr val="003399"/>
                </a:solidFill>
                <a:latin typeface="楷体_GB2312" pitchFamily="49" charset="-122"/>
                <a:ea typeface="楷体_GB2312" pitchFamily="49" charset="-122"/>
              </a:endParaRPr>
            </a:p>
            <a:p>
              <a:r>
                <a:rPr lang="zh-CN" altLang="en-US" sz="2200">
                  <a:solidFill>
                    <a:srgbClr val="003399"/>
                  </a:solidFill>
                  <a:latin typeface="楷体_GB2312" pitchFamily="49" charset="-122"/>
                  <a:ea typeface="楷体_GB2312" pitchFamily="49" charset="-122"/>
                </a:rPr>
                <a:t>中的作用 </a:t>
              </a:r>
              <a:endParaRPr lang="zh-CN" altLang="en-US" sz="2200">
                <a:solidFill>
                  <a:srgbClr val="003399"/>
                </a:solidFill>
                <a:latin typeface="楷体_GB2312" pitchFamily="49" charset="-122"/>
                <a:ea typeface="楷体_GB2312" pitchFamily="49" charset="-122"/>
              </a:endParaRPr>
            </a:p>
          </p:txBody>
        </p:sp>
        <p:sp>
          <p:nvSpPr>
            <p:cNvPr id="42" name="Oval 157"/>
            <p:cNvSpPr>
              <a:spLocks noChangeArrowheads="1"/>
            </p:cNvSpPr>
            <p:nvPr/>
          </p:nvSpPr>
          <p:spPr bwMode="auto">
            <a:xfrm>
              <a:off x="3636" y="1164"/>
              <a:ext cx="202" cy="202"/>
            </a:xfrm>
            <a:prstGeom prst="ellipse">
              <a:avLst/>
            </a:prstGeom>
            <a:gradFill rotWithShape="0">
              <a:gsLst>
                <a:gs pos="0">
                  <a:srgbClr val="8600B6">
                    <a:gamma/>
                    <a:tint val="23922"/>
                    <a:invGamma/>
                  </a:srgbClr>
                </a:gs>
                <a:gs pos="100000">
                  <a:srgbClr val="8600B6"/>
                </a:gs>
              </a:gsLst>
              <a:path path="shape">
                <a:fillToRect l="50000" t="50000" r="50000" b="50000"/>
              </a:path>
            </a:gradFill>
            <a:ln w="12700">
              <a:solidFill>
                <a:srgbClr val="9900CC"/>
              </a:solidFill>
              <a:round/>
            </a:ln>
            <a:effectLst>
              <a:outerShdw dist="71842" dir="2700000" algn="ctr" rotWithShape="0">
                <a:srgbClr val="B2B2B2"/>
              </a:outerShdw>
            </a:effectLst>
          </p:spPr>
          <p:txBody>
            <a:bodyPr wrap="none" lIns="90488" tIns="44450" rIns="90488" bIns="44450" anchor="ctr"/>
            <a:lstStyle/>
            <a:p>
              <a:r>
                <a:rPr lang="en-US" altLang="zh-C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1</a:t>
              </a:r>
              <a:endParaRPr lang="en-US" altLang="zh-C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endParaRPr>
            </a:p>
          </p:txBody>
        </p:sp>
      </p:grpSp>
      <p:sp>
        <p:nvSpPr>
          <p:cNvPr id="43" name="Text Box 173"/>
          <p:cNvSpPr txBox="1">
            <a:spLocks noChangeArrowheads="1"/>
          </p:cNvSpPr>
          <p:nvPr/>
        </p:nvSpPr>
        <p:spPr bwMode="auto">
          <a:xfrm>
            <a:off x="9201150" y="2311400"/>
            <a:ext cx="323850" cy="366713"/>
          </a:xfrm>
          <a:prstGeom prst="rect">
            <a:avLst/>
          </a:prstGeom>
          <a:solidFill>
            <a:schemeClr val="bg1"/>
          </a:solidFill>
          <a:ln>
            <a:noFill/>
          </a:ln>
          <a:effectLst/>
          <a:extLs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pPr>
            <a:endParaRPr lang="zh-CN" altLang="en-US">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500"/>
                                        <p:tgtEl>
                                          <p:spTgt spid="3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right)">
                                      <p:cBhvr>
                                        <p:cTn id="11" dur="500"/>
                                        <p:tgtEl>
                                          <p:spTgt spid="27"/>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right)">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strips(downLeft)">
                                      <p:cBhvr>
                                        <p:cTn id="20" dur="500"/>
                                        <p:tgtEl>
                                          <p:spTgt spid="11"/>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up)">
                                      <p:cBhvr>
                                        <p:cTn id="24" dur="500"/>
                                        <p:tgtEl>
                                          <p:spTgt spid="28"/>
                                        </p:tgtEl>
                                      </p:cBhvr>
                                    </p:animEffect>
                                  </p:childTnLst>
                                </p:cTn>
                              </p:par>
                            </p:childTnLst>
                          </p:cTn>
                        </p:par>
                        <p:par>
                          <p:cTn id="25" fill="hold">
                            <p:stCondLst>
                              <p:cond delay="1000"/>
                            </p:stCondLst>
                            <p:childTnLst>
                              <p:par>
                                <p:cTn id="26" presetID="22" presetClass="entr" presetSubtype="1"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up)">
                                      <p:cBhvr>
                                        <p:cTn id="28" dur="500"/>
                                        <p:tgtEl>
                                          <p:spTgt spid="26"/>
                                        </p:tgtEl>
                                      </p:cBhvr>
                                    </p:animEffect>
                                  </p:childTnLst>
                                </p:cTn>
                              </p:par>
                            </p:childTnLst>
                          </p:cTn>
                        </p:par>
                        <p:par>
                          <p:cTn id="29" fill="hold">
                            <p:stCondLst>
                              <p:cond delay="1500"/>
                            </p:stCondLst>
                            <p:childTnLst>
                              <p:par>
                                <p:cTn id="30" presetID="22" presetClass="entr" presetSubtype="1"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up)">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strips(downRight)">
                                      <p:cBhvr>
                                        <p:cTn id="37" dur="500"/>
                                        <p:tgtEl>
                                          <p:spTgt spid="10"/>
                                        </p:tgtEl>
                                      </p:cBhvr>
                                    </p:animEffect>
                                  </p:childTnLst>
                                </p:cTn>
                              </p:par>
                            </p:childTnLst>
                          </p:cTn>
                        </p:par>
                        <p:par>
                          <p:cTn id="38" fill="hold">
                            <p:stCondLst>
                              <p:cond delay="500"/>
                            </p:stCondLst>
                            <p:childTnLst>
                              <p:par>
                                <p:cTn id="39" presetID="17" presetClass="entr" presetSubtype="8"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ppt_x</p:attrName>
                                        </p:attrNameLst>
                                      </p:cBhvr>
                                      <p:tavLst>
                                        <p:tav tm="0">
                                          <p:val>
                                            <p:strVal val="#ppt_x-#ppt_w/2"/>
                                          </p:val>
                                        </p:tav>
                                        <p:tav tm="100000">
                                          <p:val>
                                            <p:strVal val="#ppt_x"/>
                                          </p:val>
                                        </p:tav>
                                      </p:tavLst>
                                    </p:anim>
                                    <p:anim calcmode="lin" valueType="num">
                                      <p:cBhvr>
                                        <p:cTn id="42" dur="500" fill="hold"/>
                                        <p:tgtEl>
                                          <p:spTgt spid="13"/>
                                        </p:tgtEl>
                                        <p:attrNameLst>
                                          <p:attrName>ppt_y</p:attrName>
                                        </p:attrNameLst>
                                      </p:cBhvr>
                                      <p:tavLst>
                                        <p:tav tm="0">
                                          <p:val>
                                            <p:strVal val="#ppt_y"/>
                                          </p:val>
                                        </p:tav>
                                        <p:tav tm="100000">
                                          <p:val>
                                            <p:strVal val="#ppt_y"/>
                                          </p:val>
                                        </p:tav>
                                      </p:tavLst>
                                    </p:anim>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strVal val="#ppt_h"/>
                                          </p:val>
                                        </p:tav>
                                        <p:tav tm="100000">
                                          <p:val>
                                            <p:strVal val="#ppt_h"/>
                                          </p:val>
                                        </p:tav>
                                      </p:tavLst>
                                    </p:anim>
                                  </p:childTnLst>
                                </p:cTn>
                              </p:par>
                            </p:childTnLst>
                          </p:cTn>
                        </p:par>
                        <p:par>
                          <p:cTn id="45" fill="hold">
                            <p:stCondLst>
                              <p:cond delay="1000"/>
                            </p:stCondLst>
                            <p:childTnLst>
                              <p:par>
                                <p:cTn id="46" presetID="22" presetClass="entr" presetSubtype="1"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up)">
                                      <p:cBhvr>
                                        <p:cTn id="48" dur="500"/>
                                        <p:tgtEl>
                                          <p:spTgt spid="32"/>
                                        </p:tgtEl>
                                      </p:cBhvr>
                                    </p:animEffect>
                                  </p:childTnLst>
                                </p:cTn>
                              </p:par>
                            </p:childTnLst>
                          </p:cTn>
                        </p:par>
                        <p:par>
                          <p:cTn id="49" fill="hold">
                            <p:stCondLst>
                              <p:cond delay="1500"/>
                            </p:stCondLst>
                            <p:childTnLst>
                              <p:par>
                                <p:cTn id="50" presetID="22" presetClass="entr" presetSubtype="1" fill="hold"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up)">
                                      <p:cBhvr>
                                        <p:cTn id="52" dur="500"/>
                                        <p:tgtEl>
                                          <p:spTgt spid="25"/>
                                        </p:tgtEl>
                                      </p:cBhvr>
                                    </p:animEffect>
                                  </p:childTnLst>
                                </p:cTn>
                              </p:par>
                            </p:childTnLst>
                          </p:cTn>
                        </p:par>
                        <p:par>
                          <p:cTn id="53" fill="hold">
                            <p:stCondLst>
                              <p:cond delay="2000"/>
                            </p:stCondLst>
                            <p:childTnLst>
                              <p:par>
                                <p:cTn id="54" presetID="22" presetClass="entr" presetSubtype="1" fill="hold"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up)">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7" y="340254"/>
            <a:ext cx="4954630" cy="530225"/>
          </a:xfrm>
        </p:spPr>
        <p:txBody>
          <a:bodyPr/>
          <a:lstStyle/>
          <a:p>
            <a:r>
              <a:rPr lang="en-US" altLang="zh-CN" dirty="0"/>
              <a:t>1.4 </a:t>
            </a:r>
            <a:r>
              <a:rPr lang="zh-CN" altLang="en-US" dirty="0"/>
              <a:t>信息管理和系统科学</a:t>
            </a:r>
            <a:endParaRPr lang="zh-CN" altLang="en-US" dirty="0"/>
          </a:p>
        </p:txBody>
      </p:sp>
      <p:pic>
        <p:nvPicPr>
          <p:cNvPr id="3" name="Picture 4" descr="board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281" y="1071184"/>
            <a:ext cx="11911965" cy="3928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8"/>
          <p:cNvSpPr txBox="1">
            <a:spLocks noChangeArrowheads="1"/>
          </p:cNvSpPr>
          <p:nvPr/>
        </p:nvSpPr>
        <p:spPr bwMode="auto">
          <a:xfrm>
            <a:off x="199455" y="1206121"/>
            <a:ext cx="11769631" cy="29361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square">
            <a:spAutoFit/>
          </a:bodyPr>
          <a:lstStyle>
            <a:lvl1pPr algn="ctr">
              <a:defRPr b="1">
                <a:solidFill>
                  <a:schemeClr val="tx1"/>
                </a:solidFill>
                <a:latin typeface="Arial Narrow" panose="020B0606020202030204" pitchFamily="34" charset="0"/>
              </a:defRPr>
            </a:lvl1pPr>
            <a:lvl2pPr marL="742950" indent="-285750" algn="ctr">
              <a:defRPr b="1">
                <a:solidFill>
                  <a:schemeClr val="tx1"/>
                </a:solidFill>
                <a:latin typeface="Arial Narrow" panose="020B0606020202030204" pitchFamily="34" charset="0"/>
              </a:defRPr>
            </a:lvl2pPr>
            <a:lvl3pPr marL="1143000" indent="-228600" algn="ctr">
              <a:defRPr b="1">
                <a:solidFill>
                  <a:schemeClr val="tx1"/>
                </a:solidFill>
                <a:latin typeface="Arial Narrow" panose="020B0606020202030204" pitchFamily="34" charset="0"/>
              </a:defRPr>
            </a:lvl3pPr>
            <a:lvl4pPr marL="1600200" indent="-228600" algn="ctr">
              <a:defRPr b="1">
                <a:solidFill>
                  <a:schemeClr val="tx1"/>
                </a:solidFill>
                <a:latin typeface="Arial Narrow" panose="020B0606020202030204" pitchFamily="34" charset="0"/>
              </a:defRPr>
            </a:lvl4pPr>
            <a:lvl5pPr marL="2057400" indent="-228600" algn="ctr">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110000"/>
              </a:lnSpc>
              <a:spcBef>
                <a:spcPct val="50000"/>
              </a:spcBef>
            </a:pPr>
            <a:r>
              <a:rPr kumimoji="1" lang="zh-CN" altLang="en-US" sz="2800" b="0">
                <a:solidFill>
                  <a:srgbClr val="FFFF00"/>
                </a:solidFill>
                <a:latin typeface="楷体_GB2312" pitchFamily="49" charset="-122"/>
                <a:ea typeface="楷体_GB2312" pitchFamily="49" charset="-122"/>
              </a:rPr>
              <a:t>    作为一门学科，信息管理的思想基础是现代系统科学。</a:t>
            </a:r>
            <a:r>
              <a:rPr kumimoji="1" lang="zh-CN" altLang="en-US" sz="2800" b="0">
                <a:solidFill>
                  <a:schemeClr val="bg1"/>
                </a:solidFill>
                <a:latin typeface="楷体_GB2312" pitchFamily="49" charset="-122"/>
                <a:ea typeface="楷体_GB2312" pitchFamily="49" charset="-122"/>
              </a:rPr>
              <a:t>一方面，信息作为一种资源，只有在特定的系统中才能发挥作用。信息资源的开发和利用，与对复杂系统的管理和控制不可分割。十分明显的事实是，信息与系统两个词是浑然一体，紧密联系的</a:t>
            </a:r>
            <a:r>
              <a:rPr kumimoji="1" lang="zh-CN" altLang="en-US" sz="2800" b="0">
                <a:solidFill>
                  <a:srgbClr val="FFFF00"/>
                </a:solidFill>
                <a:latin typeface="楷体_GB2312" pitchFamily="49" charset="-122"/>
                <a:ea typeface="楷体_GB2312" pitchFamily="49" charset="-122"/>
              </a:rPr>
              <a:t>。另一方面，信息系统本身又是一个集管理与技术为一体的、涉及多种因素的复杂系统。所以，从事信息管理的人特别需要吸取和运用现代系统科学的理念、思路和方法。 </a:t>
            </a:r>
            <a:endParaRPr kumimoji="1" lang="zh-CN" altLang="en-US" sz="2800" b="0">
              <a:solidFill>
                <a:srgbClr val="FFFF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6" y="340254"/>
            <a:ext cx="4909137" cy="530225"/>
          </a:xfrm>
        </p:spPr>
        <p:txBody>
          <a:bodyPr/>
          <a:lstStyle/>
          <a:p>
            <a:r>
              <a:rPr lang="en-US" altLang="zh-CN" dirty="0"/>
              <a:t>1.4 </a:t>
            </a:r>
            <a:r>
              <a:rPr lang="zh-CN" altLang="en-US" dirty="0"/>
              <a:t>信息管理和系统科学</a:t>
            </a:r>
            <a:endParaRPr lang="zh-CN" altLang="en-US" dirty="0"/>
          </a:p>
          <a:p>
            <a:endParaRPr lang="zh-CN" altLang="en-US" dirty="0"/>
          </a:p>
        </p:txBody>
      </p:sp>
      <p:pic>
        <p:nvPicPr>
          <p:cNvPr id="3" name="Picture 7" descr="board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41" y="1185069"/>
            <a:ext cx="11969086" cy="1618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4"/>
          <p:cNvSpPr>
            <a:spLocks noChangeArrowheads="1"/>
          </p:cNvSpPr>
          <p:nvPr/>
        </p:nvSpPr>
        <p:spPr bwMode="auto">
          <a:xfrm>
            <a:off x="-29530" y="1399382"/>
            <a:ext cx="11961144" cy="1693862"/>
          </a:xfrm>
          <a:prstGeom prst="roundRect">
            <a:avLst>
              <a:gd name="adj" fmla="val 4167"/>
            </a:avLst>
          </a:prstGeom>
          <a:noFill/>
          <a:ln>
            <a:noFill/>
          </a:ln>
          <a:effectLst/>
          <a:extLst>
            <a:ext uri="{909E8E84-426E-40DD-AFC4-6F175D3DCCD1}">
              <a14:hiddenFill xmlns:a14="http://schemas.microsoft.com/office/drawing/2010/main">
                <a:gradFill rotWithShape="1">
                  <a:gsLst>
                    <a:gs pos="0">
                      <a:srgbClr val="ADE2A1"/>
                    </a:gs>
                    <a:gs pos="100000">
                      <a:srgbClr val="E8F6E4"/>
                    </a:gs>
                  </a:gsLst>
                  <a:lin ang="2700000" scaled="1"/>
                </a:gradFill>
              </a14:hiddenFill>
            </a:ext>
            <a:ext uri="{91240B29-F687-4F45-9708-019B960494DF}">
              <a14:hiddenLine xmlns:a14="http://schemas.microsoft.com/office/drawing/2010/main" w="9525">
                <a:solidFill>
                  <a:srgbClr val="D60093"/>
                </a:solidFill>
                <a:rou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nchor="ctr"/>
          <a:lstStyle/>
          <a:p>
            <a:pPr eaLnBrk="1" hangingPunct="1">
              <a:buClr>
                <a:srgbClr val="FF0066"/>
              </a:buClr>
              <a:buSzPct val="150000"/>
              <a:buFont typeface="Wingdings" panose="05000000000000000000" pitchFamily="2" charset="2"/>
              <a:buNone/>
              <a:defRPr/>
            </a:pPr>
            <a:r>
              <a:rPr kumimoji="1" lang="zh-CN" altLang="en-US" sz="2800" dirty="0">
                <a:solidFill>
                  <a:schemeClr val="bg1"/>
                </a:solidFill>
                <a:latin typeface="楷体_GB2312" pitchFamily="49" charset="-122"/>
                <a:ea typeface="楷体_GB2312" pitchFamily="49" charset="-122"/>
              </a:rPr>
              <a:t>    系统是为了实现某种目的（功能目标），由处于一定环境中相互联系和相互作用的一些元素按照一定的法则组织在一起的一个有机整体（集合体）。</a:t>
            </a:r>
            <a:endParaRPr lang="zh-CN" altLang="en-US" sz="2800" b="0" dirty="0">
              <a:solidFill>
                <a:schemeClr val="bg1"/>
              </a:solidFill>
              <a:effectLst>
                <a:outerShdw blurRad="38100" dist="38100" dir="2700000" algn="tl">
                  <a:srgbClr val="C0C0C0"/>
                </a:outerShdw>
              </a:effectLst>
              <a:latin typeface="Times New Roman" panose="02020603050405020304" pitchFamily="18" charset="0"/>
              <a:ea typeface="楷体_GB2312" pitchFamily="49" charset="-122"/>
            </a:endParaRPr>
          </a:p>
        </p:txBody>
      </p:sp>
      <p:sp>
        <p:nvSpPr>
          <p:cNvPr id="5" name="Text Box 5"/>
          <p:cNvSpPr txBox="1">
            <a:spLocks noChangeArrowheads="1"/>
          </p:cNvSpPr>
          <p:nvPr/>
        </p:nvSpPr>
        <p:spPr bwMode="auto">
          <a:xfrm>
            <a:off x="29101" y="1221580"/>
            <a:ext cx="3905250"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defRPr/>
            </a:pPr>
            <a:r>
              <a:rPr lang="zh-CN" altLang="en-US" sz="28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一、系统的定义</a:t>
            </a:r>
            <a:endParaRPr lang="zh-CN" altLang="en-US" sz="2800" b="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nvGrpSpPr>
          <p:cNvPr id="6" name="Group 30"/>
          <p:cNvGrpSpPr/>
          <p:nvPr/>
        </p:nvGrpSpPr>
        <p:grpSpPr bwMode="auto">
          <a:xfrm>
            <a:off x="-29530" y="2793205"/>
            <a:ext cx="11987496" cy="2619375"/>
            <a:chOff x="542" y="2273"/>
            <a:chExt cx="4602" cy="1650"/>
          </a:xfrm>
        </p:grpSpPr>
        <p:pic>
          <p:nvPicPr>
            <p:cNvPr id="7" name="Picture 13" descr="边条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 y="2273"/>
              <a:ext cx="4589" cy="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4"/>
            <p:cNvSpPr txBox="1">
              <a:spLocks noChangeArrowheads="1"/>
            </p:cNvSpPr>
            <p:nvPr/>
          </p:nvSpPr>
          <p:spPr bwMode="auto">
            <a:xfrm>
              <a:off x="542" y="2318"/>
              <a:ext cx="2460"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defRPr/>
              </a:pPr>
              <a:r>
                <a:rPr lang="zh-CN" altLang="en-US" sz="2800" b="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二、系统的分类</a:t>
              </a:r>
              <a:endParaRPr lang="zh-CN" altLang="en-US" sz="2800" b="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grpSp>
        <p:nvGrpSpPr>
          <p:cNvPr id="9" name="Group 21"/>
          <p:cNvGrpSpPr/>
          <p:nvPr/>
        </p:nvGrpSpPr>
        <p:grpSpPr bwMode="auto">
          <a:xfrm>
            <a:off x="15755" y="3444874"/>
            <a:ext cx="4235356" cy="1958975"/>
            <a:chOff x="613" y="2688"/>
            <a:chExt cx="1504" cy="1234"/>
          </a:xfrm>
        </p:grpSpPr>
        <p:pic>
          <p:nvPicPr>
            <p:cNvPr id="10" name="Picture 16" descr="边条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 y="2688"/>
              <a:ext cx="1504" cy="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17"/>
            <p:cNvSpPr>
              <a:spLocks noChangeArrowheads="1"/>
            </p:cNvSpPr>
            <p:nvPr/>
          </p:nvSpPr>
          <p:spPr bwMode="auto">
            <a:xfrm>
              <a:off x="762" y="3000"/>
              <a:ext cx="1221" cy="819"/>
            </a:xfrm>
            <a:prstGeom prst="roundRect">
              <a:avLst>
                <a:gd name="adj" fmla="val 4167"/>
              </a:avLst>
            </a:prstGeom>
            <a:solidFill>
              <a:srgbClr val="F4F5E7"/>
            </a:solidFill>
            <a:ln w="9525" algn="ctr">
              <a:solidFill>
                <a:srgbClr val="4D4D4D"/>
              </a:solidFill>
              <a:round/>
            </a:ln>
            <a:effectLst>
              <a:outerShdw dist="35921" dir="2700000" algn="ctr" rotWithShape="0">
                <a:srgbClr val="AFAFAF"/>
              </a:outerShdw>
            </a:effectLst>
          </p:spPr>
          <p:txBody>
            <a:bodyPr tIns="91440" anchor="ctr"/>
            <a:lstStyle>
              <a:lvl1pPr algn="l">
                <a:defRPr>
                  <a:solidFill>
                    <a:schemeClr val="tx1"/>
                  </a:solidFill>
                  <a:latin typeface="Arial" panose="020B0604020202020204" pitchFamily="34" charset="0"/>
                </a:defRPr>
              </a:lvl1pPr>
              <a:lvl2pPr marL="233680"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40000"/>
                </a:spcBef>
                <a:buSzPct val="80000"/>
                <a:buFontTx/>
                <a:buChar char="•"/>
                <a:defRPr/>
              </a:pPr>
              <a:r>
                <a:rPr lang="zh-CN" altLang="en-US" sz="2000">
                  <a:solidFill>
                    <a:srgbClr val="3333CC"/>
                  </a:solidFill>
                  <a:latin typeface="Arial Narrow" panose="020B0606020202030204" pitchFamily="34" charset="0"/>
                  <a:ea typeface="宋体" panose="02010600030101010101" pitchFamily="2" charset="-122"/>
                </a:rPr>
                <a:t>自然系统</a:t>
              </a:r>
              <a:endParaRPr lang="zh-CN" altLang="en-US" sz="2000">
                <a:solidFill>
                  <a:srgbClr val="3333CC"/>
                </a:solidFill>
                <a:latin typeface="Arial Narrow" panose="020B0606020202030204" pitchFamily="34" charset="0"/>
                <a:ea typeface="宋体" panose="02010600030101010101" pitchFamily="2" charset="-122"/>
              </a:endParaRPr>
            </a:p>
            <a:p>
              <a:pPr lvl="1">
                <a:lnSpc>
                  <a:spcPct val="85000"/>
                </a:lnSpc>
                <a:spcBef>
                  <a:spcPct val="40000"/>
                </a:spcBef>
                <a:buSzPct val="80000"/>
                <a:buFontTx/>
                <a:buChar char="•"/>
                <a:defRPr/>
              </a:pPr>
              <a:r>
                <a:rPr lang="zh-CN" altLang="en-US" sz="2000">
                  <a:solidFill>
                    <a:srgbClr val="3333CC"/>
                  </a:solidFill>
                  <a:latin typeface="Arial Narrow" panose="020B0606020202030204" pitchFamily="34" charset="0"/>
                  <a:ea typeface="宋体" panose="02010600030101010101" pitchFamily="2" charset="-122"/>
                </a:rPr>
                <a:t>人工系统</a:t>
              </a:r>
              <a:endParaRPr lang="zh-CN" altLang="en-US" sz="2000">
                <a:solidFill>
                  <a:srgbClr val="3333CC"/>
                </a:solidFill>
                <a:latin typeface="Arial Narrow" panose="020B0606020202030204" pitchFamily="34" charset="0"/>
                <a:ea typeface="宋体" panose="02010600030101010101" pitchFamily="2" charset="-122"/>
              </a:endParaRPr>
            </a:p>
            <a:p>
              <a:pPr lvl="1">
                <a:lnSpc>
                  <a:spcPct val="85000"/>
                </a:lnSpc>
                <a:spcBef>
                  <a:spcPct val="40000"/>
                </a:spcBef>
                <a:buSzPct val="80000"/>
                <a:buFontTx/>
                <a:buChar char="•"/>
                <a:defRPr/>
              </a:pPr>
              <a:r>
                <a:rPr lang="zh-CN" altLang="en-US" sz="2000">
                  <a:solidFill>
                    <a:srgbClr val="3333CC"/>
                  </a:solidFill>
                  <a:latin typeface="Arial Narrow" panose="020B0606020202030204" pitchFamily="34" charset="0"/>
                  <a:ea typeface="宋体" panose="02010600030101010101" pitchFamily="2" charset="-122"/>
                </a:rPr>
                <a:t>复合系统</a:t>
              </a:r>
              <a:endParaRPr kumimoji="1" lang="en-US" altLang="zh-CN" sz="2200">
                <a:solidFill>
                  <a:srgbClr val="D60093"/>
                </a:solidFill>
                <a:effectLst>
                  <a:outerShdw blurRad="38100" dist="38100" dir="2700000" algn="tl">
                    <a:srgbClr val="000000"/>
                  </a:outerShdw>
                </a:effectLst>
                <a:latin typeface="楷体_GB2312" pitchFamily="49" charset="-122"/>
                <a:ea typeface="楷体_GB2312" pitchFamily="49" charset="-122"/>
              </a:endParaRPr>
            </a:p>
          </p:txBody>
        </p:sp>
        <p:sp>
          <p:nvSpPr>
            <p:cNvPr id="12" name="Text Box 18"/>
            <p:cNvSpPr txBox="1">
              <a:spLocks noChangeArrowheads="1"/>
            </p:cNvSpPr>
            <p:nvPr/>
          </p:nvSpPr>
          <p:spPr bwMode="auto">
            <a:xfrm>
              <a:off x="714" y="2700"/>
              <a:ext cx="1348"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defRPr/>
              </a:pPr>
              <a:r>
                <a:rPr kumimoji="1" lang="zh-CN" altLang="en-US" sz="2400">
                  <a:solidFill>
                    <a:schemeClr val="bg1"/>
                  </a:solidFill>
                  <a:effectLst>
                    <a:outerShdw blurRad="38100" dist="38100" dir="2700000" algn="tl">
                      <a:srgbClr val="C0C0C0"/>
                    </a:outerShdw>
                  </a:effectLst>
                  <a:latin typeface="楷体_GB2312" pitchFamily="49" charset="-122"/>
                  <a:ea typeface="楷体_GB2312" pitchFamily="49" charset="-122"/>
                </a:rPr>
                <a:t>按形成方式分</a:t>
              </a:r>
              <a:endParaRPr kumimoji="1" lang="zh-CN" altLang="en-US" sz="2400">
                <a:solidFill>
                  <a:schemeClr val="bg1"/>
                </a:solidFill>
                <a:effectLst>
                  <a:outerShdw blurRad="38100" dist="38100" dir="2700000" algn="tl">
                    <a:srgbClr val="C0C0C0"/>
                  </a:outerShdw>
                </a:effectLst>
                <a:latin typeface="楷体_GB2312" pitchFamily="49" charset="-122"/>
                <a:ea typeface="楷体_GB2312" pitchFamily="49" charset="-122"/>
              </a:endParaRPr>
            </a:p>
          </p:txBody>
        </p:sp>
      </p:grpSp>
      <p:grpSp>
        <p:nvGrpSpPr>
          <p:cNvPr id="13" name="Group 22"/>
          <p:cNvGrpSpPr/>
          <p:nvPr/>
        </p:nvGrpSpPr>
        <p:grpSpPr bwMode="auto">
          <a:xfrm>
            <a:off x="4227433" y="3439837"/>
            <a:ext cx="4110720" cy="1958975"/>
            <a:chOff x="619" y="2162"/>
            <a:chExt cx="1504" cy="1234"/>
          </a:xfrm>
        </p:grpSpPr>
        <p:pic>
          <p:nvPicPr>
            <p:cNvPr id="14" name="Picture 23" descr="边条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 y="2162"/>
              <a:ext cx="1504" cy="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AutoShape 24"/>
            <p:cNvSpPr>
              <a:spLocks noChangeArrowheads="1"/>
            </p:cNvSpPr>
            <p:nvPr/>
          </p:nvSpPr>
          <p:spPr bwMode="auto">
            <a:xfrm>
              <a:off x="760" y="2482"/>
              <a:ext cx="1221" cy="819"/>
            </a:xfrm>
            <a:prstGeom prst="roundRect">
              <a:avLst>
                <a:gd name="adj" fmla="val 4167"/>
              </a:avLst>
            </a:prstGeom>
            <a:solidFill>
              <a:srgbClr val="F4F5E7"/>
            </a:solidFill>
            <a:ln w="9525" algn="ctr">
              <a:solidFill>
                <a:srgbClr val="4D4D4D"/>
              </a:solidFill>
              <a:round/>
            </a:ln>
            <a:effectLst>
              <a:outerShdw dist="35921" dir="2700000" algn="ctr" rotWithShape="0">
                <a:srgbClr val="AFAFAF"/>
              </a:outerShdw>
            </a:effectLst>
          </p:spPr>
          <p:txBody>
            <a:bodyPr tIns="91440" anchor="ctr"/>
            <a:lstStyle>
              <a:lvl1pPr algn="l">
                <a:defRPr>
                  <a:solidFill>
                    <a:schemeClr val="tx1"/>
                  </a:solidFill>
                  <a:latin typeface="Arial" panose="020B0604020202020204" pitchFamily="34" charset="0"/>
                </a:defRPr>
              </a:lvl1pPr>
              <a:lvl2pPr marL="233680"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40000"/>
                </a:spcBef>
                <a:buSzPct val="80000"/>
                <a:buFontTx/>
                <a:buChar char="•"/>
                <a:defRPr/>
              </a:pPr>
              <a:r>
                <a:rPr lang="zh-CN" altLang="en-US" sz="2000">
                  <a:solidFill>
                    <a:srgbClr val="3333CC"/>
                  </a:solidFill>
                  <a:latin typeface="Arial Narrow" panose="020B0606020202030204" pitchFamily="34" charset="0"/>
                  <a:ea typeface="宋体" panose="02010600030101010101" pitchFamily="2" charset="-122"/>
                </a:rPr>
                <a:t>开环系统</a:t>
              </a:r>
              <a:endParaRPr lang="zh-CN" altLang="en-US" sz="2000">
                <a:solidFill>
                  <a:srgbClr val="3333CC"/>
                </a:solidFill>
                <a:latin typeface="Arial Narrow" panose="020B0606020202030204" pitchFamily="34" charset="0"/>
                <a:ea typeface="宋体" panose="02010600030101010101" pitchFamily="2" charset="-122"/>
              </a:endParaRPr>
            </a:p>
            <a:p>
              <a:pPr lvl="1">
                <a:lnSpc>
                  <a:spcPct val="85000"/>
                </a:lnSpc>
                <a:spcBef>
                  <a:spcPct val="40000"/>
                </a:spcBef>
                <a:buSzPct val="80000"/>
                <a:buFontTx/>
                <a:buChar char="•"/>
                <a:defRPr/>
              </a:pPr>
              <a:r>
                <a:rPr lang="zh-CN" altLang="en-US" sz="2000">
                  <a:solidFill>
                    <a:srgbClr val="3333CC"/>
                  </a:solidFill>
                  <a:latin typeface="Arial Narrow" panose="020B0606020202030204" pitchFamily="34" charset="0"/>
                  <a:ea typeface="宋体" panose="02010600030101010101" pitchFamily="2" charset="-122"/>
                </a:rPr>
                <a:t>闭环系统</a:t>
              </a:r>
              <a:endParaRPr kumimoji="1" lang="en-US" altLang="zh-CN" sz="2200">
                <a:solidFill>
                  <a:srgbClr val="D60093"/>
                </a:solidFill>
                <a:effectLst>
                  <a:outerShdw blurRad="38100" dist="38100" dir="2700000" algn="tl">
                    <a:srgbClr val="000000"/>
                  </a:outerShdw>
                </a:effectLst>
                <a:latin typeface="楷体_GB2312" pitchFamily="49" charset="-122"/>
                <a:ea typeface="楷体_GB2312" pitchFamily="49" charset="-122"/>
              </a:endParaRPr>
            </a:p>
          </p:txBody>
        </p:sp>
        <p:sp>
          <p:nvSpPr>
            <p:cNvPr id="16" name="Text Box 25"/>
            <p:cNvSpPr txBox="1">
              <a:spLocks noChangeArrowheads="1"/>
            </p:cNvSpPr>
            <p:nvPr/>
          </p:nvSpPr>
          <p:spPr bwMode="auto">
            <a:xfrm>
              <a:off x="720" y="2174"/>
              <a:ext cx="1348"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defRPr/>
              </a:pPr>
              <a:r>
                <a:rPr kumimoji="1" lang="zh-CN" altLang="en-US" sz="2400" dirty="0">
                  <a:solidFill>
                    <a:schemeClr val="bg1"/>
                  </a:solidFill>
                  <a:effectLst>
                    <a:outerShdw blurRad="38100" dist="38100" dir="2700000" algn="tl">
                      <a:srgbClr val="C0C0C0"/>
                    </a:outerShdw>
                  </a:effectLst>
                  <a:latin typeface="楷体_GB2312" pitchFamily="49" charset="-122"/>
                  <a:ea typeface="楷体_GB2312" pitchFamily="49" charset="-122"/>
                </a:rPr>
                <a:t>按内部结构分</a:t>
              </a:r>
              <a:endParaRPr kumimoji="1" lang="zh-CN" altLang="en-US" sz="2400" dirty="0">
                <a:solidFill>
                  <a:schemeClr val="bg1"/>
                </a:solidFill>
                <a:effectLst>
                  <a:outerShdw blurRad="38100" dist="38100" dir="2700000" algn="tl">
                    <a:srgbClr val="C0C0C0"/>
                  </a:outerShdw>
                </a:effectLst>
                <a:latin typeface="楷体_GB2312" pitchFamily="49" charset="-122"/>
                <a:ea typeface="楷体_GB2312" pitchFamily="49" charset="-122"/>
              </a:endParaRPr>
            </a:p>
          </p:txBody>
        </p:sp>
      </p:grpSp>
      <p:grpSp>
        <p:nvGrpSpPr>
          <p:cNvPr id="17" name="Group 31"/>
          <p:cNvGrpSpPr/>
          <p:nvPr/>
        </p:nvGrpSpPr>
        <p:grpSpPr bwMode="auto">
          <a:xfrm>
            <a:off x="8343059" y="3444874"/>
            <a:ext cx="3636658" cy="1958975"/>
            <a:chOff x="3634" y="2680"/>
            <a:chExt cx="1516" cy="1234"/>
          </a:xfrm>
        </p:grpSpPr>
        <p:pic>
          <p:nvPicPr>
            <p:cNvPr id="18" name="Picture 27" descr="边条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7" y="2680"/>
              <a:ext cx="1504" cy="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AutoShape 28"/>
            <p:cNvSpPr>
              <a:spLocks noChangeArrowheads="1"/>
            </p:cNvSpPr>
            <p:nvPr/>
          </p:nvSpPr>
          <p:spPr bwMode="auto">
            <a:xfrm>
              <a:off x="3786" y="2984"/>
              <a:ext cx="1221" cy="819"/>
            </a:xfrm>
            <a:prstGeom prst="roundRect">
              <a:avLst>
                <a:gd name="adj" fmla="val 4167"/>
              </a:avLst>
            </a:prstGeom>
            <a:solidFill>
              <a:srgbClr val="F4F5E7"/>
            </a:solidFill>
            <a:ln w="9525" algn="ctr">
              <a:solidFill>
                <a:srgbClr val="4D4D4D"/>
              </a:solidFill>
              <a:round/>
            </a:ln>
            <a:effectLst>
              <a:outerShdw dist="35921" dir="2700000" algn="ctr" rotWithShape="0">
                <a:srgbClr val="AFAFAF"/>
              </a:outerShdw>
            </a:effectLst>
          </p:spPr>
          <p:txBody>
            <a:bodyPr tIns="91440" anchor="ctr"/>
            <a:lstStyle>
              <a:lvl1pPr algn="l">
                <a:defRPr>
                  <a:solidFill>
                    <a:schemeClr val="tx1"/>
                  </a:solidFill>
                  <a:latin typeface="Arial" panose="020B0604020202020204" pitchFamily="34" charset="0"/>
                </a:defRPr>
              </a:lvl1pPr>
              <a:lvl2pPr marL="233680"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40000"/>
                </a:spcBef>
                <a:buSzPct val="80000"/>
                <a:buFontTx/>
                <a:buChar char="•"/>
                <a:defRPr/>
              </a:pPr>
              <a:r>
                <a:rPr lang="zh-CN" altLang="en-US" sz="2000">
                  <a:solidFill>
                    <a:srgbClr val="3333CC"/>
                  </a:solidFill>
                  <a:latin typeface="Arial Narrow" panose="020B0606020202030204" pitchFamily="34" charset="0"/>
                  <a:ea typeface="宋体" panose="02010600030101010101" pitchFamily="2" charset="-122"/>
                </a:rPr>
                <a:t>开放系统</a:t>
              </a:r>
              <a:endParaRPr lang="zh-CN" altLang="en-US" sz="2000">
                <a:solidFill>
                  <a:srgbClr val="3333CC"/>
                </a:solidFill>
                <a:latin typeface="Arial Narrow" panose="020B0606020202030204" pitchFamily="34" charset="0"/>
                <a:ea typeface="宋体" panose="02010600030101010101" pitchFamily="2" charset="-122"/>
              </a:endParaRPr>
            </a:p>
            <a:p>
              <a:pPr lvl="1">
                <a:lnSpc>
                  <a:spcPct val="85000"/>
                </a:lnSpc>
                <a:spcBef>
                  <a:spcPct val="40000"/>
                </a:spcBef>
                <a:buSzPct val="80000"/>
                <a:buFontTx/>
                <a:buChar char="•"/>
                <a:defRPr/>
              </a:pPr>
              <a:r>
                <a:rPr lang="zh-CN" altLang="en-US" sz="2000">
                  <a:solidFill>
                    <a:srgbClr val="3333CC"/>
                  </a:solidFill>
                  <a:latin typeface="Arial Narrow" panose="020B0606020202030204" pitchFamily="34" charset="0"/>
                  <a:ea typeface="宋体" panose="02010600030101010101" pitchFamily="2" charset="-122"/>
                </a:rPr>
                <a:t>封闭系统</a:t>
              </a:r>
              <a:endParaRPr kumimoji="1" lang="en-US" altLang="zh-CN" sz="2200">
                <a:solidFill>
                  <a:srgbClr val="D60093"/>
                </a:solidFill>
                <a:effectLst>
                  <a:outerShdw blurRad="38100" dist="38100" dir="2700000" algn="tl">
                    <a:srgbClr val="000000"/>
                  </a:outerShdw>
                </a:effectLst>
                <a:latin typeface="楷体_GB2312" pitchFamily="49" charset="-122"/>
                <a:ea typeface="楷体_GB2312" pitchFamily="49" charset="-122"/>
              </a:endParaRPr>
            </a:p>
          </p:txBody>
        </p:sp>
        <p:sp>
          <p:nvSpPr>
            <p:cNvPr id="20" name="Text Box 29"/>
            <p:cNvSpPr txBox="1">
              <a:spLocks noChangeArrowheads="1"/>
            </p:cNvSpPr>
            <p:nvPr/>
          </p:nvSpPr>
          <p:spPr bwMode="auto">
            <a:xfrm>
              <a:off x="3634" y="2684"/>
              <a:ext cx="1516"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lgn="ctr">
                <a:spcBef>
                  <a:spcPct val="50000"/>
                </a:spcBef>
                <a:defRPr/>
              </a:pPr>
              <a:r>
                <a:rPr kumimoji="1" lang="zh-CN" altLang="en-US" sz="2400">
                  <a:solidFill>
                    <a:schemeClr val="bg1"/>
                  </a:solidFill>
                  <a:effectLst>
                    <a:outerShdw blurRad="38100" dist="38100" dir="2700000" algn="tl">
                      <a:srgbClr val="C0C0C0"/>
                    </a:outerShdw>
                  </a:effectLst>
                  <a:latin typeface="楷体_GB2312" pitchFamily="49" charset="-122"/>
                  <a:ea typeface="楷体_GB2312" pitchFamily="49" charset="-122"/>
                </a:rPr>
                <a:t>按与外界关系分</a:t>
              </a:r>
              <a:endParaRPr kumimoji="1" lang="zh-CN" altLang="en-US" sz="2400">
                <a:solidFill>
                  <a:schemeClr val="bg1"/>
                </a:solidFill>
                <a:effectLst>
                  <a:outerShdw blurRad="38100" dist="38100" dir="2700000" algn="tl">
                    <a:srgbClr val="C0C0C0"/>
                  </a:outerShdw>
                </a:effectLst>
                <a:latin typeface="楷体_GB2312" pitchFamily="49" charset="-122"/>
                <a:ea typeface="楷体_GB2312"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6" y="340254"/>
            <a:ext cx="4909137" cy="530225"/>
          </a:xfrm>
        </p:spPr>
        <p:txBody>
          <a:bodyPr/>
          <a:lstStyle/>
          <a:p>
            <a:r>
              <a:rPr lang="en-US" altLang="zh-CN" dirty="0"/>
              <a:t>1.4 </a:t>
            </a:r>
            <a:r>
              <a:rPr lang="zh-CN" altLang="en-US" dirty="0"/>
              <a:t>信息管理和系统科学</a:t>
            </a:r>
            <a:endParaRPr lang="zh-CN" altLang="en-US" dirty="0"/>
          </a:p>
          <a:p>
            <a:endParaRPr lang="zh-CN" altLang="en-US" dirty="0"/>
          </a:p>
        </p:txBody>
      </p:sp>
      <p:pic>
        <p:nvPicPr>
          <p:cNvPr id="24" name="图片 23"/>
          <p:cNvPicPr>
            <a:picLocks noChangeAspect="1"/>
          </p:cNvPicPr>
          <p:nvPr/>
        </p:nvPicPr>
        <p:blipFill>
          <a:blip r:embed="rId1"/>
          <a:stretch>
            <a:fillRect/>
          </a:stretch>
        </p:blipFill>
        <p:spPr>
          <a:xfrm>
            <a:off x="8022822" y="1053365"/>
            <a:ext cx="4128235" cy="2517216"/>
          </a:xfrm>
          <a:prstGeom prst="rect">
            <a:avLst/>
          </a:prstGeom>
        </p:spPr>
      </p:pic>
      <p:pic>
        <p:nvPicPr>
          <p:cNvPr id="26" name="图片 25"/>
          <p:cNvPicPr>
            <a:picLocks noChangeAspect="1"/>
          </p:cNvPicPr>
          <p:nvPr/>
        </p:nvPicPr>
        <p:blipFill>
          <a:blip r:embed="rId2"/>
          <a:stretch>
            <a:fillRect/>
          </a:stretch>
        </p:blipFill>
        <p:spPr>
          <a:xfrm>
            <a:off x="4226365" y="1053366"/>
            <a:ext cx="3796457" cy="2517216"/>
          </a:xfrm>
          <a:prstGeom prst="rect">
            <a:avLst/>
          </a:prstGeom>
        </p:spPr>
      </p:pic>
      <p:pic>
        <p:nvPicPr>
          <p:cNvPr id="28" name="图片 27"/>
          <p:cNvPicPr>
            <a:picLocks noChangeAspect="1"/>
          </p:cNvPicPr>
          <p:nvPr/>
        </p:nvPicPr>
        <p:blipFill>
          <a:blip r:embed="rId3"/>
          <a:stretch>
            <a:fillRect/>
          </a:stretch>
        </p:blipFill>
        <p:spPr>
          <a:xfrm>
            <a:off x="4226365" y="3570580"/>
            <a:ext cx="3834913" cy="2551961"/>
          </a:xfrm>
          <a:prstGeom prst="rect">
            <a:avLst/>
          </a:prstGeom>
        </p:spPr>
      </p:pic>
      <p:pic>
        <p:nvPicPr>
          <p:cNvPr id="30" name="图片 29"/>
          <p:cNvPicPr>
            <a:picLocks noChangeAspect="1"/>
          </p:cNvPicPr>
          <p:nvPr/>
        </p:nvPicPr>
        <p:blipFill>
          <a:blip r:embed="rId4"/>
          <a:stretch>
            <a:fillRect/>
          </a:stretch>
        </p:blipFill>
        <p:spPr>
          <a:xfrm>
            <a:off x="8061278" y="3570580"/>
            <a:ext cx="4089779" cy="2550182"/>
          </a:xfrm>
          <a:prstGeom prst="rect">
            <a:avLst/>
          </a:prstGeom>
        </p:spPr>
      </p:pic>
      <p:pic>
        <p:nvPicPr>
          <p:cNvPr id="31" name="Picture 19" descr="边条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053365"/>
            <a:ext cx="4226365" cy="7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 Box 20"/>
          <p:cNvSpPr txBox="1">
            <a:spLocks noChangeArrowheads="1"/>
          </p:cNvSpPr>
          <p:nvPr/>
        </p:nvSpPr>
        <p:spPr bwMode="auto">
          <a:xfrm>
            <a:off x="541036" y="1110290"/>
            <a:ext cx="3144294"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nSpc>
                <a:spcPct val="130000"/>
              </a:lnSpc>
            </a:pPr>
            <a:r>
              <a:rPr lang="zh-CN" altLang="en-US" sz="2800" dirty="0">
                <a:solidFill>
                  <a:schemeClr val="bg1"/>
                </a:solidFill>
                <a:ea typeface="宋体" panose="02010600030101010101" pitchFamily="2" charset="-122"/>
              </a:rPr>
              <a:t>自然系统和谐协调</a:t>
            </a:r>
            <a:endParaRPr lang="zh-CN" altLang="en-US" sz="2800" dirty="0">
              <a:solidFill>
                <a:schemeClr val="bg1"/>
              </a:solidFill>
              <a:ea typeface="宋体" panose="02010600030101010101" pitchFamily="2" charset="-122"/>
            </a:endParaRPr>
          </a:p>
        </p:txBody>
      </p:sp>
      <p:pic>
        <p:nvPicPr>
          <p:cNvPr id="34" name="图片 33"/>
          <p:cNvPicPr>
            <a:picLocks noChangeAspect="1"/>
          </p:cNvPicPr>
          <p:nvPr/>
        </p:nvPicPr>
        <p:blipFill>
          <a:blip r:embed="rId6"/>
          <a:stretch>
            <a:fillRect/>
          </a:stretch>
        </p:blipFill>
        <p:spPr>
          <a:xfrm>
            <a:off x="1452206" y="2406973"/>
            <a:ext cx="971550" cy="476250"/>
          </a:xfrm>
          <a:prstGeom prst="rect">
            <a:avLst/>
          </a:prstGeom>
        </p:spPr>
      </p:pic>
      <p:sp>
        <p:nvSpPr>
          <p:cNvPr id="35" name="矩形 34"/>
          <p:cNvSpPr/>
          <p:nvPr/>
        </p:nvSpPr>
        <p:spPr>
          <a:xfrm>
            <a:off x="252590" y="1953692"/>
            <a:ext cx="3703258" cy="369332"/>
          </a:xfrm>
          <a:prstGeom prst="rect">
            <a:avLst/>
          </a:prstGeom>
        </p:spPr>
        <p:txBody>
          <a:bodyPr wrap="none">
            <a:spAutoFit/>
          </a:bodyPr>
          <a:lstStyle/>
          <a:p>
            <a:r>
              <a:rPr lang="zh-CN" altLang="en-US" dirty="0">
                <a:solidFill>
                  <a:srgbClr val="202122"/>
                </a:solidFill>
                <a:latin typeface="Arial" panose="020B0604020202020204" pitchFamily="34" charset="0"/>
              </a:rPr>
              <a:t>总丰富度指数</a:t>
            </a:r>
            <a:r>
              <a:rPr lang="en-US" altLang="zh-CN" dirty="0">
                <a:solidFill>
                  <a:srgbClr val="202122"/>
                </a:solidFill>
                <a:latin typeface="Arial" panose="020B0604020202020204" pitchFamily="34" charset="0"/>
              </a:rPr>
              <a:t>(</a:t>
            </a:r>
            <a:r>
              <a:rPr lang="en-US" altLang="zh-CN" dirty="0" err="1">
                <a:solidFill>
                  <a:srgbClr val="202122"/>
                </a:solidFill>
                <a:latin typeface="Arial" panose="020B0604020202020204" pitchFamily="34" charset="0"/>
              </a:rPr>
              <a:t>Margalef's</a:t>
            </a:r>
            <a:r>
              <a:rPr lang="en-US" altLang="zh-CN" dirty="0">
                <a:solidFill>
                  <a:srgbClr val="202122"/>
                </a:solidFill>
                <a:latin typeface="Arial" panose="020B0604020202020204" pitchFamily="34" charset="0"/>
              </a:rPr>
              <a:t> richness)</a:t>
            </a:r>
            <a:endParaRPr lang="zh-CN" altLang="en-US" dirty="0"/>
          </a:p>
        </p:txBody>
      </p:sp>
      <p:pic>
        <p:nvPicPr>
          <p:cNvPr id="39" name="图片 38"/>
          <p:cNvPicPr>
            <a:picLocks noChangeAspect="1"/>
          </p:cNvPicPr>
          <p:nvPr/>
        </p:nvPicPr>
        <p:blipFill>
          <a:blip r:embed="rId7"/>
          <a:stretch>
            <a:fillRect/>
          </a:stretch>
        </p:blipFill>
        <p:spPr>
          <a:xfrm>
            <a:off x="1147406" y="3369431"/>
            <a:ext cx="1581150" cy="628650"/>
          </a:xfrm>
          <a:prstGeom prst="rect">
            <a:avLst/>
          </a:prstGeom>
        </p:spPr>
      </p:pic>
      <p:sp>
        <p:nvSpPr>
          <p:cNvPr id="41" name="矩形 40"/>
          <p:cNvSpPr/>
          <p:nvPr/>
        </p:nvSpPr>
        <p:spPr>
          <a:xfrm>
            <a:off x="300667" y="2984389"/>
            <a:ext cx="1338828" cy="369332"/>
          </a:xfrm>
          <a:prstGeom prst="rect">
            <a:avLst/>
          </a:prstGeom>
        </p:spPr>
        <p:txBody>
          <a:bodyPr wrap="none">
            <a:spAutoFit/>
          </a:bodyPr>
          <a:lstStyle/>
          <a:p>
            <a:r>
              <a:rPr lang="zh-CN" altLang="en-US" dirty="0">
                <a:solidFill>
                  <a:srgbClr val="000000"/>
                </a:solidFill>
                <a:latin typeface="Linux Libertine"/>
              </a:rPr>
              <a:t>物种均一度</a:t>
            </a:r>
            <a:endParaRPr lang="zh-CN" altLang="en-US" dirty="0">
              <a:solidFill>
                <a:srgbClr val="000000"/>
              </a:solidFill>
              <a:latin typeface="Linux Libertine"/>
            </a:endParaRPr>
          </a:p>
        </p:txBody>
      </p:sp>
      <p:pic>
        <p:nvPicPr>
          <p:cNvPr id="43" name="图片 42"/>
          <p:cNvPicPr>
            <a:picLocks noChangeAspect="1"/>
          </p:cNvPicPr>
          <p:nvPr/>
        </p:nvPicPr>
        <p:blipFill>
          <a:blip r:embed="rId8"/>
          <a:stretch>
            <a:fillRect/>
          </a:stretch>
        </p:blipFill>
        <p:spPr>
          <a:xfrm>
            <a:off x="1506709" y="4108970"/>
            <a:ext cx="923925" cy="514350"/>
          </a:xfrm>
          <a:prstGeom prst="rect">
            <a:avLst/>
          </a:prstGeom>
        </p:spPr>
      </p:pic>
      <p:pic>
        <p:nvPicPr>
          <p:cNvPr id="3090" name="Picture 18" descr="Figure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5846" y="5281707"/>
            <a:ext cx="3439484" cy="1498892"/>
          </a:xfrm>
          <a:prstGeom prst="rect">
            <a:avLst/>
          </a:prstGeom>
          <a:noFill/>
          <a:extLst>
            <a:ext uri="{909E8E84-426E-40DD-AFC4-6F175D3DCCD1}">
              <a14:hiddenFill xmlns:a14="http://schemas.microsoft.com/office/drawing/2010/main">
                <a:solidFill>
                  <a:srgbClr val="FFFFFF"/>
                </a:solidFill>
              </a14:hiddenFill>
            </a:ext>
          </a:extLst>
        </p:spPr>
      </p:pic>
      <p:sp>
        <p:nvSpPr>
          <p:cNvPr id="45" name="矩形 44"/>
          <p:cNvSpPr/>
          <p:nvPr/>
        </p:nvSpPr>
        <p:spPr>
          <a:xfrm>
            <a:off x="300667" y="4734209"/>
            <a:ext cx="1338828" cy="369332"/>
          </a:xfrm>
          <a:prstGeom prst="rect">
            <a:avLst/>
          </a:prstGeom>
        </p:spPr>
        <p:txBody>
          <a:bodyPr wrap="none">
            <a:spAutoFit/>
          </a:bodyPr>
          <a:lstStyle/>
          <a:p>
            <a:r>
              <a:rPr lang="zh-CN" altLang="en-US" dirty="0">
                <a:solidFill>
                  <a:srgbClr val="000000"/>
                </a:solidFill>
                <a:latin typeface="Linux Libertine"/>
              </a:rPr>
              <a:t>系统的抗性</a:t>
            </a:r>
            <a:endParaRPr lang="zh-CN" altLang="en-US" dirty="0">
              <a:solidFill>
                <a:srgbClr val="000000"/>
              </a:solidFill>
              <a:latin typeface="Linux Libertine"/>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6" y="340254"/>
            <a:ext cx="4909137" cy="530225"/>
          </a:xfrm>
        </p:spPr>
        <p:txBody>
          <a:bodyPr/>
          <a:lstStyle/>
          <a:p>
            <a:r>
              <a:rPr lang="en-US" altLang="zh-CN" dirty="0"/>
              <a:t>1.4 </a:t>
            </a:r>
            <a:r>
              <a:rPr lang="zh-CN" altLang="en-US" dirty="0"/>
              <a:t>信息管理和系统科学</a:t>
            </a:r>
            <a:endParaRPr lang="zh-CN" altLang="en-US" dirty="0"/>
          </a:p>
          <a:p>
            <a:endParaRPr lang="zh-CN" altLang="en-US" dirty="0"/>
          </a:p>
        </p:txBody>
      </p:sp>
      <p:pic>
        <p:nvPicPr>
          <p:cNvPr id="31" name="Picture 19" descr="边条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055699"/>
            <a:ext cx="4226365" cy="7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20"/>
          <p:cNvSpPr txBox="1">
            <a:spLocks noChangeArrowheads="1"/>
          </p:cNvSpPr>
          <p:nvPr/>
        </p:nvSpPr>
        <p:spPr bwMode="auto">
          <a:xfrm>
            <a:off x="577263" y="1112624"/>
            <a:ext cx="3144294"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nSpc>
                <a:spcPct val="130000"/>
              </a:lnSpc>
            </a:pPr>
            <a:r>
              <a:rPr lang="zh-CN" altLang="en-US" sz="2800" dirty="0">
                <a:solidFill>
                  <a:schemeClr val="bg1"/>
                </a:solidFill>
                <a:ea typeface="宋体" panose="02010600030101010101" pitchFamily="2" charset="-122"/>
              </a:rPr>
              <a:t>人工系统复杂脆弱</a:t>
            </a:r>
            <a:endParaRPr lang="zh-CN" altLang="en-US" sz="2800" dirty="0">
              <a:solidFill>
                <a:schemeClr val="bg1"/>
              </a:solidFill>
              <a:ea typeface="宋体" panose="02010600030101010101" pitchFamily="2" charset="-122"/>
            </a:endParaRPr>
          </a:p>
        </p:txBody>
      </p:sp>
      <p:pic>
        <p:nvPicPr>
          <p:cNvPr id="17" name="图片 16"/>
          <p:cNvPicPr>
            <a:picLocks noChangeAspect="1"/>
          </p:cNvPicPr>
          <p:nvPr/>
        </p:nvPicPr>
        <p:blipFill>
          <a:blip r:embed="rId2"/>
          <a:stretch>
            <a:fillRect/>
          </a:stretch>
        </p:blipFill>
        <p:spPr>
          <a:xfrm>
            <a:off x="-343471" y="1878960"/>
            <a:ext cx="5152299" cy="1699427"/>
          </a:xfrm>
          <a:prstGeom prst="rect">
            <a:avLst/>
          </a:prstGeom>
        </p:spPr>
      </p:pic>
      <p:pic>
        <p:nvPicPr>
          <p:cNvPr id="4098" name="Picture 2" descr="transport and machinery &gt; road transport &gt; automobile &gt; automobile systems  image - Visual Diction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1534" y="1055699"/>
            <a:ext cx="4571100" cy="3011212"/>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stretch>
            <a:fillRect/>
          </a:stretch>
        </p:blipFill>
        <p:spPr>
          <a:xfrm>
            <a:off x="2928336" y="3884501"/>
            <a:ext cx="4073074" cy="2973499"/>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6" y="340254"/>
            <a:ext cx="4909137" cy="530225"/>
          </a:xfrm>
        </p:spPr>
        <p:txBody>
          <a:bodyPr/>
          <a:lstStyle/>
          <a:p>
            <a:r>
              <a:rPr lang="en-US" altLang="zh-CN" dirty="0"/>
              <a:t>1.4 </a:t>
            </a:r>
            <a:r>
              <a:rPr lang="zh-CN" altLang="en-US" dirty="0"/>
              <a:t>信息管理和系统科学</a:t>
            </a:r>
            <a:endParaRPr lang="zh-CN" altLang="en-US" dirty="0"/>
          </a:p>
          <a:p>
            <a:endParaRPr lang="zh-CN" altLang="en-US" dirty="0"/>
          </a:p>
        </p:txBody>
      </p:sp>
      <p:sp>
        <p:nvSpPr>
          <p:cNvPr id="16" name="Text Box 20"/>
          <p:cNvSpPr txBox="1">
            <a:spLocks noChangeArrowheads="1"/>
          </p:cNvSpPr>
          <p:nvPr/>
        </p:nvSpPr>
        <p:spPr bwMode="auto">
          <a:xfrm>
            <a:off x="577263" y="1112624"/>
            <a:ext cx="3144294"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nSpc>
                <a:spcPct val="130000"/>
              </a:lnSpc>
            </a:pPr>
            <a:r>
              <a:rPr lang="zh-CN" altLang="en-US" sz="2800" dirty="0">
                <a:solidFill>
                  <a:schemeClr val="bg1"/>
                </a:solidFill>
                <a:ea typeface="宋体" panose="02010600030101010101" pitchFamily="2" charset="-122"/>
              </a:rPr>
              <a:t>人工系统复杂脆弱</a:t>
            </a:r>
            <a:endParaRPr lang="zh-CN" altLang="en-US" sz="2800" dirty="0">
              <a:solidFill>
                <a:schemeClr val="bg1"/>
              </a:solidFill>
              <a:ea typeface="宋体" panose="02010600030101010101" pitchFamily="2" charset="-122"/>
            </a:endParaRPr>
          </a:p>
        </p:txBody>
      </p:sp>
      <p:pic>
        <p:nvPicPr>
          <p:cNvPr id="8" name="Picture 2" descr="board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005946"/>
            <a:ext cx="12155606"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4"/>
          <p:cNvSpPr>
            <a:spLocks noChangeArrowheads="1"/>
          </p:cNvSpPr>
          <p:nvPr/>
        </p:nvSpPr>
        <p:spPr bwMode="auto">
          <a:xfrm>
            <a:off x="84137" y="1058333"/>
            <a:ext cx="11929626" cy="1817688"/>
          </a:xfrm>
          <a:prstGeom prst="rect">
            <a:avLst/>
          </a:prstGeom>
          <a:noFill/>
          <a:ln w="9525">
            <a:noFill/>
            <a:miter lim="800000"/>
          </a:ln>
          <a:effectLst/>
        </p:spPr>
        <p:txBody>
          <a:bodyPr lIns="0" tIns="0" rIns="0" bIns="0"/>
          <a:lstStyle/>
          <a:p>
            <a:pPr marL="228600" indent="-228600" algn="just">
              <a:lnSpc>
                <a:spcPct val="120000"/>
              </a:lnSpc>
              <a:spcBef>
                <a:spcPct val="40000"/>
              </a:spcBef>
              <a:buClr>
                <a:srgbClr val="8DACD0"/>
              </a:buClr>
              <a:buSzPct val="70000"/>
              <a:buFont typeface="Wingdings" panose="05000000000000000000" pitchFamily="2" charset="2"/>
              <a:buNone/>
              <a:defRPr/>
            </a:pPr>
            <a:r>
              <a:rPr lang="zh-CN" altLang="en-US" sz="2800" b="0" dirty="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rPr>
              <a:t> 四、系统科学</a:t>
            </a:r>
            <a:endParaRPr lang="zh-CN" altLang="en-US" sz="2800" b="0" dirty="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endParaRPr>
          </a:p>
          <a:p>
            <a:pPr marL="228600" indent="-228600" algn="l">
              <a:lnSpc>
                <a:spcPct val="120000"/>
              </a:lnSpc>
              <a:spcBef>
                <a:spcPct val="20000"/>
              </a:spcBef>
              <a:buClr>
                <a:srgbClr val="8DACD0"/>
              </a:buClr>
              <a:buSzPct val="70000"/>
              <a:buFont typeface="Wingdings" panose="05000000000000000000" pitchFamily="2" charset="2"/>
              <a:buNone/>
              <a:defRPr/>
            </a:pPr>
            <a:r>
              <a:rPr lang="zh-CN" altLang="en-US" sz="2200" b="0" dirty="0">
                <a:solidFill>
                  <a:srgbClr val="0000FF"/>
                </a:solidFill>
                <a:effectLst>
                  <a:outerShdw blurRad="38100" dist="38100" dir="2700000" algn="tl">
                    <a:srgbClr val="C0C0C0"/>
                  </a:outerShdw>
                </a:effectLst>
                <a:latin typeface="楷体_GB2312" pitchFamily="49" charset="-122"/>
                <a:ea typeface="楷体_GB2312" pitchFamily="49" charset="-122"/>
              </a:rPr>
              <a:t>     </a:t>
            </a:r>
            <a:r>
              <a:rPr lang="zh-CN" altLang="en-US" sz="2200" b="0" dirty="0">
                <a:solidFill>
                  <a:srgbClr val="FFFF00"/>
                </a:solidFill>
                <a:effectLst>
                  <a:outerShdw blurRad="38100" dist="38100" dir="2700000" algn="tl">
                    <a:srgbClr val="C0C0C0"/>
                  </a:outerShdw>
                </a:effectLst>
                <a:latin typeface="楷体_GB2312" pitchFamily="49" charset="-122"/>
                <a:ea typeface="楷体_GB2312" pitchFamily="49" charset="-122"/>
              </a:rPr>
              <a:t>系统科学是人类对于复杂系统的规律的认识的总结；它在自然科学与社会科学各领域的大量实际经验的基础之上，总结出人类认识、描述、设计、管理、控制复杂系统的一般性的理念、方法与具体步骤。</a:t>
            </a:r>
            <a:endParaRPr lang="zh-CN" altLang="en-US" sz="2200" b="0" dirty="0">
              <a:solidFill>
                <a:srgbClr val="FFFF00"/>
              </a:solidFill>
              <a:effectLst>
                <a:outerShdw blurRad="38100" dist="38100" dir="2700000" algn="tl">
                  <a:srgbClr val="C0C0C0"/>
                </a:outerShdw>
              </a:effectLst>
              <a:latin typeface="楷体_GB2312" pitchFamily="49" charset="-122"/>
              <a:ea typeface="楷体_GB2312" pitchFamily="49" charset="-122"/>
            </a:endParaRPr>
          </a:p>
        </p:txBody>
      </p:sp>
      <p:grpSp>
        <p:nvGrpSpPr>
          <p:cNvPr id="10" name="Group 24"/>
          <p:cNvGrpSpPr/>
          <p:nvPr/>
        </p:nvGrpSpPr>
        <p:grpSpPr bwMode="auto">
          <a:xfrm>
            <a:off x="1" y="3219452"/>
            <a:ext cx="12155488" cy="2103176"/>
            <a:chOff x="0" y="2028"/>
            <a:chExt cx="7657" cy="1758"/>
          </a:xfrm>
        </p:grpSpPr>
        <p:pic>
          <p:nvPicPr>
            <p:cNvPr id="11" name="Picture 7" descr="board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6"/>
              <a:ext cx="7657" cy="1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9"/>
            <p:cNvSpPr txBox="1">
              <a:spLocks noChangeArrowheads="1"/>
            </p:cNvSpPr>
            <p:nvPr/>
          </p:nvSpPr>
          <p:spPr bwMode="auto">
            <a:xfrm>
              <a:off x="71" y="2028"/>
              <a:ext cx="2566" cy="327"/>
            </a:xfrm>
            <a:prstGeom prst="rect">
              <a:avLst/>
            </a:prstGeom>
            <a:noFill/>
            <a:ln w="9525">
              <a:noFill/>
              <a:miter lim="800000"/>
            </a:ln>
            <a:effectLst/>
          </p:spPr>
          <p:txBody>
            <a:bodyPr>
              <a:spAutoFit/>
            </a:bodyPr>
            <a:lstStyle/>
            <a:p>
              <a:pPr>
                <a:spcBef>
                  <a:spcPct val="50000"/>
                </a:spcBef>
                <a:defRPr/>
              </a:pPr>
              <a:r>
                <a:rPr lang="zh-CN" altLang="en-US" sz="2800" b="0" dirty="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rPr>
                <a:t>五、系统思维的要点</a:t>
              </a:r>
              <a:endParaRPr lang="zh-CN" altLang="en-US" sz="2800" b="0" dirty="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nvGrpSpPr>
            <p:cNvPr id="13" name="Group 23"/>
            <p:cNvGrpSpPr/>
            <p:nvPr/>
          </p:nvGrpSpPr>
          <p:grpSpPr bwMode="auto">
            <a:xfrm>
              <a:off x="109" y="2491"/>
              <a:ext cx="7393" cy="1128"/>
              <a:chOff x="-3" y="2491"/>
              <a:chExt cx="7393" cy="1128"/>
            </a:xfrm>
          </p:grpSpPr>
          <p:pic>
            <p:nvPicPr>
              <p:cNvPr id="14" name="Picture 16" descr="边条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2491"/>
                <a:ext cx="7393" cy="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AutoShape 17"/>
              <p:cNvSpPr>
                <a:spLocks noChangeArrowheads="1"/>
              </p:cNvSpPr>
              <p:nvPr/>
            </p:nvSpPr>
            <p:spPr bwMode="auto">
              <a:xfrm>
                <a:off x="1547" y="2691"/>
                <a:ext cx="1442" cy="819"/>
              </a:xfrm>
              <a:prstGeom prst="roundRect">
                <a:avLst>
                  <a:gd name="adj" fmla="val 4167"/>
                </a:avLst>
              </a:prstGeom>
              <a:noFill/>
              <a:ln w="9525" algn="ctr">
                <a:noFill/>
                <a:round/>
              </a:ln>
              <a:effectLst>
                <a:outerShdw dist="35921" dir="2700000" algn="ctr" rotWithShape="0">
                  <a:srgbClr val="AFAFAF"/>
                </a:outerShdw>
              </a:effectLst>
            </p:spPr>
            <p:txBody>
              <a:bodyPr tIns="91440" anchor="ctr"/>
              <a:lstStyle/>
              <a:p>
                <a:pPr marL="233680" lvl="1" algn="l">
                  <a:lnSpc>
                    <a:spcPct val="85000"/>
                  </a:lnSpc>
                  <a:spcBef>
                    <a:spcPct val="40000"/>
                  </a:spcBef>
                  <a:buSzPct val="80000"/>
                  <a:buFontTx/>
                  <a:buChar char="•"/>
                  <a:defRPr/>
                </a:pPr>
                <a:r>
                  <a:rPr lang="zh-CN" altLang="en-US" sz="2800" dirty="0">
                    <a:solidFill>
                      <a:srgbClr val="FFFF00"/>
                    </a:solidFill>
                    <a:latin typeface="楷体_GB2312" pitchFamily="49" charset="-122"/>
                    <a:ea typeface="楷体_GB2312" pitchFamily="49" charset="-122"/>
                  </a:rPr>
                  <a:t> 整体观念 </a:t>
                </a:r>
                <a:endParaRPr lang="zh-CN" altLang="en-US" sz="2800" dirty="0">
                  <a:solidFill>
                    <a:srgbClr val="FFFF00"/>
                  </a:solidFill>
                  <a:latin typeface="楷体_GB2312" pitchFamily="49" charset="-122"/>
                  <a:ea typeface="楷体_GB2312" pitchFamily="49" charset="-122"/>
                </a:endParaRPr>
              </a:p>
              <a:p>
                <a:pPr marL="233680" lvl="1" algn="l">
                  <a:lnSpc>
                    <a:spcPct val="85000"/>
                  </a:lnSpc>
                  <a:spcBef>
                    <a:spcPct val="40000"/>
                  </a:spcBef>
                  <a:buSzPct val="80000"/>
                  <a:buFontTx/>
                  <a:buChar char="•"/>
                  <a:defRPr/>
                </a:pPr>
                <a:r>
                  <a:rPr lang="zh-CN" altLang="en-US" sz="2800" dirty="0">
                    <a:solidFill>
                      <a:srgbClr val="FFFF00"/>
                    </a:solidFill>
                    <a:latin typeface="楷体_GB2312" pitchFamily="49" charset="-122"/>
                    <a:ea typeface="楷体_GB2312" pitchFamily="49" charset="-122"/>
                  </a:rPr>
                  <a:t> 演化观念 </a:t>
                </a:r>
                <a:endParaRPr lang="en-US" altLang="zh-CN" sz="2800" dirty="0">
                  <a:solidFill>
                    <a:srgbClr val="FFFF00"/>
                  </a:solidFill>
                  <a:latin typeface="楷体_GB2312" pitchFamily="49" charset="-122"/>
                  <a:ea typeface="楷体_GB2312" pitchFamily="49" charset="-122"/>
                </a:endParaRPr>
              </a:p>
            </p:txBody>
          </p:sp>
          <p:sp>
            <p:nvSpPr>
              <p:cNvPr id="18" name="AutoShape 22"/>
              <p:cNvSpPr>
                <a:spLocks noChangeArrowheads="1"/>
              </p:cNvSpPr>
              <p:nvPr/>
            </p:nvSpPr>
            <p:spPr bwMode="auto">
              <a:xfrm>
                <a:off x="4463" y="2658"/>
                <a:ext cx="1453" cy="819"/>
              </a:xfrm>
              <a:prstGeom prst="roundRect">
                <a:avLst>
                  <a:gd name="adj" fmla="val 4167"/>
                </a:avLst>
              </a:prstGeom>
              <a:noFill/>
              <a:ln w="9525" algn="ctr">
                <a:noFill/>
                <a:round/>
              </a:ln>
              <a:effectLst>
                <a:outerShdw dist="35921" dir="2700000" algn="ctr" rotWithShape="0">
                  <a:srgbClr val="AFAFAF"/>
                </a:outerShdw>
              </a:effectLst>
            </p:spPr>
            <p:txBody>
              <a:bodyPr tIns="91440" anchor="ctr"/>
              <a:lstStyle/>
              <a:p>
                <a:pPr marL="233680" lvl="1" algn="l">
                  <a:lnSpc>
                    <a:spcPct val="85000"/>
                  </a:lnSpc>
                  <a:spcBef>
                    <a:spcPct val="40000"/>
                  </a:spcBef>
                  <a:buSzPct val="80000"/>
                  <a:buFontTx/>
                  <a:buChar char="•"/>
                  <a:defRPr/>
                </a:pPr>
                <a:r>
                  <a:rPr lang="zh-CN" altLang="en-US" sz="2800" dirty="0">
                    <a:solidFill>
                      <a:srgbClr val="FFFF00"/>
                    </a:solidFill>
                    <a:effectLst>
                      <a:outerShdw blurRad="38100" dist="38100" dir="2700000" algn="tl">
                        <a:srgbClr val="C0C0C0"/>
                      </a:outerShdw>
                    </a:effectLst>
                    <a:latin typeface="楷体_GB2312" pitchFamily="49" charset="-122"/>
                    <a:ea typeface="楷体_GB2312" pitchFamily="49" charset="-122"/>
                  </a:rPr>
                  <a:t> 层次观念 </a:t>
                </a:r>
                <a:endParaRPr lang="zh-CN" altLang="en-US" sz="2800" dirty="0">
                  <a:solidFill>
                    <a:srgbClr val="FFFF00"/>
                  </a:solidFill>
                  <a:effectLst>
                    <a:outerShdw blurRad="38100" dist="38100" dir="2700000" algn="tl">
                      <a:srgbClr val="C0C0C0"/>
                    </a:outerShdw>
                  </a:effectLst>
                  <a:latin typeface="楷体_GB2312" pitchFamily="49" charset="-122"/>
                  <a:ea typeface="楷体_GB2312" pitchFamily="49" charset="-122"/>
                </a:endParaRPr>
              </a:p>
              <a:p>
                <a:pPr marL="233680" lvl="1" algn="l">
                  <a:lnSpc>
                    <a:spcPct val="85000"/>
                  </a:lnSpc>
                  <a:spcBef>
                    <a:spcPct val="40000"/>
                  </a:spcBef>
                  <a:buSzPct val="80000"/>
                  <a:buFontTx/>
                  <a:buChar char="•"/>
                  <a:defRPr/>
                </a:pPr>
                <a:r>
                  <a:rPr lang="zh-CN" altLang="en-US" sz="2800" dirty="0">
                    <a:solidFill>
                      <a:srgbClr val="FFFF00"/>
                    </a:solidFill>
                    <a:effectLst>
                      <a:outerShdw blurRad="38100" dist="38100" dir="2700000" algn="tl">
                        <a:srgbClr val="C0C0C0"/>
                      </a:outerShdw>
                    </a:effectLst>
                    <a:latin typeface="楷体_GB2312" pitchFamily="49" charset="-122"/>
                    <a:ea typeface="楷体_GB2312" pitchFamily="49" charset="-122"/>
                  </a:rPr>
                  <a:t> 活体观念 </a:t>
                </a:r>
                <a:endParaRPr lang="en-US" altLang="zh-CN" sz="2800" dirty="0">
                  <a:solidFill>
                    <a:srgbClr val="FFFF00"/>
                  </a:solidFill>
                  <a:effectLst>
                    <a:outerShdw blurRad="38100" dist="38100" dir="2700000" algn="tl">
                      <a:srgbClr val="C0C0C0"/>
                    </a:outerShdw>
                  </a:effectLst>
                  <a:latin typeface="楷体_GB2312" pitchFamily="49" charset="-122"/>
                  <a:ea typeface="楷体_GB2312" pitchFamily="49"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6" y="340254"/>
            <a:ext cx="6519574" cy="530225"/>
          </a:xfrm>
        </p:spPr>
        <p:txBody>
          <a:bodyPr/>
          <a:lstStyle/>
          <a:p>
            <a:r>
              <a:rPr lang="en-US" altLang="zh-CN" dirty="0"/>
              <a:t>1.5 </a:t>
            </a:r>
            <a:r>
              <a:rPr lang="zh-CN" altLang="en-US" dirty="0"/>
              <a:t>系统工程的基本思想和方法</a:t>
            </a:r>
            <a:endParaRPr lang="zh-CN" altLang="en-US" dirty="0"/>
          </a:p>
          <a:p>
            <a:endParaRPr lang="zh-CN" altLang="en-US" dirty="0"/>
          </a:p>
        </p:txBody>
      </p:sp>
      <p:sp>
        <p:nvSpPr>
          <p:cNvPr id="16" name="Text Box 20"/>
          <p:cNvSpPr txBox="1">
            <a:spLocks noChangeArrowheads="1"/>
          </p:cNvSpPr>
          <p:nvPr/>
        </p:nvSpPr>
        <p:spPr bwMode="auto">
          <a:xfrm>
            <a:off x="2169518" y="971596"/>
            <a:ext cx="3144294"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nSpc>
                <a:spcPct val="130000"/>
              </a:lnSpc>
            </a:pPr>
            <a:r>
              <a:rPr lang="zh-CN" altLang="en-US" sz="2800" dirty="0">
                <a:solidFill>
                  <a:schemeClr val="bg1"/>
                </a:solidFill>
                <a:ea typeface="宋体" panose="02010600030101010101" pitchFamily="2" charset="-122"/>
              </a:rPr>
              <a:t>人工系统复杂脆弱</a:t>
            </a:r>
            <a:endParaRPr lang="zh-CN" altLang="en-US" sz="2800" dirty="0">
              <a:solidFill>
                <a:schemeClr val="bg1"/>
              </a:solidFill>
              <a:ea typeface="宋体" panose="02010600030101010101" pitchFamily="2" charset="-122"/>
            </a:endParaRPr>
          </a:p>
        </p:txBody>
      </p:sp>
      <p:grpSp>
        <p:nvGrpSpPr>
          <p:cNvPr id="17" name="Group 36"/>
          <p:cNvGrpSpPr/>
          <p:nvPr/>
        </p:nvGrpSpPr>
        <p:grpSpPr bwMode="auto">
          <a:xfrm>
            <a:off x="2262180" y="1059122"/>
            <a:ext cx="7456488" cy="2387600"/>
            <a:chOff x="422" y="756"/>
            <a:chExt cx="4697" cy="1504"/>
          </a:xfrm>
        </p:grpSpPr>
        <p:pic>
          <p:nvPicPr>
            <p:cNvPr id="1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0" y="759"/>
              <a:ext cx="4559" cy="1501"/>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0" name="Text Box 6"/>
            <p:cNvSpPr txBox="1">
              <a:spLocks noChangeArrowheads="1"/>
            </p:cNvSpPr>
            <p:nvPr/>
          </p:nvSpPr>
          <p:spPr bwMode="auto">
            <a:xfrm>
              <a:off x="422" y="756"/>
              <a:ext cx="2566" cy="327"/>
            </a:xfrm>
            <a:prstGeom prst="rect">
              <a:avLst/>
            </a:prstGeom>
            <a:noFill/>
            <a:ln w="9525">
              <a:noFill/>
              <a:miter lim="800000"/>
            </a:ln>
            <a:effectLst/>
          </p:spPr>
          <p:txBody>
            <a:bodyPr>
              <a:spAutoFit/>
            </a:bodyPr>
            <a:lstStyle/>
            <a:p>
              <a:pPr>
                <a:spcBef>
                  <a:spcPct val="50000"/>
                </a:spcBef>
                <a:defRPr/>
              </a:pPr>
              <a:r>
                <a:rPr lang="zh-CN" altLang="en-US" sz="2800" b="0" dirty="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rPr>
                <a:t> 一、系统工程的思想</a:t>
              </a:r>
              <a:endParaRPr lang="zh-CN" altLang="en-US" sz="2800" b="0" dirty="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pic>
          <p:nvPicPr>
            <p:cNvPr id="21"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 y="1139"/>
              <a:ext cx="422"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 y="1590"/>
              <a:ext cx="414"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16"/>
            <p:cNvSpPr txBox="1">
              <a:spLocks noChangeArrowheads="1"/>
            </p:cNvSpPr>
            <p:nvPr/>
          </p:nvSpPr>
          <p:spPr bwMode="auto">
            <a:xfrm>
              <a:off x="1150" y="1158"/>
              <a:ext cx="2862" cy="327"/>
            </a:xfrm>
            <a:prstGeom prst="rect">
              <a:avLst/>
            </a:prstGeom>
            <a:noFill/>
            <a:ln w="9525">
              <a:noFill/>
              <a:miter lim="800000"/>
            </a:ln>
            <a:effectLst/>
          </p:spPr>
          <p:txBody>
            <a:bodyPr>
              <a:spAutoFit/>
            </a:bodyPr>
            <a:lstStyle/>
            <a:p>
              <a:pPr>
                <a:spcBef>
                  <a:spcPct val="50000"/>
                </a:spcBef>
                <a:defRPr/>
              </a:pPr>
              <a:r>
                <a:rPr lang="zh-CN" altLang="en-US" sz="2800" b="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统一的、规范化的工作流程 </a:t>
              </a:r>
              <a:endParaRPr lang="zh-CN" altLang="en-US" sz="2800" b="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 name="Text Box 17"/>
            <p:cNvSpPr txBox="1">
              <a:spLocks noChangeArrowheads="1"/>
            </p:cNvSpPr>
            <p:nvPr/>
          </p:nvSpPr>
          <p:spPr bwMode="auto">
            <a:xfrm>
              <a:off x="1118" y="1614"/>
              <a:ext cx="3790" cy="596"/>
            </a:xfrm>
            <a:prstGeom prst="rect">
              <a:avLst/>
            </a:prstGeom>
            <a:noFill/>
            <a:ln w="9525">
              <a:noFill/>
              <a:miter lim="800000"/>
            </a:ln>
            <a:effectLst/>
          </p:spPr>
          <p:txBody>
            <a:bodyPr>
              <a:spAutoFit/>
            </a:bodyPr>
            <a:lstStyle/>
            <a:p>
              <a:pPr>
                <a:defRPr/>
              </a:pPr>
              <a:r>
                <a:rPr lang="zh-CN" altLang="en-US" sz="2800" b="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形成共识的、便于交流和沟通的规范</a:t>
              </a:r>
              <a:endParaRPr lang="zh-CN" altLang="en-US" sz="2800" b="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endParaRPr>
            </a:p>
            <a:p>
              <a:pPr algn="l">
                <a:defRPr/>
              </a:pPr>
              <a:r>
                <a:rPr lang="zh-CN" altLang="en-US" sz="2800" b="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化的表达方式 </a:t>
              </a:r>
              <a:endParaRPr lang="zh-CN" altLang="en-US" sz="2800" b="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grpSp>
        <p:nvGrpSpPr>
          <p:cNvPr id="25" name="Group 35"/>
          <p:cNvGrpSpPr/>
          <p:nvPr/>
        </p:nvGrpSpPr>
        <p:grpSpPr bwMode="auto">
          <a:xfrm>
            <a:off x="2471730" y="3486410"/>
            <a:ext cx="7331075" cy="2603500"/>
            <a:chOff x="554" y="2285"/>
            <a:chExt cx="4618" cy="1640"/>
          </a:xfrm>
        </p:grpSpPr>
        <p:pic>
          <p:nvPicPr>
            <p:cNvPr id="26" name="Picture 28" descr="board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 y="2285"/>
              <a:ext cx="4567" cy="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3"/>
            <p:cNvSpPr>
              <a:spLocks noChangeArrowheads="1"/>
            </p:cNvSpPr>
            <p:nvPr/>
          </p:nvSpPr>
          <p:spPr bwMode="auto">
            <a:xfrm>
              <a:off x="632" y="2352"/>
              <a:ext cx="4540" cy="1145"/>
            </a:xfrm>
            <a:prstGeom prst="rect">
              <a:avLst/>
            </a:prstGeom>
            <a:noFill/>
            <a:ln w="9525">
              <a:noFill/>
              <a:miter lim="800000"/>
            </a:ln>
            <a:effectLst/>
          </p:spPr>
          <p:txBody>
            <a:bodyPr lIns="0" tIns="0" rIns="0" bIns="0"/>
            <a:lstStyle/>
            <a:p>
              <a:pPr marL="228600" indent="-228600" algn="just">
                <a:lnSpc>
                  <a:spcPct val="120000"/>
                </a:lnSpc>
                <a:spcBef>
                  <a:spcPct val="40000"/>
                </a:spcBef>
                <a:buClr>
                  <a:srgbClr val="8DACD0"/>
                </a:buClr>
                <a:buSzPct val="70000"/>
                <a:buFont typeface="Wingdings" panose="05000000000000000000" pitchFamily="2" charset="2"/>
                <a:buNone/>
                <a:defRPr/>
              </a:pPr>
              <a:r>
                <a:rPr lang="zh-CN" altLang="en-US" sz="2800" b="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rPr>
                <a:t> 二、</a:t>
              </a:r>
              <a:r>
                <a:rPr lang="zh-CN" altLang="en-US" sz="280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rPr>
                <a:t>标准化及其在信息系统工程中的应用</a:t>
              </a:r>
              <a:r>
                <a:rPr lang="zh-CN" altLang="en-US" sz="2800" b="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rPr>
                <a:t> </a:t>
              </a:r>
              <a:endParaRPr lang="zh-CN" altLang="en-US" sz="2800" b="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endParaRPr>
            </a:p>
            <a:p>
              <a:pPr marL="228600" indent="-228600" algn="l">
                <a:lnSpc>
                  <a:spcPct val="120000"/>
                </a:lnSpc>
                <a:spcBef>
                  <a:spcPct val="20000"/>
                </a:spcBef>
                <a:buClr>
                  <a:srgbClr val="8DACD0"/>
                </a:buClr>
                <a:buSzPct val="70000"/>
                <a:buFont typeface="Wingdings" panose="05000000000000000000" pitchFamily="2" charset="2"/>
                <a:buNone/>
                <a:defRPr/>
              </a:pPr>
              <a:r>
                <a:rPr lang="zh-CN" altLang="en-US" sz="2200" b="0">
                  <a:solidFill>
                    <a:srgbClr val="0000FF"/>
                  </a:solidFill>
                  <a:effectLst>
                    <a:outerShdw blurRad="38100" dist="38100" dir="2700000" algn="tl">
                      <a:srgbClr val="C0C0C0"/>
                    </a:outerShdw>
                  </a:effectLst>
                  <a:latin typeface="楷体_GB2312" pitchFamily="49" charset="-122"/>
                  <a:ea typeface="楷体_GB2312" pitchFamily="49" charset="-122"/>
                </a:rPr>
                <a:t>     </a:t>
              </a:r>
              <a:endParaRPr lang="zh-CN" altLang="en-US" sz="2200" b="0">
                <a:solidFill>
                  <a:srgbClr val="0000FF"/>
                </a:solidFill>
                <a:effectLst>
                  <a:outerShdw blurRad="38100" dist="38100" dir="2700000" algn="tl">
                    <a:srgbClr val="C0C0C0"/>
                  </a:outerShdw>
                </a:effectLst>
                <a:latin typeface="楷体_GB2312" pitchFamily="49" charset="-122"/>
                <a:ea typeface="楷体_GB2312" pitchFamily="49" charset="-122"/>
              </a:endParaRPr>
            </a:p>
          </p:txBody>
        </p:sp>
        <p:sp>
          <p:nvSpPr>
            <p:cNvPr id="28" name="Rectangle 25"/>
            <p:cNvSpPr>
              <a:spLocks noChangeArrowheads="1"/>
            </p:cNvSpPr>
            <p:nvPr/>
          </p:nvSpPr>
          <p:spPr bwMode="auto">
            <a:xfrm>
              <a:off x="1151" y="2793"/>
              <a:ext cx="195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28600" indent="-228600">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90000"/>
                </a:lnSpc>
                <a:spcBef>
                  <a:spcPct val="40000"/>
                </a:spcBef>
                <a:buClr>
                  <a:srgbClr val="8DACD0"/>
                </a:buClr>
                <a:buSzPct val="70000"/>
                <a:buFont typeface="Wingdings" panose="05000000000000000000" pitchFamily="2" charset="2"/>
                <a:buNone/>
              </a:pPr>
              <a:r>
                <a:rPr kumimoji="1" lang="zh-CN" altLang="en-US" sz="2800">
                  <a:solidFill>
                    <a:schemeClr val="bg1"/>
                  </a:solidFill>
                  <a:latin typeface="宋体" panose="02010600030101010101" pitchFamily="2" charset="-122"/>
                  <a:ea typeface="宋体" panose="02010600030101010101" pitchFamily="2" charset="-122"/>
                </a:rPr>
                <a:t>信息编码的标准化</a:t>
              </a:r>
              <a:r>
                <a:rPr kumimoji="1" lang="zh-CN" altLang="en-US" sz="2800">
                  <a:solidFill>
                    <a:schemeClr val="bg1"/>
                  </a:solidFill>
                  <a:latin typeface="楷体_GB2312" pitchFamily="49" charset="-122"/>
                  <a:ea typeface="楷体_GB2312" pitchFamily="49" charset="-122"/>
                </a:rPr>
                <a:t> </a:t>
              </a:r>
              <a:endParaRPr kumimoji="1" lang="zh-CN" altLang="en-US" sz="2800">
                <a:solidFill>
                  <a:schemeClr val="bg1"/>
                </a:solidFill>
                <a:latin typeface="楷体_GB2312" pitchFamily="49" charset="-122"/>
                <a:ea typeface="楷体_GB2312" pitchFamily="49" charset="-122"/>
              </a:endParaRPr>
            </a:p>
          </p:txBody>
        </p:sp>
        <p:pic>
          <p:nvPicPr>
            <p:cNvPr id="29" name="Picture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 y="2751"/>
              <a:ext cx="354"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 y="3129"/>
              <a:ext cx="354"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31"/>
            <p:cNvSpPr>
              <a:spLocks noChangeArrowheads="1"/>
            </p:cNvSpPr>
            <p:nvPr/>
          </p:nvSpPr>
          <p:spPr bwMode="auto">
            <a:xfrm>
              <a:off x="1151" y="3189"/>
              <a:ext cx="195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28600" indent="-228600">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90000"/>
                </a:lnSpc>
                <a:spcBef>
                  <a:spcPct val="40000"/>
                </a:spcBef>
                <a:buClr>
                  <a:srgbClr val="8DACD0"/>
                </a:buClr>
                <a:buSzPct val="70000"/>
                <a:buFont typeface="Wingdings" panose="05000000000000000000" pitchFamily="2" charset="2"/>
                <a:buNone/>
              </a:pPr>
              <a:r>
                <a:rPr kumimoji="1" lang="zh-CN" altLang="en-US" sz="2800">
                  <a:solidFill>
                    <a:schemeClr val="bg1"/>
                  </a:solidFill>
                  <a:latin typeface="宋体" panose="02010600030101010101" pitchFamily="2" charset="-122"/>
                  <a:ea typeface="宋体" panose="02010600030101010101" pitchFamily="2" charset="-122"/>
                </a:rPr>
                <a:t>表达方式的标谁化 </a:t>
              </a:r>
              <a:endParaRPr kumimoji="1" lang="zh-CN" altLang="en-US" sz="2800">
                <a:solidFill>
                  <a:schemeClr val="bg1"/>
                </a:solidFill>
                <a:latin typeface="宋体" panose="02010600030101010101" pitchFamily="2" charset="-122"/>
                <a:ea typeface="宋体" panose="02010600030101010101" pitchFamily="2" charset="-122"/>
              </a:endParaRPr>
            </a:p>
          </p:txBody>
        </p:sp>
        <p:pic>
          <p:nvPicPr>
            <p:cNvPr id="32" name="Picture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 y="3489"/>
              <a:ext cx="354"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34"/>
            <p:cNvSpPr>
              <a:spLocks noChangeArrowheads="1"/>
            </p:cNvSpPr>
            <p:nvPr/>
          </p:nvSpPr>
          <p:spPr bwMode="auto">
            <a:xfrm>
              <a:off x="1139" y="3549"/>
              <a:ext cx="195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28600" indent="-228600">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90000"/>
                </a:lnSpc>
                <a:spcBef>
                  <a:spcPct val="40000"/>
                </a:spcBef>
                <a:buClr>
                  <a:srgbClr val="8DACD0"/>
                </a:buClr>
                <a:buSzPct val="70000"/>
                <a:buFont typeface="Wingdings" panose="05000000000000000000" pitchFamily="2" charset="2"/>
                <a:buNone/>
              </a:pPr>
              <a:r>
                <a:rPr kumimoji="1" lang="zh-CN" altLang="en-US" sz="2800">
                  <a:solidFill>
                    <a:schemeClr val="bg1"/>
                  </a:solidFill>
                  <a:latin typeface="宋体" panose="02010600030101010101" pitchFamily="2" charset="-122"/>
                  <a:ea typeface="宋体" panose="02010600030101010101" pitchFamily="2" charset="-122"/>
                </a:rPr>
                <a:t>工作程序的标准化 </a:t>
              </a:r>
              <a:endParaRPr kumimoji="1" lang="zh-CN" altLang="en-US" sz="2800">
                <a:solidFill>
                  <a:schemeClr val="bg1"/>
                </a:solidFill>
                <a:latin typeface="宋体" panose="02010600030101010101" pitchFamily="2" charset="-122"/>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zh-CN" altLang="en-US" dirty="0"/>
              <a:t>导论</a:t>
            </a:r>
            <a:r>
              <a:rPr lang="en-US" altLang="zh-CN" dirty="0"/>
              <a:t>-</a:t>
            </a:r>
            <a:r>
              <a:rPr lang="zh-CN" altLang="en-US" dirty="0"/>
              <a:t>考核方式</a:t>
            </a:r>
            <a:endParaRPr lang="zh-CN" altLang="en-US" dirty="0"/>
          </a:p>
        </p:txBody>
      </p:sp>
      <p:sp>
        <p:nvSpPr>
          <p:cNvPr id="3" name="矩形 2"/>
          <p:cNvSpPr/>
          <p:nvPr/>
        </p:nvSpPr>
        <p:spPr>
          <a:xfrm>
            <a:off x="298383" y="1436373"/>
            <a:ext cx="11927305" cy="2400657"/>
          </a:xfrm>
          <a:prstGeom prst="rect">
            <a:avLst/>
          </a:prstGeom>
        </p:spPr>
        <p:txBody>
          <a:bodyPr wrap="square">
            <a:spAutoFit/>
          </a:bodyPr>
          <a:lstStyle/>
          <a:p>
            <a:r>
              <a:rPr lang="zh-CN" altLang="en-US" sz="3000" dirty="0"/>
              <a:t>平时作业：</a:t>
            </a:r>
            <a:r>
              <a:rPr lang="en-CA" altLang="zh-CN" sz="3000" dirty="0">
                <a:solidFill>
                  <a:srgbClr val="FF0000"/>
                </a:solidFill>
              </a:rPr>
              <a:t>40</a:t>
            </a:r>
            <a:r>
              <a:rPr lang="en-US" altLang="zh-CN" sz="3000" dirty="0">
                <a:solidFill>
                  <a:srgbClr val="FF0000"/>
                </a:solidFill>
              </a:rPr>
              <a:t>%</a:t>
            </a:r>
            <a:endParaRPr lang="en-US" altLang="zh-CN" sz="3000" dirty="0">
              <a:solidFill>
                <a:srgbClr val="FF0000"/>
              </a:solidFill>
            </a:endParaRPr>
          </a:p>
          <a:p>
            <a:endParaRPr lang="en-US" altLang="zh-CN" sz="3000" dirty="0"/>
          </a:p>
          <a:p>
            <a:r>
              <a:rPr lang="zh-CN" altLang="en-US" sz="3000" dirty="0"/>
              <a:t>考勤：</a:t>
            </a:r>
            <a:r>
              <a:rPr lang="en-CA" altLang="zh-CN" sz="3000" dirty="0">
                <a:solidFill>
                  <a:srgbClr val="FF0000"/>
                </a:solidFill>
              </a:rPr>
              <a:t>10%</a:t>
            </a:r>
            <a:endParaRPr lang="en-CA" altLang="zh-CN" sz="3000" dirty="0">
              <a:solidFill>
                <a:srgbClr val="FF0000"/>
              </a:solidFill>
            </a:endParaRPr>
          </a:p>
          <a:p>
            <a:endParaRPr lang="en-CA" altLang="zh-CN" sz="3000" dirty="0"/>
          </a:p>
          <a:p>
            <a:r>
              <a:rPr lang="zh-CN" altLang="en-US" sz="3000" dirty="0"/>
              <a:t>课程项目：</a:t>
            </a:r>
            <a:r>
              <a:rPr lang="en-CA" altLang="zh-CN" sz="3000" dirty="0">
                <a:solidFill>
                  <a:srgbClr val="FF0000"/>
                </a:solidFill>
              </a:rPr>
              <a:t>50%</a:t>
            </a:r>
            <a:r>
              <a:rPr lang="zh-CN" altLang="en-US" sz="3000" dirty="0">
                <a:solidFill>
                  <a:srgbClr val="FF0000"/>
                </a:solidFill>
              </a:rPr>
              <a:t>（每</a:t>
            </a:r>
            <a:r>
              <a:rPr lang="en-CA" altLang="zh-CN" sz="3000" dirty="0">
                <a:solidFill>
                  <a:srgbClr val="FF0000"/>
                </a:solidFill>
              </a:rPr>
              <a:t>5</a:t>
            </a:r>
            <a:r>
              <a:rPr lang="zh-CN" altLang="en-US" sz="3000" dirty="0">
                <a:solidFill>
                  <a:srgbClr val="FF0000"/>
                </a:solidFill>
              </a:rPr>
              <a:t>个人一组，目前</a:t>
            </a:r>
            <a:r>
              <a:rPr lang="en-CA" altLang="zh-CN" sz="3000" dirty="0">
                <a:solidFill>
                  <a:srgbClr val="FF0000"/>
                </a:solidFill>
              </a:rPr>
              <a:t>70</a:t>
            </a:r>
            <a:r>
              <a:rPr lang="zh-CN" altLang="en-US" sz="3000" dirty="0">
                <a:solidFill>
                  <a:srgbClr val="FF0000"/>
                </a:solidFill>
              </a:rPr>
              <a:t>多人，建议分成</a:t>
            </a:r>
            <a:r>
              <a:rPr lang="en-CA" altLang="zh-CN" sz="3000" dirty="0">
                <a:solidFill>
                  <a:srgbClr val="FF0000"/>
                </a:solidFill>
              </a:rPr>
              <a:t>14</a:t>
            </a:r>
            <a:r>
              <a:rPr lang="zh-CN" altLang="en-US" sz="3000" dirty="0">
                <a:solidFill>
                  <a:srgbClr val="FF0000"/>
                </a:solidFill>
              </a:rPr>
              <a:t>组）</a:t>
            </a:r>
            <a:endParaRPr lang="zh-CN" altLang="en-US" sz="3000"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61678"/>
    </mc:Choice>
    <mc:Fallback>
      <p:transition spd="slow" advTm="61678"/>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7" y="340254"/>
            <a:ext cx="6414940" cy="530225"/>
          </a:xfrm>
        </p:spPr>
        <p:txBody>
          <a:bodyPr/>
          <a:lstStyle/>
          <a:p>
            <a:r>
              <a:rPr lang="en-US" altLang="zh-CN" dirty="0"/>
              <a:t>1.5 </a:t>
            </a:r>
            <a:r>
              <a:rPr lang="zh-CN" altLang="en-US" dirty="0"/>
              <a:t>系统工程的基本思想和方法</a:t>
            </a:r>
            <a:endParaRPr lang="zh-CN" altLang="en-US" dirty="0"/>
          </a:p>
          <a:p>
            <a:endParaRPr lang="zh-CN" altLang="en-US" dirty="0"/>
          </a:p>
        </p:txBody>
      </p:sp>
      <p:pic>
        <p:nvPicPr>
          <p:cNvPr id="5122" name="Picture 2" descr="外国的月亮比较圆？中国农村和美国农村的差距到底在哪里- 每日头条"/>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039" y="1257844"/>
            <a:ext cx="3151733" cy="20783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81138" y="3336162"/>
            <a:ext cx="2262158" cy="369332"/>
          </a:xfrm>
          <a:prstGeom prst="rect">
            <a:avLst/>
          </a:prstGeom>
        </p:spPr>
        <p:txBody>
          <a:bodyPr wrap="none">
            <a:spAutoFit/>
          </a:bodyPr>
          <a:lstStyle/>
          <a:p>
            <a:r>
              <a:rPr lang="zh-CN" altLang="en-US" dirty="0">
                <a:solidFill>
                  <a:srgbClr val="000000"/>
                </a:solidFill>
                <a:latin typeface="Linux Libertine"/>
              </a:rPr>
              <a:t>缺乏规范的农村建筑</a:t>
            </a:r>
            <a:endParaRPr lang="zh-CN" altLang="en-US" dirty="0">
              <a:solidFill>
                <a:srgbClr val="000000"/>
              </a:solidFill>
              <a:latin typeface="Linux Libertine"/>
            </a:endParaRPr>
          </a:p>
        </p:txBody>
      </p:sp>
      <p:pic>
        <p:nvPicPr>
          <p:cNvPr id="5124" name="Picture 4" descr="為什麼中國的很多東西，看起來缺乏美感和質感？ - VITO雜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2137" y="1198704"/>
            <a:ext cx="3746268" cy="2078318"/>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8628776" y="3277022"/>
            <a:ext cx="2492990" cy="369332"/>
          </a:xfrm>
          <a:prstGeom prst="rect">
            <a:avLst/>
          </a:prstGeom>
        </p:spPr>
        <p:txBody>
          <a:bodyPr wrap="none">
            <a:spAutoFit/>
          </a:bodyPr>
          <a:lstStyle/>
          <a:p>
            <a:r>
              <a:rPr lang="zh-CN" altLang="en-US" dirty="0">
                <a:solidFill>
                  <a:srgbClr val="000000"/>
                </a:solidFill>
                <a:latin typeface="Linux Libertine"/>
              </a:rPr>
              <a:t>缺乏规范的城市广告牌</a:t>
            </a:r>
            <a:endParaRPr lang="zh-CN" altLang="en-US" dirty="0">
              <a:solidFill>
                <a:srgbClr val="000000"/>
              </a:solidFill>
              <a:latin typeface="Linux Libertine"/>
            </a:endParaRPr>
          </a:p>
        </p:txBody>
      </p:sp>
      <p:pic>
        <p:nvPicPr>
          <p:cNvPr id="7" name="图片 6"/>
          <p:cNvPicPr>
            <a:picLocks noChangeAspect="1"/>
          </p:cNvPicPr>
          <p:nvPr/>
        </p:nvPicPr>
        <p:blipFill>
          <a:blip r:embed="rId3"/>
          <a:stretch>
            <a:fillRect/>
          </a:stretch>
        </p:blipFill>
        <p:spPr>
          <a:xfrm>
            <a:off x="4072989" y="3646354"/>
            <a:ext cx="3138488" cy="2088521"/>
          </a:xfrm>
          <a:prstGeom prst="rect">
            <a:avLst/>
          </a:prstGeom>
        </p:spPr>
      </p:pic>
      <p:sp>
        <p:nvSpPr>
          <p:cNvPr id="11" name="矩形 10"/>
          <p:cNvSpPr/>
          <p:nvPr/>
        </p:nvSpPr>
        <p:spPr>
          <a:xfrm>
            <a:off x="4699628" y="5734875"/>
            <a:ext cx="2031325" cy="369332"/>
          </a:xfrm>
          <a:prstGeom prst="rect">
            <a:avLst/>
          </a:prstGeom>
        </p:spPr>
        <p:txBody>
          <a:bodyPr wrap="none">
            <a:spAutoFit/>
          </a:bodyPr>
          <a:lstStyle/>
          <a:p>
            <a:r>
              <a:rPr lang="zh-CN" altLang="en-US" dirty="0">
                <a:solidFill>
                  <a:srgbClr val="000000"/>
                </a:solidFill>
                <a:latin typeface="Linux Libertine"/>
              </a:rPr>
              <a:t>颜色上规范的小镇</a:t>
            </a:r>
            <a:endParaRPr lang="zh-CN" altLang="en-US" dirty="0">
              <a:solidFill>
                <a:srgbClr val="000000"/>
              </a:solidFill>
              <a:latin typeface="Linux Libertine"/>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1.6 </a:t>
            </a:r>
            <a:r>
              <a:rPr lang="zh-CN" altLang="en-US" dirty="0"/>
              <a:t>信息系统</a:t>
            </a:r>
            <a:endParaRPr lang="zh-CN" altLang="en-US" dirty="0"/>
          </a:p>
        </p:txBody>
      </p:sp>
      <p:pic>
        <p:nvPicPr>
          <p:cNvPr id="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4887" y="1204913"/>
            <a:ext cx="7285038" cy="2754312"/>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 name="Text Box 5"/>
          <p:cNvSpPr txBox="1">
            <a:spLocks noChangeArrowheads="1"/>
          </p:cNvSpPr>
          <p:nvPr/>
        </p:nvSpPr>
        <p:spPr bwMode="auto">
          <a:xfrm>
            <a:off x="105812" y="1200150"/>
            <a:ext cx="4073525" cy="519113"/>
          </a:xfrm>
          <a:prstGeom prst="rect">
            <a:avLst/>
          </a:prstGeom>
          <a:noFill/>
          <a:ln w="9525">
            <a:noFill/>
            <a:miter lim="800000"/>
          </a:ln>
          <a:effectLst/>
        </p:spPr>
        <p:txBody>
          <a:bodyPr>
            <a:spAutoFit/>
          </a:bodyPr>
          <a:lstStyle/>
          <a:p>
            <a:pPr>
              <a:spcBef>
                <a:spcPct val="50000"/>
              </a:spcBef>
              <a:defRPr/>
            </a:pPr>
            <a:r>
              <a:rPr lang="zh-CN" altLang="en-US" sz="2800" b="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rPr>
              <a:t> 一、信息系统的概念</a:t>
            </a:r>
            <a:endParaRPr lang="zh-CN" altLang="en-US" sz="2800" b="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5" name="Text Box 8"/>
          <p:cNvSpPr txBox="1">
            <a:spLocks noChangeArrowheads="1"/>
          </p:cNvSpPr>
          <p:nvPr/>
        </p:nvSpPr>
        <p:spPr bwMode="auto">
          <a:xfrm>
            <a:off x="309012" y="1685925"/>
            <a:ext cx="7277100" cy="2227263"/>
          </a:xfrm>
          <a:prstGeom prst="rect">
            <a:avLst/>
          </a:prstGeom>
          <a:noFill/>
          <a:ln w="9525">
            <a:noFill/>
            <a:miter lim="800000"/>
          </a:ln>
          <a:effectLst/>
        </p:spPr>
        <p:txBody>
          <a:bodyPr>
            <a:spAutoFit/>
          </a:bodyPr>
          <a:lstStyle/>
          <a:p>
            <a:pPr algn="just">
              <a:spcBef>
                <a:spcPct val="50000"/>
              </a:spcBef>
              <a:defRPr/>
            </a:pPr>
            <a:r>
              <a:rPr lang="zh-CN" altLang="en-US" sz="2800" b="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    信息系统(</a:t>
            </a:r>
            <a:r>
              <a:rPr lang="en-US" altLang="zh-CN" sz="2800" b="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Information System ,IS):</a:t>
            </a:r>
            <a:r>
              <a:rPr lang="zh-CN" altLang="en-US" sz="2800" b="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是由人、硬件、软件和数据资源等一系列相互关联的元素或部件组成的集合，目的是及时、正确地收集（输入）、处理、存储、传输和输出信息。 </a:t>
            </a:r>
            <a:endParaRPr lang="zh-CN" altLang="en-US" sz="2800" b="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nvGrpSpPr>
          <p:cNvPr id="6" name="Group 23"/>
          <p:cNvGrpSpPr/>
          <p:nvPr/>
        </p:nvGrpSpPr>
        <p:grpSpPr bwMode="auto">
          <a:xfrm>
            <a:off x="305837" y="3952875"/>
            <a:ext cx="7307263" cy="2249488"/>
            <a:chOff x="548" y="2490"/>
            <a:chExt cx="4603" cy="1417"/>
          </a:xfrm>
        </p:grpSpPr>
        <p:pic>
          <p:nvPicPr>
            <p:cNvPr id="7" name="Picture 11" descr="board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 y="2507"/>
              <a:ext cx="4603" cy="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2"/>
            <p:cNvSpPr>
              <a:spLocks noChangeArrowheads="1"/>
            </p:cNvSpPr>
            <p:nvPr/>
          </p:nvSpPr>
          <p:spPr bwMode="auto">
            <a:xfrm>
              <a:off x="632" y="2490"/>
              <a:ext cx="2326" cy="311"/>
            </a:xfrm>
            <a:prstGeom prst="rect">
              <a:avLst/>
            </a:prstGeom>
            <a:noFill/>
            <a:ln w="9525">
              <a:noFill/>
              <a:miter lim="800000"/>
            </a:ln>
            <a:effectLst/>
          </p:spPr>
          <p:txBody>
            <a:bodyPr lIns="0" tIns="0" rIns="0" bIns="0"/>
            <a:lstStyle/>
            <a:p>
              <a:pPr marL="228600" indent="-228600" algn="just">
                <a:lnSpc>
                  <a:spcPct val="120000"/>
                </a:lnSpc>
                <a:spcBef>
                  <a:spcPct val="40000"/>
                </a:spcBef>
                <a:buClr>
                  <a:srgbClr val="8DACD0"/>
                </a:buClr>
                <a:buSzPct val="70000"/>
                <a:buFont typeface="Wingdings" panose="05000000000000000000" pitchFamily="2" charset="2"/>
                <a:buNone/>
                <a:defRPr/>
              </a:pPr>
              <a:r>
                <a:rPr lang="zh-CN" altLang="en-US" sz="2800" b="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rPr>
                <a:t> 二、信息系统的分类 </a:t>
              </a:r>
              <a:endParaRPr lang="zh-CN" altLang="en-US" sz="2800" b="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endParaRPr>
            </a:p>
            <a:p>
              <a:pPr marL="228600" indent="-228600" algn="l">
                <a:lnSpc>
                  <a:spcPct val="120000"/>
                </a:lnSpc>
                <a:spcBef>
                  <a:spcPct val="20000"/>
                </a:spcBef>
                <a:buClr>
                  <a:srgbClr val="8DACD0"/>
                </a:buClr>
                <a:buSzPct val="70000"/>
                <a:buFont typeface="Wingdings" panose="05000000000000000000" pitchFamily="2" charset="2"/>
                <a:buNone/>
                <a:defRPr/>
              </a:pPr>
              <a:r>
                <a:rPr lang="zh-CN" altLang="en-US" sz="2200" b="0">
                  <a:solidFill>
                    <a:srgbClr val="0000FF"/>
                  </a:solidFill>
                  <a:effectLst>
                    <a:outerShdw blurRad="38100" dist="38100" dir="2700000" algn="tl">
                      <a:srgbClr val="C0C0C0"/>
                    </a:outerShdw>
                  </a:effectLst>
                  <a:latin typeface="楷体_GB2312" pitchFamily="49" charset="-122"/>
                  <a:ea typeface="楷体_GB2312" pitchFamily="49" charset="-122"/>
                </a:rPr>
                <a:t>     </a:t>
              </a:r>
              <a:endParaRPr lang="zh-CN" altLang="en-US" sz="2200" b="0">
                <a:solidFill>
                  <a:srgbClr val="0000FF"/>
                </a:solidFill>
                <a:effectLst>
                  <a:outerShdw blurRad="38100" dist="38100" dir="2700000" algn="tl">
                    <a:srgbClr val="C0C0C0"/>
                  </a:outerShdw>
                </a:effectLst>
                <a:latin typeface="楷体_GB2312" pitchFamily="49" charset="-122"/>
                <a:ea typeface="楷体_GB2312" pitchFamily="49" charset="-122"/>
              </a:endParaRPr>
            </a:p>
          </p:txBody>
        </p:sp>
        <p:grpSp>
          <p:nvGrpSpPr>
            <p:cNvPr id="9" name="Group 21"/>
            <p:cNvGrpSpPr/>
            <p:nvPr/>
          </p:nvGrpSpPr>
          <p:grpSpPr bwMode="auto">
            <a:xfrm>
              <a:off x="722" y="3153"/>
              <a:ext cx="4268" cy="736"/>
              <a:chOff x="728" y="3087"/>
              <a:chExt cx="4268" cy="736"/>
            </a:xfrm>
          </p:grpSpPr>
          <p:sp>
            <p:nvSpPr>
              <p:cNvPr id="11" name="Rectangle 13"/>
              <p:cNvSpPr>
                <a:spLocks noChangeArrowheads="1"/>
              </p:cNvSpPr>
              <p:nvPr/>
            </p:nvSpPr>
            <p:spPr bwMode="auto">
              <a:xfrm>
                <a:off x="1151" y="3129"/>
                <a:ext cx="195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28600" indent="-228600">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90000"/>
                  </a:lnSpc>
                  <a:spcBef>
                    <a:spcPct val="40000"/>
                  </a:spcBef>
                  <a:buClr>
                    <a:srgbClr val="8DACD0"/>
                  </a:buClr>
                  <a:buSzPct val="70000"/>
                  <a:buFont typeface="Wingdings" panose="05000000000000000000" pitchFamily="2" charset="2"/>
                  <a:buNone/>
                </a:pPr>
                <a:r>
                  <a:rPr kumimoji="1" lang="zh-CN" altLang="en-US" sz="2800">
                    <a:solidFill>
                      <a:schemeClr val="bg1"/>
                    </a:solidFill>
                    <a:latin typeface="宋体" panose="02010600030101010101" pitchFamily="2" charset="-122"/>
                    <a:ea typeface="宋体" panose="02010600030101010101" pitchFamily="2" charset="-122"/>
                  </a:rPr>
                  <a:t>运行层系统 </a:t>
                </a:r>
                <a:endParaRPr kumimoji="1" lang="zh-CN" altLang="en-US" sz="2800">
                  <a:solidFill>
                    <a:schemeClr val="bg1"/>
                  </a:solidFill>
                  <a:latin typeface="宋体" panose="02010600030101010101" pitchFamily="2" charset="-122"/>
                  <a:ea typeface="宋体" panose="02010600030101010101" pitchFamily="2" charset="-122"/>
                </a:endParaRPr>
              </a:p>
            </p:txBody>
          </p:sp>
          <p:pic>
            <p:nvPicPr>
              <p:cNvPr id="12"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 y="3087"/>
                <a:ext cx="354"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 y="3465"/>
                <a:ext cx="354"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6"/>
              <p:cNvSpPr>
                <a:spLocks noChangeArrowheads="1"/>
              </p:cNvSpPr>
              <p:nvPr/>
            </p:nvSpPr>
            <p:spPr bwMode="auto">
              <a:xfrm>
                <a:off x="1151" y="3525"/>
                <a:ext cx="195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28600" indent="-228600">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90000"/>
                  </a:lnSpc>
                  <a:spcBef>
                    <a:spcPct val="40000"/>
                  </a:spcBef>
                  <a:buClr>
                    <a:srgbClr val="8DACD0"/>
                  </a:buClr>
                  <a:buSzPct val="70000"/>
                  <a:buFont typeface="Wingdings" panose="05000000000000000000" pitchFamily="2" charset="2"/>
                  <a:buNone/>
                </a:pPr>
                <a:r>
                  <a:rPr kumimoji="1" lang="zh-CN" altLang="en-US" sz="2800">
                    <a:solidFill>
                      <a:schemeClr val="bg1"/>
                    </a:solidFill>
                    <a:latin typeface="宋体" panose="02010600030101010101" pitchFamily="2" charset="-122"/>
                    <a:ea typeface="宋体" panose="02010600030101010101" pitchFamily="2" charset="-122"/>
                  </a:rPr>
                  <a:t>知识处理层系统 </a:t>
                </a:r>
                <a:endParaRPr kumimoji="1" lang="zh-CN" altLang="en-US" sz="2800">
                  <a:solidFill>
                    <a:schemeClr val="bg1"/>
                  </a:solidFill>
                  <a:latin typeface="宋体" panose="02010600030101010101" pitchFamily="2" charset="-122"/>
                  <a:ea typeface="宋体" panose="02010600030101010101" pitchFamily="2" charset="-122"/>
                </a:endParaRPr>
              </a:p>
            </p:txBody>
          </p:sp>
          <p:pic>
            <p:nvPicPr>
              <p:cNvPr id="15"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2" y="3105"/>
                <a:ext cx="354"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8"/>
              <p:cNvSpPr>
                <a:spLocks noChangeArrowheads="1"/>
              </p:cNvSpPr>
              <p:nvPr/>
            </p:nvSpPr>
            <p:spPr bwMode="auto">
              <a:xfrm>
                <a:off x="3383" y="3165"/>
                <a:ext cx="16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28600" indent="-228600">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90000"/>
                  </a:lnSpc>
                  <a:spcBef>
                    <a:spcPct val="40000"/>
                  </a:spcBef>
                  <a:buClr>
                    <a:srgbClr val="8DACD0"/>
                  </a:buClr>
                  <a:buSzPct val="70000"/>
                  <a:buFont typeface="Wingdings" panose="05000000000000000000" pitchFamily="2" charset="2"/>
                  <a:buNone/>
                </a:pPr>
                <a:r>
                  <a:rPr kumimoji="1" lang="zh-CN" altLang="en-US" sz="2800">
                    <a:solidFill>
                      <a:schemeClr val="bg1"/>
                    </a:solidFill>
                    <a:latin typeface="宋体" panose="02010600030101010101" pitchFamily="2" charset="-122"/>
                    <a:ea typeface="宋体" panose="02010600030101010101" pitchFamily="2" charset="-122"/>
                  </a:rPr>
                  <a:t>管理控制层系统 </a:t>
                </a:r>
                <a:endParaRPr kumimoji="1" lang="zh-CN" altLang="en-US" sz="2800">
                  <a:solidFill>
                    <a:schemeClr val="bg1"/>
                  </a:solidFill>
                  <a:latin typeface="宋体" panose="02010600030101010101" pitchFamily="2" charset="-122"/>
                  <a:ea typeface="宋体" panose="02010600030101010101" pitchFamily="2" charset="-122"/>
                </a:endParaRPr>
              </a:p>
            </p:txBody>
          </p:sp>
          <p:pic>
            <p:nvPicPr>
              <p:cNvPr id="17"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2" y="3471"/>
                <a:ext cx="354"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0"/>
              <p:cNvSpPr>
                <a:spLocks noChangeArrowheads="1"/>
              </p:cNvSpPr>
              <p:nvPr/>
            </p:nvSpPr>
            <p:spPr bwMode="auto">
              <a:xfrm>
                <a:off x="3383" y="3531"/>
                <a:ext cx="16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28600" indent="-228600">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90000"/>
                  </a:lnSpc>
                  <a:spcBef>
                    <a:spcPct val="40000"/>
                  </a:spcBef>
                  <a:buClr>
                    <a:srgbClr val="8DACD0"/>
                  </a:buClr>
                  <a:buSzPct val="70000"/>
                  <a:buFont typeface="Wingdings" panose="05000000000000000000" pitchFamily="2" charset="2"/>
                  <a:buNone/>
                </a:pPr>
                <a:r>
                  <a:rPr kumimoji="1" lang="zh-CN" altLang="en-US" sz="2800">
                    <a:solidFill>
                      <a:schemeClr val="bg1"/>
                    </a:solidFill>
                    <a:latin typeface="宋体" panose="02010600030101010101" pitchFamily="2" charset="-122"/>
                    <a:ea typeface="宋体" panose="02010600030101010101" pitchFamily="2" charset="-122"/>
                  </a:rPr>
                  <a:t>战略层系统 </a:t>
                </a:r>
                <a:endParaRPr kumimoji="1" lang="zh-CN" altLang="en-US" sz="2800">
                  <a:solidFill>
                    <a:schemeClr val="bg1"/>
                  </a:solidFill>
                  <a:latin typeface="宋体" panose="02010600030101010101" pitchFamily="2" charset="-122"/>
                  <a:ea typeface="宋体" panose="02010600030101010101" pitchFamily="2" charset="-122"/>
                </a:endParaRPr>
              </a:p>
            </p:txBody>
          </p:sp>
        </p:grpSp>
        <p:sp>
          <p:nvSpPr>
            <p:cNvPr id="10" name="Text Box 22"/>
            <p:cNvSpPr txBox="1">
              <a:spLocks noChangeArrowheads="1"/>
            </p:cNvSpPr>
            <p:nvPr/>
          </p:nvSpPr>
          <p:spPr bwMode="auto">
            <a:xfrm>
              <a:off x="566" y="2814"/>
              <a:ext cx="40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r>
                <a:rPr lang="zh-CN" altLang="en-US" sz="2800" dirty="0">
                  <a:solidFill>
                    <a:schemeClr val="bg1"/>
                  </a:solidFill>
                  <a:latin typeface="宋体" panose="02010600030101010101" pitchFamily="2" charset="-122"/>
                  <a:ea typeface="宋体" panose="02010600030101010101" pitchFamily="2" charset="-122"/>
                </a:rPr>
                <a:t>组织中的信息系统划分为四个层次</a:t>
              </a:r>
              <a:r>
                <a:rPr lang="zh-CN" altLang="en-US" sz="2800" dirty="0">
                  <a:solidFill>
                    <a:schemeClr val="bg1"/>
                  </a:solidFill>
                  <a:ea typeface="宋体" panose="02010600030101010101" pitchFamily="2" charset="-122"/>
                </a:rPr>
                <a:t> </a:t>
              </a:r>
              <a:endParaRPr lang="zh-CN" altLang="en-US" sz="2800" dirty="0">
                <a:solidFill>
                  <a:schemeClr val="bg1"/>
                </a:solidFill>
                <a:ea typeface="宋体" panose="02010600030101010101" pitchFamily="2" charset="-122"/>
              </a:endParaRPr>
            </a:p>
          </p:txBody>
        </p:sp>
      </p:grpSp>
      <p:pic>
        <p:nvPicPr>
          <p:cNvPr id="19" name="Picture 4" descr="交通信息采集大数据应用-深圳市金溢科技股份有限公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3624" y="1326591"/>
            <a:ext cx="1464228" cy="107302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Value, server Icon in WHCompare Isometric Web Hosting &amp; Serve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8099" y="2602154"/>
            <a:ext cx="1195278" cy="119527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Machine learning - Free business and finance ico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9227" y="3910077"/>
            <a:ext cx="1073022" cy="107302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In the Fast Lane: What 5G Means for Businesses and Consumers | Panasonic  North America - United Stat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8718" y="4983099"/>
            <a:ext cx="1645907" cy="127154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10245257" y="2834837"/>
            <a:ext cx="1833490" cy="19528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1.6 </a:t>
            </a:r>
            <a:r>
              <a:rPr lang="zh-CN" altLang="en-US" dirty="0"/>
              <a:t>信息系统</a:t>
            </a:r>
            <a:endParaRPr lang="zh-CN" altLang="en-US" dirty="0"/>
          </a:p>
        </p:txBody>
      </p:sp>
      <p:pic>
        <p:nvPicPr>
          <p:cNvPr id="3" name="Picture 3" descr="第一章信息系统和管理(信管)"/>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866" y="1171646"/>
            <a:ext cx="6743700" cy="464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3"/>
          <p:cNvGrpSpPr/>
          <p:nvPr/>
        </p:nvGrpSpPr>
        <p:grpSpPr bwMode="auto">
          <a:xfrm>
            <a:off x="6735316" y="1171646"/>
            <a:ext cx="5598918" cy="4298950"/>
            <a:chOff x="1634" y="1208"/>
            <a:chExt cx="3680" cy="2708"/>
          </a:xfrm>
        </p:grpSpPr>
        <p:sp>
          <p:nvSpPr>
            <p:cNvPr id="5" name="Text Box 14"/>
            <p:cNvSpPr txBox="1">
              <a:spLocks noChangeArrowheads="1"/>
            </p:cNvSpPr>
            <p:nvPr/>
          </p:nvSpPr>
          <p:spPr bwMode="auto">
            <a:xfrm>
              <a:off x="3174" y="3687"/>
              <a:ext cx="9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r>
                <a:rPr lang="zh-CN" altLang="en-US" sz="1600">
                  <a:solidFill>
                    <a:schemeClr val="bg1"/>
                  </a:solidFill>
                  <a:ea typeface="宋体" panose="02010600030101010101" pitchFamily="2" charset="-122"/>
                </a:rPr>
                <a:t>大型医药超市</a:t>
              </a:r>
              <a:endParaRPr lang="zh-CN" altLang="en-US" sz="1600">
                <a:solidFill>
                  <a:schemeClr val="bg1"/>
                </a:solidFill>
                <a:ea typeface="宋体" panose="02010600030101010101" pitchFamily="2" charset="-122"/>
              </a:endParaRPr>
            </a:p>
          </p:txBody>
        </p:sp>
        <p:sp>
          <p:nvSpPr>
            <p:cNvPr id="6" name="Rectangle 5" descr="green circle"/>
            <p:cNvSpPr>
              <a:spLocks noChangeArrowheads="1"/>
            </p:cNvSpPr>
            <p:nvPr/>
          </p:nvSpPr>
          <p:spPr bwMode="ltGray">
            <a:xfrm>
              <a:off x="4584" y="3291"/>
              <a:ext cx="660" cy="611"/>
            </a:xfrm>
            <a:prstGeom prst="rect">
              <a:avLst/>
            </a:prstGeom>
            <a:blipFill dpi="0" rotWithShape="0">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sp>
          <p:nvSpPr>
            <p:cNvPr id="7" name="Rectangle 6" descr="green circle"/>
            <p:cNvSpPr>
              <a:spLocks noChangeArrowheads="1"/>
            </p:cNvSpPr>
            <p:nvPr/>
          </p:nvSpPr>
          <p:spPr bwMode="ltGray">
            <a:xfrm>
              <a:off x="1634" y="1711"/>
              <a:ext cx="660" cy="611"/>
            </a:xfrm>
            <a:prstGeom prst="rect">
              <a:avLst/>
            </a:prstGeom>
            <a:blipFill dpi="0" rotWithShape="0">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sp>
          <p:nvSpPr>
            <p:cNvPr id="8" name="Rectangle 7" descr="green circle"/>
            <p:cNvSpPr>
              <a:spLocks noChangeArrowheads="1"/>
            </p:cNvSpPr>
            <p:nvPr/>
          </p:nvSpPr>
          <p:spPr bwMode="ltGray">
            <a:xfrm>
              <a:off x="1634" y="3291"/>
              <a:ext cx="660" cy="611"/>
            </a:xfrm>
            <a:prstGeom prst="rect">
              <a:avLst/>
            </a:prstGeom>
            <a:blipFill dpi="0" rotWithShape="0">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sp>
          <p:nvSpPr>
            <p:cNvPr id="9" name="Rectangle 8" descr="green circle"/>
            <p:cNvSpPr>
              <a:spLocks noChangeArrowheads="1"/>
            </p:cNvSpPr>
            <p:nvPr/>
          </p:nvSpPr>
          <p:spPr bwMode="ltGray">
            <a:xfrm>
              <a:off x="3052" y="1208"/>
              <a:ext cx="659" cy="611"/>
            </a:xfrm>
            <a:prstGeom prst="rect">
              <a:avLst/>
            </a:prstGeom>
            <a:blipFill dpi="0" rotWithShape="0">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sp>
          <p:nvSpPr>
            <p:cNvPr id="10" name="Rectangle 9" descr="green circle"/>
            <p:cNvSpPr>
              <a:spLocks noChangeArrowheads="1"/>
            </p:cNvSpPr>
            <p:nvPr/>
          </p:nvSpPr>
          <p:spPr bwMode="ltGray">
            <a:xfrm>
              <a:off x="4545" y="1675"/>
              <a:ext cx="660" cy="611"/>
            </a:xfrm>
            <a:prstGeom prst="rect">
              <a:avLst/>
            </a:prstGeom>
            <a:blipFill dpi="0" rotWithShape="0">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sp>
          <p:nvSpPr>
            <p:cNvPr id="11" name="Text Box 10"/>
            <p:cNvSpPr txBox="1">
              <a:spLocks noChangeArrowheads="1"/>
            </p:cNvSpPr>
            <p:nvPr/>
          </p:nvSpPr>
          <p:spPr bwMode="auto">
            <a:xfrm>
              <a:off x="1780" y="1855"/>
              <a:ext cx="3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r>
                <a:rPr lang="en-US" altLang="zh-CN">
                  <a:solidFill>
                    <a:schemeClr val="bg1"/>
                  </a:solidFill>
                  <a:ea typeface="宋体" panose="02010600030101010101" pitchFamily="2" charset="-122"/>
                </a:rPr>
                <a:t>MIS</a:t>
              </a:r>
              <a:endParaRPr lang="en-US" altLang="zh-CN">
                <a:solidFill>
                  <a:schemeClr val="bg1"/>
                </a:solidFill>
                <a:ea typeface="宋体" panose="02010600030101010101" pitchFamily="2" charset="-122"/>
              </a:endParaRPr>
            </a:p>
          </p:txBody>
        </p:sp>
        <p:sp>
          <p:nvSpPr>
            <p:cNvPr id="12" name="Text Box 11"/>
            <p:cNvSpPr txBox="1">
              <a:spLocks noChangeArrowheads="1"/>
            </p:cNvSpPr>
            <p:nvPr/>
          </p:nvSpPr>
          <p:spPr bwMode="auto">
            <a:xfrm>
              <a:off x="1772" y="3358"/>
              <a:ext cx="64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r>
                <a:rPr lang="en-US" altLang="zh-CN" dirty="0">
                  <a:solidFill>
                    <a:schemeClr val="bg1"/>
                  </a:solidFill>
                  <a:ea typeface="宋体" panose="02010600030101010101" pitchFamily="2" charset="-122"/>
                </a:rPr>
                <a:t>KWS</a:t>
              </a:r>
              <a:endParaRPr lang="en-US" altLang="zh-CN" dirty="0">
                <a:solidFill>
                  <a:schemeClr val="bg1"/>
                </a:solidFill>
                <a:ea typeface="宋体" panose="02010600030101010101" pitchFamily="2" charset="-122"/>
              </a:endParaRPr>
            </a:p>
            <a:p>
              <a:r>
                <a:rPr lang="en-US" altLang="zh-CN" dirty="0">
                  <a:solidFill>
                    <a:schemeClr val="bg1"/>
                  </a:solidFill>
                  <a:ea typeface="宋体" panose="02010600030101010101" pitchFamily="2" charset="-122"/>
                </a:rPr>
                <a:t>OAS</a:t>
              </a:r>
              <a:endParaRPr lang="en-US" altLang="zh-CN" dirty="0">
                <a:solidFill>
                  <a:schemeClr val="bg1"/>
                </a:solidFill>
                <a:ea typeface="宋体" panose="02010600030101010101" pitchFamily="2" charset="-122"/>
              </a:endParaRPr>
            </a:p>
          </p:txBody>
        </p:sp>
        <p:sp>
          <p:nvSpPr>
            <p:cNvPr id="13" name="Text Box 12"/>
            <p:cNvSpPr txBox="1">
              <a:spLocks noChangeArrowheads="1"/>
            </p:cNvSpPr>
            <p:nvPr/>
          </p:nvSpPr>
          <p:spPr bwMode="auto">
            <a:xfrm>
              <a:off x="4692" y="1825"/>
              <a:ext cx="3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r>
                <a:rPr lang="en-US" altLang="zh-CN">
                  <a:solidFill>
                    <a:schemeClr val="bg1"/>
                  </a:solidFill>
                  <a:ea typeface="宋体" panose="02010600030101010101" pitchFamily="2" charset="-122"/>
                </a:rPr>
                <a:t>DSS</a:t>
              </a:r>
              <a:endParaRPr lang="en-US" altLang="zh-CN">
                <a:solidFill>
                  <a:schemeClr val="bg1"/>
                </a:solidFill>
                <a:ea typeface="宋体" panose="02010600030101010101" pitchFamily="2" charset="-122"/>
              </a:endParaRPr>
            </a:p>
          </p:txBody>
        </p:sp>
        <p:sp>
          <p:nvSpPr>
            <p:cNvPr id="14" name="Text Box 13"/>
            <p:cNvSpPr txBox="1">
              <a:spLocks noChangeArrowheads="1"/>
            </p:cNvSpPr>
            <p:nvPr/>
          </p:nvSpPr>
          <p:spPr bwMode="auto">
            <a:xfrm>
              <a:off x="3236" y="1368"/>
              <a:ext cx="46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r>
                <a:rPr lang="en-US" altLang="zh-CN" dirty="0">
                  <a:solidFill>
                    <a:schemeClr val="bg1"/>
                  </a:solidFill>
                  <a:ea typeface="宋体" panose="02010600030101010101" pitchFamily="2" charset="-122"/>
                </a:rPr>
                <a:t>EIS</a:t>
              </a:r>
              <a:endParaRPr lang="en-US" altLang="zh-CN" dirty="0">
                <a:solidFill>
                  <a:schemeClr val="bg1"/>
                </a:solidFill>
                <a:ea typeface="宋体" panose="02010600030101010101" pitchFamily="2" charset="-122"/>
              </a:endParaRPr>
            </a:p>
          </p:txBody>
        </p:sp>
        <p:sp>
          <p:nvSpPr>
            <p:cNvPr id="15" name="Line 15"/>
            <p:cNvSpPr>
              <a:spLocks noChangeShapeType="1"/>
            </p:cNvSpPr>
            <p:nvPr/>
          </p:nvSpPr>
          <p:spPr bwMode="ltGray">
            <a:xfrm flipH="1">
              <a:off x="2255" y="1962"/>
              <a:ext cx="2329" cy="0"/>
            </a:xfrm>
            <a:prstGeom prst="line">
              <a:avLst/>
            </a:prstGeom>
            <a:noFill/>
            <a:ln w="44450">
              <a:pattFill prst="pct90">
                <a:fgClr>
                  <a:srgbClr val="CC0066"/>
                </a:fgClr>
                <a:bgClr>
                  <a:srgbClr val="FFFFFF"/>
                </a:bgClr>
              </a:pattFill>
              <a:round/>
              <a:headEnd type="triangle" w="med" len="med"/>
            </a:ln>
            <a:effectLst>
              <a:outerShdw dist="28398" dir="3806097" algn="ctr" rotWithShape="0">
                <a:schemeClr val="tx1"/>
              </a:outerShdw>
            </a:effectLst>
          </p:spPr>
          <p:txBody>
            <a:bodyPr/>
            <a:lstStyle/>
            <a:p>
              <a:pPr>
                <a:defRPr/>
              </a:pPr>
              <a:endParaRPr lang="zh-CN" altLang="en-US"/>
            </a:p>
          </p:txBody>
        </p:sp>
        <p:sp>
          <p:nvSpPr>
            <p:cNvPr id="16" name="Line 16"/>
            <p:cNvSpPr>
              <a:spLocks noChangeShapeType="1"/>
            </p:cNvSpPr>
            <p:nvPr/>
          </p:nvSpPr>
          <p:spPr bwMode="ltGray">
            <a:xfrm>
              <a:off x="2177" y="2106"/>
              <a:ext cx="2524" cy="1257"/>
            </a:xfrm>
            <a:prstGeom prst="line">
              <a:avLst/>
            </a:prstGeom>
            <a:noFill/>
            <a:ln w="44450">
              <a:pattFill prst="pct90">
                <a:fgClr>
                  <a:srgbClr val="CC0066"/>
                </a:fgClr>
                <a:bgClr>
                  <a:srgbClr val="FFFFFF"/>
                </a:bgClr>
              </a:pattFill>
              <a:round/>
              <a:headEnd type="triangle" w="med" len="med"/>
            </a:ln>
            <a:effectLst>
              <a:outerShdw dist="28398" dir="3806097" algn="ctr" rotWithShape="0">
                <a:schemeClr val="tx1"/>
              </a:outerShdw>
            </a:effectLst>
          </p:spPr>
          <p:txBody>
            <a:bodyPr/>
            <a:lstStyle/>
            <a:p>
              <a:pPr>
                <a:defRPr/>
              </a:pPr>
              <a:endParaRPr lang="zh-CN" altLang="en-US"/>
            </a:p>
          </p:txBody>
        </p:sp>
        <p:sp>
          <p:nvSpPr>
            <p:cNvPr id="17" name="Line 17"/>
            <p:cNvSpPr>
              <a:spLocks noChangeShapeType="1"/>
            </p:cNvSpPr>
            <p:nvPr/>
          </p:nvSpPr>
          <p:spPr bwMode="ltGray">
            <a:xfrm>
              <a:off x="1868" y="2213"/>
              <a:ext cx="0" cy="1078"/>
            </a:xfrm>
            <a:prstGeom prst="line">
              <a:avLst/>
            </a:prstGeom>
            <a:noFill/>
            <a:ln w="44450">
              <a:pattFill prst="pct90">
                <a:fgClr>
                  <a:srgbClr val="CC0066"/>
                </a:fgClr>
                <a:bgClr>
                  <a:srgbClr val="FFFFFF"/>
                </a:bgClr>
              </a:pattFill>
              <a:round/>
              <a:tailEnd type="stealth" w="med" len="med"/>
            </a:ln>
            <a:effectLst>
              <a:outerShdw dist="28398" dir="3806097" algn="ctr" rotWithShape="0">
                <a:schemeClr val="tx1"/>
              </a:outerShdw>
            </a:effectLst>
          </p:spPr>
          <p:txBody>
            <a:bodyPr/>
            <a:lstStyle/>
            <a:p>
              <a:pPr>
                <a:defRPr/>
              </a:pPr>
              <a:endParaRPr lang="zh-CN" altLang="en-US"/>
            </a:p>
          </p:txBody>
        </p:sp>
        <p:sp>
          <p:nvSpPr>
            <p:cNvPr id="18" name="Line 18"/>
            <p:cNvSpPr>
              <a:spLocks noChangeShapeType="1"/>
            </p:cNvSpPr>
            <p:nvPr/>
          </p:nvSpPr>
          <p:spPr bwMode="ltGray">
            <a:xfrm flipH="1">
              <a:off x="2216" y="1603"/>
              <a:ext cx="854" cy="252"/>
            </a:xfrm>
            <a:prstGeom prst="line">
              <a:avLst/>
            </a:prstGeom>
            <a:noFill/>
            <a:ln w="44450">
              <a:pattFill prst="pct90">
                <a:fgClr>
                  <a:srgbClr val="CC0066"/>
                </a:fgClr>
                <a:bgClr>
                  <a:srgbClr val="FFFFFF"/>
                </a:bgClr>
              </a:pattFill>
              <a:round/>
              <a:headEnd type="triangle" w="med" len="med"/>
            </a:ln>
            <a:effectLst>
              <a:outerShdw dist="28398" dir="3806097" algn="ctr" rotWithShape="0">
                <a:schemeClr val="tx1"/>
              </a:outerShdw>
            </a:effectLst>
          </p:spPr>
          <p:txBody>
            <a:bodyPr/>
            <a:lstStyle/>
            <a:p>
              <a:pPr>
                <a:defRPr/>
              </a:pPr>
              <a:endParaRPr lang="zh-CN" altLang="en-US"/>
            </a:p>
          </p:txBody>
        </p:sp>
        <p:sp>
          <p:nvSpPr>
            <p:cNvPr id="19" name="Line 19"/>
            <p:cNvSpPr>
              <a:spLocks noChangeShapeType="1"/>
            </p:cNvSpPr>
            <p:nvPr/>
          </p:nvSpPr>
          <p:spPr bwMode="ltGray">
            <a:xfrm>
              <a:off x="3652" y="1568"/>
              <a:ext cx="932" cy="215"/>
            </a:xfrm>
            <a:prstGeom prst="line">
              <a:avLst/>
            </a:prstGeom>
            <a:noFill/>
            <a:ln w="44450">
              <a:pattFill prst="pct90">
                <a:fgClr>
                  <a:srgbClr val="CC0066"/>
                </a:fgClr>
                <a:bgClr>
                  <a:srgbClr val="FFFFFF"/>
                </a:bgClr>
              </a:pattFill>
              <a:round/>
              <a:headEnd type="triangle" w="med" len="med"/>
            </a:ln>
            <a:effectLst>
              <a:outerShdw dist="28398" dir="3806097" algn="ctr" rotWithShape="0">
                <a:schemeClr val="tx1"/>
              </a:outerShdw>
            </a:effectLst>
          </p:spPr>
          <p:txBody>
            <a:bodyPr/>
            <a:lstStyle/>
            <a:p>
              <a:pPr>
                <a:defRPr/>
              </a:pPr>
              <a:endParaRPr lang="zh-CN" altLang="en-US"/>
            </a:p>
          </p:txBody>
        </p:sp>
        <p:sp>
          <p:nvSpPr>
            <p:cNvPr id="20" name="Line 20"/>
            <p:cNvSpPr>
              <a:spLocks noChangeShapeType="1"/>
            </p:cNvSpPr>
            <p:nvPr/>
          </p:nvSpPr>
          <p:spPr bwMode="ltGray">
            <a:xfrm flipH="1">
              <a:off x="2138" y="2070"/>
              <a:ext cx="2485" cy="1329"/>
            </a:xfrm>
            <a:prstGeom prst="line">
              <a:avLst/>
            </a:prstGeom>
            <a:noFill/>
            <a:ln w="44450">
              <a:pattFill prst="pct90">
                <a:fgClr>
                  <a:srgbClr val="CC0066"/>
                </a:fgClr>
                <a:bgClr>
                  <a:srgbClr val="FFFFFF"/>
                </a:bgClr>
              </a:pattFill>
              <a:round/>
              <a:headEnd type="triangle" w="med" len="med"/>
            </a:ln>
            <a:effectLst>
              <a:outerShdw dist="28398" dir="3806097" algn="ctr" rotWithShape="0">
                <a:schemeClr val="tx1"/>
              </a:outerShdw>
            </a:effectLst>
          </p:spPr>
          <p:txBody>
            <a:bodyPr/>
            <a:lstStyle/>
            <a:p>
              <a:pPr>
                <a:defRPr/>
              </a:pPr>
              <a:endParaRPr lang="zh-CN" altLang="en-US"/>
            </a:p>
          </p:txBody>
        </p:sp>
        <p:sp>
          <p:nvSpPr>
            <p:cNvPr id="21" name="Line 21"/>
            <p:cNvSpPr>
              <a:spLocks noChangeShapeType="1"/>
            </p:cNvSpPr>
            <p:nvPr/>
          </p:nvSpPr>
          <p:spPr bwMode="ltGray">
            <a:xfrm flipH="1" flipV="1">
              <a:off x="2216" y="3578"/>
              <a:ext cx="2368" cy="0"/>
            </a:xfrm>
            <a:prstGeom prst="line">
              <a:avLst/>
            </a:prstGeom>
            <a:noFill/>
            <a:ln w="44450">
              <a:pattFill prst="pct90">
                <a:fgClr>
                  <a:srgbClr val="CC0066"/>
                </a:fgClr>
                <a:bgClr>
                  <a:srgbClr val="FFFFFF"/>
                </a:bgClr>
              </a:pattFill>
              <a:round/>
              <a:tailEnd type="triangle" w="med" len="med"/>
            </a:ln>
            <a:effectLst>
              <a:outerShdw dist="28398" dir="3806097" algn="ctr" rotWithShape="0">
                <a:schemeClr val="tx1"/>
              </a:outerShdw>
            </a:effectLst>
          </p:spPr>
          <p:txBody>
            <a:bodyPr/>
            <a:lstStyle/>
            <a:p>
              <a:pPr>
                <a:defRPr/>
              </a:pPr>
              <a:endParaRPr lang="zh-CN" altLang="en-US"/>
            </a:p>
          </p:txBody>
        </p:sp>
        <p:sp>
          <p:nvSpPr>
            <p:cNvPr id="22" name="Line 22"/>
            <p:cNvSpPr>
              <a:spLocks noChangeShapeType="1"/>
            </p:cNvSpPr>
            <p:nvPr/>
          </p:nvSpPr>
          <p:spPr bwMode="ltGray">
            <a:xfrm>
              <a:off x="4895" y="2178"/>
              <a:ext cx="0" cy="1113"/>
            </a:xfrm>
            <a:prstGeom prst="line">
              <a:avLst/>
            </a:prstGeom>
            <a:noFill/>
            <a:ln w="44450">
              <a:pattFill prst="pct90">
                <a:fgClr>
                  <a:srgbClr val="CC0066"/>
                </a:fgClr>
                <a:bgClr>
                  <a:srgbClr val="FFFFFF"/>
                </a:bgClr>
              </a:pattFill>
              <a:round/>
              <a:headEnd type="triangle" w="med" len="med"/>
            </a:ln>
            <a:effectLst>
              <a:outerShdw dist="28398" dir="3806097" algn="ctr" rotWithShape="0">
                <a:schemeClr val="tx1"/>
              </a:outerShdw>
            </a:effectLst>
          </p:spPr>
          <p:txBody>
            <a:bodyPr/>
            <a:lstStyle/>
            <a:p>
              <a:pPr>
                <a:defRPr/>
              </a:pPr>
              <a:endParaRPr lang="zh-CN" altLang="en-US"/>
            </a:p>
          </p:txBody>
        </p:sp>
        <p:sp>
          <p:nvSpPr>
            <p:cNvPr id="23" name="Line 23"/>
            <p:cNvSpPr>
              <a:spLocks noChangeShapeType="1"/>
            </p:cNvSpPr>
            <p:nvPr/>
          </p:nvSpPr>
          <p:spPr bwMode="ltGray">
            <a:xfrm>
              <a:off x="1983" y="2213"/>
              <a:ext cx="0" cy="1078"/>
            </a:xfrm>
            <a:prstGeom prst="line">
              <a:avLst/>
            </a:prstGeom>
            <a:noFill/>
            <a:ln w="44450">
              <a:pattFill prst="pct90">
                <a:fgClr>
                  <a:srgbClr val="CC0066"/>
                </a:fgClr>
                <a:bgClr>
                  <a:srgbClr val="FFFFFF"/>
                </a:bgClr>
              </a:pattFill>
              <a:round/>
              <a:headEnd type="triangle" w="med" len="med"/>
            </a:ln>
            <a:effectLst>
              <a:outerShdw dist="28398" dir="3806097" algn="ctr" rotWithShape="0">
                <a:schemeClr val="tx1"/>
              </a:outerShdw>
            </a:effectLst>
          </p:spPr>
          <p:txBody>
            <a:bodyPr/>
            <a:lstStyle/>
            <a:p>
              <a:pPr>
                <a:defRPr/>
              </a:pPr>
              <a:endParaRPr lang="zh-CN" altLang="en-US"/>
            </a:p>
          </p:txBody>
        </p:sp>
        <p:sp>
          <p:nvSpPr>
            <p:cNvPr id="24" name="Text Box 24"/>
            <p:cNvSpPr txBox="1">
              <a:spLocks noChangeArrowheads="1"/>
            </p:cNvSpPr>
            <p:nvPr/>
          </p:nvSpPr>
          <p:spPr bwMode="auto">
            <a:xfrm>
              <a:off x="4677" y="3433"/>
              <a:ext cx="6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r>
                <a:rPr kumimoji="1" lang="en-US" altLang="zh-CN" sz="2400" dirty="0">
                  <a:solidFill>
                    <a:srgbClr val="FFFFFF"/>
                  </a:solidFill>
                  <a:latin typeface="Times New Roman" panose="02020603050405020304" pitchFamily="18" charset="0"/>
                  <a:ea typeface="宋体" panose="02010600030101010101" pitchFamily="2" charset="-122"/>
                </a:rPr>
                <a:t>TPS</a:t>
              </a:r>
              <a:endParaRPr kumimoji="1" lang="en-US" altLang="zh-CN" sz="2400" dirty="0">
                <a:solidFill>
                  <a:srgbClr val="FFFFFF"/>
                </a:solidFill>
                <a:latin typeface="Times New Roman" panose="02020603050405020304" pitchFamily="18" charset="0"/>
                <a:ea typeface="宋体" panose="02010600030101010101" pitchFamily="2" charset="-122"/>
              </a:endParaRPr>
            </a:p>
          </p:txBody>
        </p:sp>
        <p:sp>
          <p:nvSpPr>
            <p:cNvPr id="25" name="Text Box 25"/>
            <p:cNvSpPr txBox="1">
              <a:spLocks noChangeArrowheads="1"/>
            </p:cNvSpPr>
            <p:nvPr/>
          </p:nvSpPr>
          <p:spPr bwMode="auto">
            <a:xfrm>
              <a:off x="2448" y="3628"/>
              <a:ext cx="20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endParaRPr kumimoji="1" lang="zh-CN" altLang="en-US" sz="2400">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1.6 </a:t>
            </a:r>
            <a:r>
              <a:rPr lang="zh-CN" altLang="en-US" dirty="0"/>
              <a:t>信息系统</a:t>
            </a:r>
            <a:endParaRPr lang="zh-CN" altLang="en-US" dirty="0"/>
          </a:p>
        </p:txBody>
      </p:sp>
      <p:sp>
        <p:nvSpPr>
          <p:cNvPr id="26" name="矩形 25"/>
          <p:cNvSpPr/>
          <p:nvPr/>
        </p:nvSpPr>
        <p:spPr>
          <a:xfrm>
            <a:off x="127379" y="1172908"/>
            <a:ext cx="11932692" cy="646331"/>
          </a:xfrm>
          <a:prstGeom prst="rect">
            <a:avLst/>
          </a:prstGeom>
        </p:spPr>
        <p:txBody>
          <a:bodyPr wrap="square">
            <a:spAutoFit/>
          </a:bodyPr>
          <a:lstStyle/>
          <a:p>
            <a:r>
              <a:rPr lang="zh-CN" altLang="en-US" dirty="0"/>
              <a:t>大数据对智能服务的需求，已经从单纯的搜集获取信息，转变为自动化的知识服务。我们需要利用知识工程为大数据添加语义</a:t>
            </a:r>
            <a:r>
              <a:rPr lang="en-US" altLang="zh-CN" dirty="0"/>
              <a:t>/</a:t>
            </a:r>
            <a:r>
              <a:rPr lang="zh-CN" altLang="en-US" dirty="0"/>
              <a:t>知识，使数据产生智慧（</a:t>
            </a:r>
            <a:r>
              <a:rPr lang="en-US" altLang="zh-CN" dirty="0"/>
              <a:t>Smart Data</a:t>
            </a:r>
            <a:r>
              <a:rPr lang="zh-CN" altLang="en-US" dirty="0"/>
              <a:t>），完成从数据到信息到知识，最终到</a:t>
            </a:r>
            <a:r>
              <a:rPr lang="zh-CN" altLang="en-US" b="1" dirty="0"/>
              <a:t>智能应用</a:t>
            </a:r>
            <a:r>
              <a:rPr lang="zh-CN" altLang="en-US" dirty="0"/>
              <a:t>的转变过程，</a:t>
            </a:r>
            <a:endParaRPr lang="zh-CN" altLang="en-US" dirty="0"/>
          </a:p>
        </p:txBody>
      </p:sp>
      <p:pic>
        <p:nvPicPr>
          <p:cNvPr id="3078" name="Picture 6" descr="Knowledge Graph: what is it and why is it importan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2966" y="1955660"/>
            <a:ext cx="4173982" cy="4257462"/>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162625" y="6248343"/>
            <a:ext cx="4732341" cy="523220"/>
          </a:xfrm>
          <a:prstGeom prst="rect">
            <a:avLst/>
          </a:prstGeom>
        </p:spPr>
        <p:txBody>
          <a:bodyPr wrap="square">
            <a:spAutoFit/>
          </a:bodyPr>
          <a:lstStyle/>
          <a:p>
            <a:pPr algn="ctr"/>
            <a:r>
              <a:rPr lang="zh-CN" altLang="en-US" sz="1400" dirty="0">
                <a:solidFill>
                  <a:srgbClr val="202124"/>
                </a:solidFill>
                <a:latin typeface="Arial" panose="020B0604020202020204" pitchFamily="34" charset="0"/>
              </a:rPr>
              <a:t>知识图谱（</a:t>
            </a:r>
            <a:r>
              <a:rPr lang="en-US" altLang="zh-CN" sz="1400" dirty="0">
                <a:solidFill>
                  <a:srgbClr val="202124"/>
                </a:solidFill>
                <a:latin typeface="Arial" panose="020B0604020202020204" pitchFamily="34" charset="0"/>
              </a:rPr>
              <a:t>Knowledge Graph</a:t>
            </a:r>
            <a:r>
              <a:rPr lang="zh-CN" altLang="en-US" sz="1400" dirty="0">
                <a:solidFill>
                  <a:srgbClr val="202124"/>
                </a:solidFill>
                <a:latin typeface="Arial" panose="020B0604020202020204" pitchFamily="34" charset="0"/>
              </a:rPr>
              <a:t>），</a:t>
            </a:r>
            <a:r>
              <a:rPr lang="zh-CN" altLang="en-US" sz="1400" b="1" dirty="0">
                <a:solidFill>
                  <a:srgbClr val="202124"/>
                </a:solidFill>
                <a:latin typeface="Arial" panose="020B0604020202020204" pitchFamily="34" charset="0"/>
              </a:rPr>
              <a:t>是结构化的语义知识库，用于以符号形式描述物理世界中的概念及其相互关系</a:t>
            </a:r>
            <a:r>
              <a:rPr lang="zh-CN" altLang="en-US" sz="1400" dirty="0">
                <a:solidFill>
                  <a:srgbClr val="202124"/>
                </a:solidFill>
                <a:latin typeface="Arial" panose="020B0604020202020204" pitchFamily="34" charset="0"/>
              </a:rPr>
              <a:t>。</a:t>
            </a:r>
            <a:endParaRPr lang="zh-CN" altLang="en-US" sz="1400" dirty="0"/>
          </a:p>
        </p:txBody>
      </p:sp>
      <p:pic>
        <p:nvPicPr>
          <p:cNvPr id="3080" name="Picture 8" descr="https://www.engineering.org.cn/views/uploadfiles/png/ccc9e155afa443398fb0fcee669374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5121" y="2121668"/>
            <a:ext cx="7082409" cy="4091454"/>
          </a:xfrm>
          <a:prstGeom prst="rect">
            <a:avLst/>
          </a:prstGeom>
          <a:noFill/>
          <a:extLst>
            <a:ext uri="{909E8E84-426E-40DD-AFC4-6F175D3DCCD1}">
              <a14:hiddenFill xmlns:a14="http://schemas.microsoft.com/office/drawing/2010/main">
                <a:solidFill>
                  <a:srgbClr val="FFFFFF"/>
                </a:solidFill>
              </a14:hiddenFill>
            </a:ext>
          </a:extLst>
        </p:spPr>
      </p:pic>
      <p:sp>
        <p:nvSpPr>
          <p:cNvPr id="43" name="矩形 42"/>
          <p:cNvSpPr/>
          <p:nvPr/>
        </p:nvSpPr>
        <p:spPr>
          <a:xfrm>
            <a:off x="5482010" y="6184653"/>
            <a:ext cx="6573512" cy="738664"/>
          </a:xfrm>
          <a:prstGeom prst="rect">
            <a:avLst/>
          </a:prstGeom>
        </p:spPr>
        <p:txBody>
          <a:bodyPr wrap="square">
            <a:spAutoFit/>
          </a:bodyPr>
          <a:lstStyle/>
          <a:p>
            <a:pPr algn="ctr"/>
            <a:r>
              <a:rPr lang="zh-CN" altLang="en-US" sz="1400" dirty="0">
                <a:solidFill>
                  <a:srgbClr val="202124"/>
                </a:solidFill>
                <a:latin typeface="Arial" panose="020B0604020202020204" pitchFamily="34" charset="0"/>
              </a:rPr>
              <a:t>数字孪生是与信息物理融合相关的另一个概念。</a:t>
            </a:r>
            <a:r>
              <a:rPr lang="en-US" altLang="zh-CN" sz="1400" dirty="0">
                <a:solidFill>
                  <a:srgbClr val="202124"/>
                </a:solidFill>
                <a:latin typeface="Arial" panose="020B0604020202020204" pitchFamily="34" charset="0"/>
              </a:rPr>
              <a:t>DT</a:t>
            </a:r>
            <a:r>
              <a:rPr lang="zh-CN" altLang="en-US" sz="1400" dirty="0">
                <a:solidFill>
                  <a:srgbClr val="202124"/>
                </a:solidFill>
                <a:latin typeface="Arial" panose="020B0604020202020204" pitchFamily="34" charset="0"/>
              </a:rPr>
              <a:t>是在虚拟空间中创建物理对象的高保真虚拟模型，以模拟其在现实世界中的行为并提供反馈。</a:t>
            </a:r>
            <a:r>
              <a:rPr lang="en-US" altLang="zh-CN" sz="1400" dirty="0">
                <a:solidFill>
                  <a:srgbClr val="202124"/>
                </a:solidFill>
                <a:latin typeface="Arial" panose="020B0604020202020204" pitchFamily="34" charset="0"/>
              </a:rPr>
              <a:t>DT</a:t>
            </a:r>
            <a:r>
              <a:rPr lang="zh-CN" altLang="en-US" sz="1400" dirty="0">
                <a:solidFill>
                  <a:srgbClr val="202124"/>
                </a:solidFill>
                <a:latin typeface="Arial" panose="020B0604020202020204" pitchFamily="34" charset="0"/>
              </a:rPr>
              <a:t>使公司能够更快、更准确地预测和检测物理问题，优化制造流程，并生产更好的产品</a:t>
            </a:r>
            <a:endParaRPr lang="zh-CN" altLang="en-US" sz="1400" dirty="0">
              <a:solidFill>
                <a:srgbClr val="202124"/>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1.7 </a:t>
            </a:r>
            <a:r>
              <a:rPr lang="zh-CN" altLang="en-US" dirty="0"/>
              <a:t>管理信息系统</a:t>
            </a:r>
            <a:endParaRPr lang="zh-CN" altLang="en-US" dirty="0"/>
          </a:p>
        </p:txBody>
      </p:sp>
      <p:pic>
        <p:nvPicPr>
          <p:cNvPr id="8" name="Picture 10" descr="面板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2141" y="1872701"/>
            <a:ext cx="6048375"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Object 13"/>
          <p:cNvGraphicFramePr>
            <a:graphicFrameLocks noChangeAspect="1"/>
          </p:cNvGraphicFramePr>
          <p:nvPr/>
        </p:nvGraphicFramePr>
        <p:xfrm>
          <a:off x="1611666" y="1307551"/>
          <a:ext cx="1952625" cy="561975"/>
        </p:xfrm>
        <a:graphic>
          <a:graphicData uri="http://schemas.openxmlformats.org/presentationml/2006/ole">
            <mc:AlternateContent xmlns:mc="http://schemas.openxmlformats.org/markup-compatibility/2006">
              <mc:Choice xmlns:v="urn:schemas-microsoft-com:vml" Requires="v">
                <p:oleObj spid="_x0000_s3076" name="位图图像" r:id="rId2" imgW="4076700" imgH="561975" progId="Paint.Picture">
                  <p:embed/>
                </p:oleObj>
              </mc:Choice>
              <mc:Fallback>
                <p:oleObj name="位图图像" r:id="rId2" imgW="4076700" imgH="561975" progId="Paint.Picture">
                  <p:embed/>
                  <p:pic>
                    <p:nvPicPr>
                      <p:cNvPr id="0"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666" y="1307551"/>
                        <a:ext cx="1952625" cy="561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12" name="Text Box 14"/>
          <p:cNvSpPr txBox="1">
            <a:spLocks noChangeArrowheads="1"/>
          </p:cNvSpPr>
          <p:nvPr/>
        </p:nvSpPr>
        <p:spPr bwMode="auto">
          <a:xfrm>
            <a:off x="1587854" y="1310726"/>
            <a:ext cx="20018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spcBef>
                <a:spcPct val="50000"/>
              </a:spcBef>
            </a:pPr>
            <a:r>
              <a:rPr lang="zh-CN" altLang="en-US" sz="2800" dirty="0">
                <a:solidFill>
                  <a:schemeClr val="bg1"/>
                </a:solidFill>
                <a:latin typeface="楷体_GB2312" pitchFamily="49" charset="-122"/>
                <a:ea typeface="楷体_GB2312" pitchFamily="49" charset="-122"/>
              </a:rPr>
              <a:t>管理的定义</a:t>
            </a:r>
            <a:endParaRPr lang="zh-CN" altLang="en-US" sz="2800" dirty="0">
              <a:solidFill>
                <a:schemeClr val="bg1"/>
              </a:solidFill>
              <a:latin typeface="楷体_GB2312" pitchFamily="49" charset="-122"/>
              <a:ea typeface="楷体_GB2312" pitchFamily="49" charset="-122"/>
            </a:endParaRPr>
          </a:p>
        </p:txBody>
      </p:sp>
      <p:sp>
        <p:nvSpPr>
          <p:cNvPr id="16" name="Rectangle 12"/>
          <p:cNvSpPr>
            <a:spLocks noChangeArrowheads="1"/>
          </p:cNvSpPr>
          <p:nvPr/>
        </p:nvSpPr>
        <p:spPr bwMode="auto">
          <a:xfrm>
            <a:off x="1491016" y="1912388"/>
            <a:ext cx="6045200" cy="356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28600" indent="-228600">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just">
              <a:lnSpc>
                <a:spcPct val="120000"/>
              </a:lnSpc>
              <a:buClr>
                <a:srgbClr val="8DACD0"/>
              </a:buClr>
              <a:buSzPct val="70000"/>
              <a:buFont typeface="Wingdings" panose="05000000000000000000" pitchFamily="2" charset="2"/>
              <a:buNone/>
            </a:pPr>
            <a:r>
              <a:rPr lang="zh-CN" altLang="en-US" sz="2800" b="0" dirty="0">
                <a:solidFill>
                  <a:schemeClr val="bg1"/>
                </a:solidFill>
                <a:latin typeface="楷体_GB2312" pitchFamily="49" charset="-122"/>
                <a:ea typeface="楷体_GB2312" pitchFamily="49" charset="-122"/>
              </a:rPr>
              <a:t>     管理是一个过程，是为了某种目标，运用一切思想、理论和方法，合理地计划、组织、指挥、协调和控制他人，调度各种人、财、物、设备、技术和信息等资源，以求以最小的投入去获得最好或最大的产出目标的劳动与创造过程。</a:t>
            </a:r>
            <a:endParaRPr lang="zh-CN" altLang="en-US" sz="2800" b="0" dirty="0">
              <a:solidFill>
                <a:schemeClr val="bg1"/>
              </a:solidFill>
              <a:latin typeface="楷体_GB2312" pitchFamily="49" charset="-122"/>
              <a:ea typeface="楷体_GB2312" pitchFamily="49" charset="-122"/>
            </a:endParaRPr>
          </a:p>
        </p:txBody>
      </p:sp>
      <p:pic>
        <p:nvPicPr>
          <p:cNvPr id="27" name="Picture 2" descr="边条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729" y="1241848"/>
            <a:ext cx="2720975" cy="428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 Box 4"/>
          <p:cNvSpPr txBox="1">
            <a:spLocks noChangeArrowheads="1"/>
          </p:cNvSpPr>
          <p:nvPr/>
        </p:nvSpPr>
        <p:spPr bwMode="auto">
          <a:xfrm>
            <a:off x="7648929" y="1254582"/>
            <a:ext cx="2771775" cy="519113"/>
          </a:xfrm>
          <a:prstGeom prst="rect">
            <a:avLst/>
          </a:prstGeom>
          <a:noFill/>
          <a:ln w="9525">
            <a:noFill/>
            <a:miter lim="800000"/>
          </a:ln>
          <a:effec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spcBef>
                <a:spcPct val="50000"/>
              </a:spcBef>
            </a:pPr>
            <a:r>
              <a:rPr lang="zh-CN" altLang="en-US" sz="2800" dirty="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rPr>
              <a:t>管理的基本职能</a:t>
            </a:r>
            <a:endParaRPr lang="zh-CN" altLang="en-US" sz="2800" dirty="0">
              <a:solidFill>
                <a:srgbClr val="FFFF00"/>
              </a:solidFill>
              <a:effectLst>
                <a:outerShdw blurRad="38100" dist="38100" dir="2700000" algn="tl">
                  <a:srgbClr val="C0C0C0"/>
                </a:outerShdw>
              </a:effectLst>
              <a:ea typeface="宋体" panose="02010600030101010101" pitchFamily="2" charset="-122"/>
            </a:endParaRPr>
          </a:p>
        </p:txBody>
      </p:sp>
      <p:sp>
        <p:nvSpPr>
          <p:cNvPr id="29" name="Rectangle 5"/>
          <p:cNvSpPr txBox="1">
            <a:spLocks noChangeArrowheads="1"/>
          </p:cNvSpPr>
          <p:nvPr/>
        </p:nvSpPr>
        <p:spPr>
          <a:xfrm>
            <a:off x="7734651" y="1786429"/>
            <a:ext cx="1492250" cy="1531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bg1"/>
                </a:solidFill>
                <a:latin typeface="楷体_GB2312" pitchFamily="49" charset="-122"/>
                <a:ea typeface="楷体_GB2312" pitchFamily="49" charset="-122"/>
              </a:rPr>
              <a:t>计划</a:t>
            </a:r>
            <a:endParaRPr kumimoji="1" lang="zh-CN" altLang="en-US" dirty="0">
              <a:solidFill>
                <a:schemeClr val="bg1"/>
              </a:solidFill>
              <a:latin typeface="楷体_GB2312" pitchFamily="49" charset="-122"/>
              <a:ea typeface="楷体_GB2312" pitchFamily="49" charset="-122"/>
            </a:endParaRPr>
          </a:p>
          <a:p>
            <a:r>
              <a:rPr kumimoji="1" lang="zh-CN" altLang="en-US" dirty="0">
                <a:solidFill>
                  <a:schemeClr val="bg1"/>
                </a:solidFill>
                <a:latin typeface="楷体_GB2312" pitchFamily="49" charset="-122"/>
                <a:ea typeface="楷体_GB2312" pitchFamily="49" charset="-122"/>
              </a:rPr>
              <a:t>组织</a:t>
            </a:r>
            <a:endParaRPr kumimoji="1" lang="zh-CN" altLang="en-US" dirty="0">
              <a:solidFill>
                <a:schemeClr val="bg1"/>
              </a:solidFill>
              <a:latin typeface="楷体_GB2312" pitchFamily="49" charset="-122"/>
              <a:ea typeface="楷体_GB2312" pitchFamily="49" charset="-122"/>
            </a:endParaRPr>
          </a:p>
          <a:p>
            <a:r>
              <a:rPr kumimoji="1" lang="zh-CN" altLang="en-US" dirty="0">
                <a:solidFill>
                  <a:schemeClr val="bg1"/>
                </a:solidFill>
                <a:latin typeface="楷体_GB2312" pitchFamily="49" charset="-122"/>
                <a:ea typeface="楷体_GB2312" pitchFamily="49" charset="-122"/>
              </a:rPr>
              <a:t>领导 </a:t>
            </a:r>
            <a:endParaRPr kumimoji="1" lang="zh-CN" altLang="en-US" dirty="0">
              <a:solidFill>
                <a:schemeClr val="bg1"/>
              </a:solidFill>
              <a:latin typeface="楷体_GB2312" pitchFamily="49" charset="-122"/>
              <a:ea typeface="楷体_GB2312" pitchFamily="49" charset="-122"/>
            </a:endParaRPr>
          </a:p>
        </p:txBody>
      </p:sp>
      <p:sp>
        <p:nvSpPr>
          <p:cNvPr id="30" name="Rectangle 6"/>
          <p:cNvSpPr>
            <a:spLocks noChangeArrowheads="1"/>
          </p:cNvSpPr>
          <p:nvPr/>
        </p:nvSpPr>
        <p:spPr bwMode="auto">
          <a:xfrm>
            <a:off x="7761641" y="3347700"/>
            <a:ext cx="1492250" cy="149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28600" indent="-228600">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90000"/>
              </a:lnSpc>
              <a:spcBef>
                <a:spcPct val="40000"/>
              </a:spcBef>
              <a:buClr>
                <a:srgbClr val="8DACD0"/>
              </a:buClr>
              <a:buSzPct val="70000"/>
              <a:buFont typeface="Wingdings" panose="05000000000000000000" pitchFamily="2" charset="2"/>
              <a:buBlip>
                <a:blip r:embed="rId5"/>
              </a:buBlip>
            </a:pPr>
            <a:r>
              <a:rPr kumimoji="1" lang="zh-CN" altLang="en-US" sz="3200" b="0" dirty="0">
                <a:solidFill>
                  <a:schemeClr val="bg1"/>
                </a:solidFill>
                <a:latin typeface="楷体_GB2312" pitchFamily="49" charset="-122"/>
                <a:ea typeface="楷体_GB2312" pitchFamily="49" charset="-122"/>
              </a:rPr>
              <a:t>控制</a:t>
            </a:r>
            <a:endParaRPr kumimoji="1" lang="zh-CN" altLang="en-US" sz="3200" b="0" dirty="0">
              <a:solidFill>
                <a:schemeClr val="bg1"/>
              </a:solidFill>
              <a:latin typeface="楷体_GB2312" pitchFamily="49" charset="-122"/>
              <a:ea typeface="楷体_GB2312" pitchFamily="49" charset="-122"/>
            </a:endParaRPr>
          </a:p>
          <a:p>
            <a:pPr algn="l">
              <a:lnSpc>
                <a:spcPct val="90000"/>
              </a:lnSpc>
              <a:spcBef>
                <a:spcPct val="40000"/>
              </a:spcBef>
              <a:buClr>
                <a:srgbClr val="8DACD0"/>
              </a:buClr>
              <a:buSzPct val="70000"/>
              <a:buFont typeface="Wingdings" panose="05000000000000000000" pitchFamily="2" charset="2"/>
              <a:buBlip>
                <a:blip r:embed="rId5"/>
              </a:buBlip>
            </a:pPr>
            <a:r>
              <a:rPr kumimoji="1" lang="zh-CN" altLang="en-US" sz="3200" b="0" dirty="0">
                <a:solidFill>
                  <a:schemeClr val="bg1"/>
                </a:solidFill>
                <a:latin typeface="楷体_GB2312" pitchFamily="49" charset="-122"/>
                <a:ea typeface="楷体_GB2312" pitchFamily="49" charset="-122"/>
              </a:rPr>
              <a:t>决策 </a:t>
            </a:r>
            <a:endParaRPr kumimoji="1" lang="zh-CN" altLang="en-US" sz="3200" b="0" dirty="0">
              <a:solidFill>
                <a:schemeClr val="bg1"/>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1.7 </a:t>
            </a:r>
            <a:r>
              <a:rPr lang="zh-CN" altLang="en-US" dirty="0"/>
              <a:t>管理信息系统</a:t>
            </a:r>
            <a:endParaRPr lang="zh-CN" altLang="en-US" dirty="0"/>
          </a:p>
        </p:txBody>
      </p:sp>
      <p:pic>
        <p:nvPicPr>
          <p:cNvPr id="4" name="Picture 2" descr="board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4465" y="1114912"/>
            <a:ext cx="11818678" cy="28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a:spLocks noChangeArrowheads="1"/>
          </p:cNvSpPr>
          <p:nvPr/>
        </p:nvSpPr>
        <p:spPr bwMode="auto">
          <a:xfrm>
            <a:off x="348602" y="1243498"/>
            <a:ext cx="11626434" cy="2665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28600" indent="-228600">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just">
              <a:lnSpc>
                <a:spcPct val="120000"/>
              </a:lnSpc>
              <a:spcBef>
                <a:spcPct val="40000"/>
              </a:spcBef>
              <a:buClr>
                <a:srgbClr val="8DACD0"/>
              </a:buClr>
              <a:buSzPct val="70000"/>
              <a:buFont typeface="Wingdings" panose="05000000000000000000" pitchFamily="2" charset="2"/>
              <a:buNone/>
            </a:pPr>
            <a:r>
              <a:rPr kumimoji="1" lang="zh-CN" altLang="en-US" sz="2800">
                <a:solidFill>
                  <a:schemeClr val="bg1"/>
                </a:solidFill>
                <a:latin typeface="Times New Roman" panose="02020603050405020304" pitchFamily="18" charset="0"/>
                <a:ea typeface="楷体_GB2312" pitchFamily="49" charset="-122"/>
              </a:rPr>
              <a:t>        简单地说，管理系统就是企业为实现预期的经济效益目标，而构成的一个对企业组织内部人、设备、原材料、能源、资金、信息等有限资源按照一定的方式进行有效控制和管理的系统。它一般有三个组成部分：</a:t>
            </a:r>
            <a:r>
              <a:rPr kumimoji="1" lang="zh-CN" altLang="en-US" sz="2800">
                <a:solidFill>
                  <a:srgbClr val="FFFF00"/>
                </a:solidFill>
                <a:latin typeface="Times New Roman" panose="02020603050405020304" pitchFamily="18" charset="0"/>
                <a:ea typeface="楷体_GB2312" pitchFamily="49" charset="-122"/>
              </a:rPr>
              <a:t>一是管理的客体，即管理对象(生产和服务过程) ；二是管理的主体，即管理者和管理机构；三是联系两者的</a:t>
            </a:r>
            <a:r>
              <a:rPr kumimoji="1" lang="zh-CN" altLang="en-US" sz="2800">
                <a:solidFill>
                  <a:schemeClr val="bg1"/>
                </a:solidFill>
                <a:latin typeface="Times New Roman" panose="02020603050405020304" pitchFamily="18" charset="0"/>
                <a:ea typeface="楷体_GB2312" pitchFamily="49" charset="-122"/>
              </a:rPr>
              <a:t>信息系统</a:t>
            </a:r>
            <a:r>
              <a:rPr kumimoji="1" lang="zh-CN" altLang="en-US" sz="2800">
                <a:solidFill>
                  <a:srgbClr val="FFFF00"/>
                </a:solidFill>
                <a:latin typeface="Times New Roman" panose="02020603050405020304" pitchFamily="18" charset="0"/>
                <a:ea typeface="楷体_GB2312" pitchFamily="49" charset="-122"/>
              </a:rPr>
              <a:t>。</a:t>
            </a:r>
            <a:endParaRPr kumimoji="1" lang="zh-CN" altLang="en-US" sz="2800">
              <a:solidFill>
                <a:srgbClr val="FFFF00"/>
              </a:solidFill>
              <a:latin typeface="Times New Roman" panose="02020603050405020304" pitchFamily="18" charset="0"/>
              <a:ea typeface="楷体_GB2312" pitchFamily="49" charset="-122"/>
            </a:endParaRPr>
          </a:p>
        </p:txBody>
      </p:sp>
      <p:pic>
        <p:nvPicPr>
          <p:cNvPr id="3074" name="Picture 2" descr="Integrated Management System Explained. Bureau Verit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7810" y="4128893"/>
            <a:ext cx="7228017" cy="21684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zh-CN" dirty="0"/>
              <a:t>1.7 </a:t>
            </a:r>
            <a:r>
              <a:rPr lang="zh-CN" altLang="en-US" dirty="0"/>
              <a:t>管理信息系统</a:t>
            </a:r>
            <a:endParaRPr lang="zh-CN" altLang="en-US" dirty="0"/>
          </a:p>
          <a:p>
            <a:endParaRPr lang="en-CA" dirty="0"/>
          </a:p>
        </p:txBody>
      </p:sp>
      <p:pic>
        <p:nvPicPr>
          <p:cNvPr id="6" name="Picture 5" descr="board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582" y="1079208"/>
            <a:ext cx="12146417" cy="186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3"/>
          <p:cNvSpPr txBox="1">
            <a:spLocks noChangeArrowheads="1"/>
          </p:cNvSpPr>
          <p:nvPr/>
        </p:nvSpPr>
        <p:spPr bwMode="auto">
          <a:xfrm>
            <a:off x="586921" y="1499895"/>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endParaRPr lang="zh-CN" altLang="en-US">
              <a:ea typeface="宋体" panose="02010600030101010101" pitchFamily="2" charset="-122"/>
            </a:endParaRPr>
          </a:p>
        </p:txBody>
      </p:sp>
      <p:sp>
        <p:nvSpPr>
          <p:cNvPr id="10" name="Text Box 14"/>
          <p:cNvSpPr txBox="1">
            <a:spLocks noChangeArrowheads="1"/>
          </p:cNvSpPr>
          <p:nvPr/>
        </p:nvSpPr>
        <p:spPr bwMode="auto">
          <a:xfrm>
            <a:off x="150358" y="1680870"/>
            <a:ext cx="11972633" cy="126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just">
              <a:lnSpc>
                <a:spcPct val="110000"/>
              </a:lnSpc>
              <a:spcBef>
                <a:spcPct val="50000"/>
              </a:spcBef>
            </a:pPr>
            <a:r>
              <a:rPr lang="zh-CN" altLang="en-US" sz="2400">
                <a:solidFill>
                  <a:schemeClr val="bg1"/>
                </a:solidFill>
                <a:latin typeface="楷体_GB2312" pitchFamily="49" charset="-122"/>
                <a:ea typeface="楷体_GB2312" pitchFamily="49" charset="-122"/>
              </a:rPr>
              <a:t> 指管理者所管辖的下属人员或部门的数目，管辖人员多，称管理幅度宽，反之称管理幅度窄。影响管理系统管理幅度的因素主要有：下属工作性质、工作能力、授权程度及空间分布等。 </a:t>
            </a:r>
            <a:endParaRPr lang="zh-CN" altLang="en-US" sz="2400">
              <a:solidFill>
                <a:schemeClr val="bg1"/>
              </a:solidFill>
              <a:latin typeface="楷体_GB2312" pitchFamily="49" charset="-122"/>
              <a:ea typeface="楷体_GB2312" pitchFamily="49" charset="-122"/>
            </a:endParaRPr>
          </a:p>
        </p:txBody>
      </p:sp>
      <p:sp>
        <p:nvSpPr>
          <p:cNvPr id="16" name="Line 19"/>
          <p:cNvSpPr>
            <a:spLocks noChangeShapeType="1"/>
          </p:cNvSpPr>
          <p:nvPr/>
        </p:nvSpPr>
        <p:spPr bwMode="auto">
          <a:xfrm>
            <a:off x="55108" y="1671345"/>
            <a:ext cx="2838450" cy="0"/>
          </a:xfrm>
          <a:prstGeom prst="line">
            <a:avLst/>
          </a:prstGeom>
          <a:noFill/>
          <a:ln w="38100">
            <a:solidFill>
              <a:srgbClr val="FFFF00"/>
            </a:solidFill>
            <a:round/>
          </a:ln>
          <a:extLst>
            <a:ext uri="{909E8E84-426E-40DD-AFC4-6F175D3DCCD1}">
              <a14:hiddenFill xmlns:a14="http://schemas.microsoft.com/office/drawing/2010/main">
                <a:noFill/>
              </a14:hiddenFill>
            </a:ext>
          </a:extLst>
        </p:spPr>
        <p:txBody>
          <a:bodyPr anchor="ctr"/>
          <a:lstStyle/>
          <a:p>
            <a:endParaRPr lang="en-CA"/>
          </a:p>
        </p:txBody>
      </p:sp>
      <p:pic>
        <p:nvPicPr>
          <p:cNvPr id="18" name="Picture 22" descr="边条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82" y="2942369"/>
            <a:ext cx="12146418" cy="1750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20"/>
          <p:cNvSpPr txBox="1">
            <a:spLocks noChangeArrowheads="1"/>
          </p:cNvSpPr>
          <p:nvPr/>
        </p:nvSpPr>
        <p:spPr bwMode="auto">
          <a:xfrm>
            <a:off x="45582" y="3492437"/>
            <a:ext cx="1186725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just">
              <a:spcBef>
                <a:spcPct val="50000"/>
              </a:spcBef>
            </a:pPr>
            <a:r>
              <a:rPr lang="zh-CN" altLang="en-US" sz="2400" dirty="0">
                <a:solidFill>
                  <a:srgbClr val="003399"/>
                </a:solidFill>
                <a:latin typeface="楷体_GB2312" pitchFamily="49" charset="-122"/>
                <a:ea typeface="楷体_GB2312" pitchFamily="49" charset="-122"/>
              </a:rPr>
              <a:t> 管理层次是指组织内管理系统纵向所划分的等级。管理系统或组织一般划分为三个管理层次：操作层管理（基层管理）、中层管理及高层管理，也可称为作业层、战术层和战略层。</a:t>
            </a:r>
            <a:endParaRPr lang="zh-CN" altLang="en-US" sz="2400" dirty="0">
              <a:solidFill>
                <a:srgbClr val="003399"/>
              </a:solidFill>
              <a:latin typeface="楷体_GB2312" pitchFamily="49" charset="-122"/>
              <a:ea typeface="楷体_GB2312" pitchFamily="49" charset="-122"/>
            </a:endParaRPr>
          </a:p>
        </p:txBody>
      </p:sp>
      <p:sp>
        <p:nvSpPr>
          <p:cNvPr id="22" name="Text Box 39"/>
          <p:cNvSpPr txBox="1">
            <a:spLocks noChangeArrowheads="1"/>
          </p:cNvSpPr>
          <p:nvPr/>
        </p:nvSpPr>
        <p:spPr bwMode="auto">
          <a:xfrm>
            <a:off x="559933" y="3013806"/>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r>
              <a:rPr lang="zh-CN" altLang="en-US" sz="2400">
                <a:solidFill>
                  <a:schemeClr val="bg1"/>
                </a:solidFill>
                <a:latin typeface="楷体_GB2312" pitchFamily="49" charset="-122"/>
                <a:ea typeface="楷体_GB2312" pitchFamily="49" charset="-122"/>
              </a:rPr>
              <a:t>管理层次的概念</a:t>
            </a:r>
            <a:endParaRPr lang="zh-CN" altLang="en-US" sz="2400">
              <a:solidFill>
                <a:schemeClr val="bg1"/>
              </a:solidFill>
              <a:latin typeface="楷体_GB2312" pitchFamily="49" charset="-122"/>
              <a:ea typeface="楷体_GB2312" pitchFamily="49" charset="-122"/>
            </a:endParaRPr>
          </a:p>
        </p:txBody>
      </p:sp>
      <p:pic>
        <p:nvPicPr>
          <p:cNvPr id="2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58" y="2942369"/>
            <a:ext cx="5619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58" y="1066508"/>
            <a:ext cx="5619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 Box 42"/>
          <p:cNvSpPr txBox="1">
            <a:spLocks noChangeArrowheads="1"/>
          </p:cNvSpPr>
          <p:nvPr/>
        </p:nvSpPr>
        <p:spPr bwMode="auto">
          <a:xfrm>
            <a:off x="502783" y="1137945"/>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r>
              <a:rPr lang="zh-CN" altLang="en-US" sz="2400">
                <a:solidFill>
                  <a:schemeClr val="bg1"/>
                </a:solidFill>
                <a:latin typeface="楷体_GB2312" pitchFamily="49" charset="-122"/>
                <a:ea typeface="楷体_GB2312" pitchFamily="49" charset="-122"/>
              </a:rPr>
              <a:t>管理幅度的概念</a:t>
            </a:r>
            <a:endParaRPr lang="zh-CN" altLang="en-US" sz="2400">
              <a:solidFill>
                <a:schemeClr val="bg1"/>
              </a:solidFill>
              <a:latin typeface="楷体_GB2312" pitchFamily="49" charset="-122"/>
              <a:ea typeface="楷体_GB2312" pitchFamily="49" charset="-122"/>
            </a:endParaRPr>
          </a:p>
        </p:txBody>
      </p:sp>
      <p:sp>
        <p:nvSpPr>
          <p:cNvPr id="30" name="Line 43"/>
          <p:cNvSpPr>
            <a:spLocks noChangeShapeType="1"/>
          </p:cNvSpPr>
          <p:nvPr/>
        </p:nvSpPr>
        <p:spPr bwMode="auto">
          <a:xfrm>
            <a:off x="55108" y="3518631"/>
            <a:ext cx="2857500" cy="0"/>
          </a:xfrm>
          <a:prstGeom prst="line">
            <a:avLst/>
          </a:prstGeom>
          <a:noFill/>
          <a:ln w="38100">
            <a:solidFill>
              <a:srgbClr val="FFFF00"/>
            </a:solidFill>
            <a:round/>
          </a:ln>
          <a:extLst>
            <a:ext uri="{909E8E84-426E-40DD-AFC4-6F175D3DCCD1}">
              <a14:hiddenFill xmlns:a14="http://schemas.microsoft.com/office/drawing/2010/main">
                <a:noFill/>
              </a14:hiddenFill>
            </a:ext>
          </a:extLst>
        </p:spPr>
        <p:txBody>
          <a:bodyPr anchor="ctr"/>
          <a:lstStyle/>
          <a:p>
            <a:endParaRPr lang="en-CA"/>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zh-CN" dirty="0"/>
              <a:t>1.7 </a:t>
            </a:r>
            <a:r>
              <a:rPr lang="zh-CN" altLang="en-US" dirty="0"/>
              <a:t>管理信息系统</a:t>
            </a:r>
            <a:endParaRPr lang="zh-CN" altLang="en-US" dirty="0"/>
          </a:p>
          <a:p>
            <a:endParaRPr lang="en-CA" dirty="0"/>
          </a:p>
        </p:txBody>
      </p:sp>
      <p:pic>
        <p:nvPicPr>
          <p:cNvPr id="4" name="Picture 27" descr="back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6500" y="1158032"/>
            <a:ext cx="7239000" cy="495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3"/>
          <p:cNvSpPr/>
          <p:nvPr/>
        </p:nvSpPr>
        <p:spPr bwMode="auto">
          <a:xfrm>
            <a:off x="5138737" y="4059982"/>
            <a:ext cx="4619625" cy="1676400"/>
          </a:xfrm>
          <a:custGeom>
            <a:avLst/>
            <a:gdLst>
              <a:gd name="T0" fmla="*/ 351454 w 1275"/>
              <a:gd name="T1" fmla="*/ 1673739 h 630"/>
              <a:gd name="T2" fmla="*/ 0 w 1275"/>
              <a:gd name="T3" fmla="*/ 819573 h 630"/>
              <a:gd name="T4" fmla="*/ 605080 w 1275"/>
              <a:gd name="T5" fmla="*/ 582749 h 630"/>
              <a:gd name="T6" fmla="*/ 2115969 w 1275"/>
              <a:gd name="T7" fmla="*/ 159657 h 630"/>
              <a:gd name="T8" fmla="*/ 3717440 w 1275"/>
              <a:gd name="T9" fmla="*/ 0 h 630"/>
              <a:gd name="T10" fmla="*/ 4616002 w 1275"/>
              <a:gd name="T11" fmla="*/ 880775 h 630"/>
              <a:gd name="T12" fmla="*/ 351454 w 1275"/>
              <a:gd name="T13" fmla="*/ 1673739 h 630"/>
              <a:gd name="T14" fmla="*/ 0 60000 65536"/>
              <a:gd name="T15" fmla="*/ 0 60000 65536"/>
              <a:gd name="T16" fmla="*/ 0 60000 65536"/>
              <a:gd name="T17" fmla="*/ 0 60000 65536"/>
              <a:gd name="T18" fmla="*/ 0 60000 65536"/>
              <a:gd name="T19" fmla="*/ 0 60000 65536"/>
              <a:gd name="T20" fmla="*/ 0 60000 65536"/>
              <a:gd name="T21" fmla="*/ 0 w 1275"/>
              <a:gd name="T22" fmla="*/ 0 h 630"/>
              <a:gd name="T23" fmla="*/ 1275 w 1275"/>
              <a:gd name="T24" fmla="*/ 630 h 6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5" h="630">
                <a:moveTo>
                  <a:pt x="97" y="629"/>
                </a:moveTo>
                <a:lnTo>
                  <a:pt x="0" y="308"/>
                </a:lnTo>
                <a:lnTo>
                  <a:pt x="167" y="219"/>
                </a:lnTo>
                <a:lnTo>
                  <a:pt x="584" y="60"/>
                </a:lnTo>
                <a:lnTo>
                  <a:pt x="1026" y="0"/>
                </a:lnTo>
                <a:lnTo>
                  <a:pt x="1274" y="331"/>
                </a:lnTo>
                <a:lnTo>
                  <a:pt x="97" y="629"/>
                </a:lnTo>
              </a:path>
            </a:pathLst>
          </a:custGeom>
          <a:solidFill>
            <a:srgbClr val="66CCFF"/>
          </a:solidFill>
          <a:ln w="9525" cap="rnd">
            <a:solidFill>
              <a:srgbClr val="000000"/>
            </a:solidFill>
            <a:round/>
          </a:ln>
        </p:spPr>
        <p:txBody>
          <a:bodyPr/>
          <a:lstStyle/>
          <a:p>
            <a:endParaRPr lang="en-CA"/>
          </a:p>
        </p:txBody>
      </p:sp>
      <p:sp>
        <p:nvSpPr>
          <p:cNvPr id="8" name="Freeform 4"/>
          <p:cNvSpPr/>
          <p:nvPr/>
        </p:nvSpPr>
        <p:spPr bwMode="auto">
          <a:xfrm>
            <a:off x="5343525" y="3213845"/>
            <a:ext cx="3517900" cy="1431925"/>
          </a:xfrm>
          <a:custGeom>
            <a:avLst/>
            <a:gdLst>
              <a:gd name="T0" fmla="*/ 402149 w 971"/>
              <a:gd name="T1" fmla="*/ 1429263 h 538"/>
              <a:gd name="T2" fmla="*/ 0 w 971"/>
              <a:gd name="T3" fmla="*/ 771855 h 538"/>
              <a:gd name="T4" fmla="*/ 608658 w 971"/>
              <a:gd name="T5" fmla="*/ 431174 h 538"/>
              <a:gd name="T6" fmla="*/ 1652073 w 971"/>
              <a:gd name="T7" fmla="*/ 47908 h 538"/>
              <a:gd name="T8" fmla="*/ 2702733 w 971"/>
              <a:gd name="T9" fmla="*/ 0 h 538"/>
              <a:gd name="T10" fmla="*/ 3514277 w 971"/>
              <a:gd name="T11" fmla="*/ 846379 h 538"/>
              <a:gd name="T12" fmla="*/ 402149 w 971"/>
              <a:gd name="T13" fmla="*/ 1429263 h 538"/>
              <a:gd name="T14" fmla="*/ 0 60000 65536"/>
              <a:gd name="T15" fmla="*/ 0 60000 65536"/>
              <a:gd name="T16" fmla="*/ 0 60000 65536"/>
              <a:gd name="T17" fmla="*/ 0 60000 65536"/>
              <a:gd name="T18" fmla="*/ 0 60000 65536"/>
              <a:gd name="T19" fmla="*/ 0 60000 65536"/>
              <a:gd name="T20" fmla="*/ 0 60000 65536"/>
              <a:gd name="T21" fmla="*/ 0 w 971"/>
              <a:gd name="T22" fmla="*/ 0 h 538"/>
              <a:gd name="T23" fmla="*/ 971 w 971"/>
              <a:gd name="T24" fmla="*/ 538 h 5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71" h="538">
                <a:moveTo>
                  <a:pt x="111" y="537"/>
                </a:moveTo>
                <a:lnTo>
                  <a:pt x="0" y="290"/>
                </a:lnTo>
                <a:lnTo>
                  <a:pt x="168" y="162"/>
                </a:lnTo>
                <a:lnTo>
                  <a:pt x="456" y="18"/>
                </a:lnTo>
                <a:lnTo>
                  <a:pt x="746" y="0"/>
                </a:lnTo>
                <a:lnTo>
                  <a:pt x="970" y="318"/>
                </a:lnTo>
                <a:lnTo>
                  <a:pt x="111" y="537"/>
                </a:lnTo>
              </a:path>
            </a:pathLst>
          </a:custGeom>
          <a:solidFill>
            <a:srgbClr val="00CC66"/>
          </a:solidFill>
          <a:ln w="9525" cap="rnd">
            <a:solidFill>
              <a:srgbClr val="000000"/>
            </a:solidFill>
            <a:round/>
          </a:ln>
        </p:spPr>
        <p:txBody>
          <a:bodyPr/>
          <a:lstStyle/>
          <a:p>
            <a:endParaRPr lang="en-CA"/>
          </a:p>
        </p:txBody>
      </p:sp>
      <p:sp>
        <p:nvSpPr>
          <p:cNvPr id="10" name="Freeform 5"/>
          <p:cNvSpPr/>
          <p:nvPr/>
        </p:nvSpPr>
        <p:spPr bwMode="auto">
          <a:xfrm>
            <a:off x="5573712" y="2377232"/>
            <a:ext cx="2468563" cy="1282700"/>
          </a:xfrm>
          <a:custGeom>
            <a:avLst/>
            <a:gdLst>
              <a:gd name="T0" fmla="*/ 375887 w 683"/>
              <a:gd name="T1" fmla="*/ 1279988 h 473"/>
              <a:gd name="T2" fmla="*/ 0 w 683"/>
              <a:gd name="T3" fmla="*/ 585757 h 473"/>
              <a:gd name="T4" fmla="*/ 574673 w 683"/>
              <a:gd name="T5" fmla="*/ 325421 h 473"/>
              <a:gd name="T6" fmla="*/ 1214403 w 683"/>
              <a:gd name="T7" fmla="*/ 0 h 473"/>
              <a:gd name="T8" fmla="*/ 1760161 w 683"/>
              <a:gd name="T9" fmla="*/ 105762 h 473"/>
              <a:gd name="T10" fmla="*/ 2464949 w 683"/>
              <a:gd name="T11" fmla="*/ 840670 h 473"/>
              <a:gd name="T12" fmla="*/ 375887 w 683"/>
              <a:gd name="T13" fmla="*/ 1279988 h 473"/>
              <a:gd name="T14" fmla="*/ 0 60000 65536"/>
              <a:gd name="T15" fmla="*/ 0 60000 65536"/>
              <a:gd name="T16" fmla="*/ 0 60000 65536"/>
              <a:gd name="T17" fmla="*/ 0 60000 65536"/>
              <a:gd name="T18" fmla="*/ 0 60000 65536"/>
              <a:gd name="T19" fmla="*/ 0 60000 65536"/>
              <a:gd name="T20" fmla="*/ 0 60000 65536"/>
              <a:gd name="T21" fmla="*/ 0 w 683"/>
              <a:gd name="T22" fmla="*/ 0 h 473"/>
              <a:gd name="T23" fmla="*/ 683 w 683"/>
              <a:gd name="T24" fmla="*/ 473 h 4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3" h="473">
                <a:moveTo>
                  <a:pt x="104" y="472"/>
                </a:moveTo>
                <a:lnTo>
                  <a:pt x="0" y="216"/>
                </a:lnTo>
                <a:lnTo>
                  <a:pt x="159" y="120"/>
                </a:lnTo>
                <a:lnTo>
                  <a:pt x="336" y="0"/>
                </a:lnTo>
                <a:lnTo>
                  <a:pt x="487" y="39"/>
                </a:lnTo>
                <a:lnTo>
                  <a:pt x="682" y="310"/>
                </a:lnTo>
                <a:lnTo>
                  <a:pt x="104" y="472"/>
                </a:lnTo>
              </a:path>
            </a:pathLst>
          </a:custGeom>
          <a:solidFill>
            <a:srgbClr val="FFCC66"/>
          </a:solidFill>
          <a:ln w="9525" cap="rnd">
            <a:solidFill>
              <a:srgbClr val="000000"/>
            </a:solidFill>
            <a:round/>
          </a:ln>
        </p:spPr>
        <p:txBody>
          <a:bodyPr/>
          <a:lstStyle/>
          <a:p>
            <a:endParaRPr lang="en-CA"/>
          </a:p>
        </p:txBody>
      </p:sp>
      <p:sp>
        <p:nvSpPr>
          <p:cNvPr id="12" name="Freeform 6"/>
          <p:cNvSpPr/>
          <p:nvPr/>
        </p:nvSpPr>
        <p:spPr bwMode="auto">
          <a:xfrm>
            <a:off x="6007100" y="1545382"/>
            <a:ext cx="1335087" cy="1181100"/>
          </a:xfrm>
          <a:custGeom>
            <a:avLst/>
            <a:gdLst>
              <a:gd name="T0" fmla="*/ 39907 w 368"/>
              <a:gd name="T1" fmla="*/ 1178440 h 444"/>
              <a:gd name="T2" fmla="*/ 0 w 368"/>
              <a:gd name="T3" fmla="*/ 651733 h 444"/>
              <a:gd name="T4" fmla="*/ 409959 w 368"/>
              <a:gd name="T5" fmla="*/ 0 h 444"/>
              <a:gd name="T6" fmla="*/ 1331459 w 368"/>
              <a:gd name="T7" fmla="*/ 947008 h 444"/>
              <a:gd name="T8" fmla="*/ 39907 w 368"/>
              <a:gd name="T9" fmla="*/ 1178440 h 444"/>
              <a:gd name="T10" fmla="*/ 0 60000 65536"/>
              <a:gd name="T11" fmla="*/ 0 60000 65536"/>
              <a:gd name="T12" fmla="*/ 0 60000 65536"/>
              <a:gd name="T13" fmla="*/ 0 60000 65536"/>
              <a:gd name="T14" fmla="*/ 0 60000 65536"/>
              <a:gd name="T15" fmla="*/ 0 w 368"/>
              <a:gd name="T16" fmla="*/ 0 h 444"/>
              <a:gd name="T17" fmla="*/ 368 w 368"/>
              <a:gd name="T18" fmla="*/ 444 h 444"/>
            </a:gdLst>
            <a:ahLst/>
            <a:cxnLst>
              <a:cxn ang="T10">
                <a:pos x="T0" y="T1"/>
              </a:cxn>
              <a:cxn ang="T11">
                <a:pos x="T2" y="T3"/>
              </a:cxn>
              <a:cxn ang="T12">
                <a:pos x="T4" y="T5"/>
              </a:cxn>
              <a:cxn ang="T13">
                <a:pos x="T6" y="T7"/>
              </a:cxn>
              <a:cxn ang="T14">
                <a:pos x="T8" y="T9"/>
              </a:cxn>
            </a:cxnLst>
            <a:rect l="T15" t="T16" r="T17" b="T18"/>
            <a:pathLst>
              <a:path w="368" h="444">
                <a:moveTo>
                  <a:pt x="11" y="443"/>
                </a:moveTo>
                <a:lnTo>
                  <a:pt x="0" y="245"/>
                </a:lnTo>
                <a:lnTo>
                  <a:pt x="113" y="0"/>
                </a:lnTo>
                <a:lnTo>
                  <a:pt x="367" y="356"/>
                </a:lnTo>
                <a:lnTo>
                  <a:pt x="11" y="443"/>
                </a:lnTo>
              </a:path>
            </a:pathLst>
          </a:custGeom>
          <a:solidFill>
            <a:srgbClr val="FFFF00"/>
          </a:solidFill>
          <a:ln w="9525" cap="rnd">
            <a:solidFill>
              <a:srgbClr val="000000"/>
            </a:solidFill>
            <a:round/>
          </a:ln>
        </p:spPr>
        <p:txBody>
          <a:bodyPr/>
          <a:lstStyle/>
          <a:p>
            <a:endParaRPr lang="en-CA"/>
          </a:p>
        </p:txBody>
      </p:sp>
      <p:sp>
        <p:nvSpPr>
          <p:cNvPr id="14" name="Freeform 7"/>
          <p:cNvSpPr/>
          <p:nvPr/>
        </p:nvSpPr>
        <p:spPr bwMode="auto">
          <a:xfrm>
            <a:off x="2443162" y="3712320"/>
            <a:ext cx="3300413" cy="2024062"/>
          </a:xfrm>
          <a:custGeom>
            <a:avLst/>
            <a:gdLst>
              <a:gd name="T0" fmla="*/ 3046814 w 911"/>
              <a:gd name="T1" fmla="*/ 2021399 h 760"/>
              <a:gd name="T2" fmla="*/ 3296790 w 911"/>
              <a:gd name="T3" fmla="*/ 926807 h 760"/>
              <a:gd name="T4" fmla="*/ 2347605 w 911"/>
              <a:gd name="T5" fmla="*/ 314262 h 760"/>
              <a:gd name="T6" fmla="*/ 1072363 w 911"/>
              <a:gd name="T7" fmla="*/ 0 h 760"/>
              <a:gd name="T8" fmla="*/ 0 w 911"/>
              <a:gd name="T9" fmla="*/ 769676 h 760"/>
              <a:gd name="T10" fmla="*/ 3046814 w 911"/>
              <a:gd name="T11" fmla="*/ 2021399 h 760"/>
              <a:gd name="T12" fmla="*/ 0 60000 65536"/>
              <a:gd name="T13" fmla="*/ 0 60000 65536"/>
              <a:gd name="T14" fmla="*/ 0 60000 65536"/>
              <a:gd name="T15" fmla="*/ 0 60000 65536"/>
              <a:gd name="T16" fmla="*/ 0 60000 65536"/>
              <a:gd name="T17" fmla="*/ 0 60000 65536"/>
              <a:gd name="T18" fmla="*/ 0 w 911"/>
              <a:gd name="T19" fmla="*/ 0 h 760"/>
              <a:gd name="T20" fmla="*/ 911 w 911"/>
              <a:gd name="T21" fmla="*/ 760 h 760"/>
            </a:gdLst>
            <a:ahLst/>
            <a:cxnLst>
              <a:cxn ang="T12">
                <a:pos x="T0" y="T1"/>
              </a:cxn>
              <a:cxn ang="T13">
                <a:pos x="T2" y="T3"/>
              </a:cxn>
              <a:cxn ang="T14">
                <a:pos x="T4" y="T5"/>
              </a:cxn>
              <a:cxn ang="T15">
                <a:pos x="T6" y="T7"/>
              </a:cxn>
              <a:cxn ang="T16">
                <a:pos x="T8" y="T9"/>
              </a:cxn>
              <a:cxn ang="T17">
                <a:pos x="T10" y="T11"/>
              </a:cxn>
            </a:cxnLst>
            <a:rect l="T18" t="T19" r="T20" b="T21"/>
            <a:pathLst>
              <a:path w="911" h="760">
                <a:moveTo>
                  <a:pt x="841" y="759"/>
                </a:moveTo>
                <a:lnTo>
                  <a:pt x="910" y="348"/>
                </a:lnTo>
                <a:lnTo>
                  <a:pt x="648" y="118"/>
                </a:lnTo>
                <a:lnTo>
                  <a:pt x="296" y="0"/>
                </a:lnTo>
                <a:lnTo>
                  <a:pt x="0" y="289"/>
                </a:lnTo>
                <a:lnTo>
                  <a:pt x="841" y="759"/>
                </a:lnTo>
              </a:path>
            </a:pathLst>
          </a:custGeom>
          <a:solidFill>
            <a:srgbClr val="FFFF99"/>
          </a:solidFill>
          <a:ln w="9525" cap="rnd">
            <a:solidFill>
              <a:srgbClr val="000000"/>
            </a:solidFill>
            <a:round/>
          </a:ln>
        </p:spPr>
        <p:txBody>
          <a:bodyPr/>
          <a:lstStyle/>
          <a:p>
            <a:endParaRPr lang="en-CA"/>
          </a:p>
        </p:txBody>
      </p:sp>
      <p:sp>
        <p:nvSpPr>
          <p:cNvPr id="16" name="Freeform 8"/>
          <p:cNvSpPr/>
          <p:nvPr/>
        </p:nvSpPr>
        <p:spPr bwMode="auto">
          <a:xfrm>
            <a:off x="3516312" y="3016995"/>
            <a:ext cx="2438400" cy="1625600"/>
          </a:xfrm>
          <a:custGeom>
            <a:avLst/>
            <a:gdLst>
              <a:gd name="T0" fmla="*/ 2224632 w 673"/>
              <a:gd name="T1" fmla="*/ 1622939 h 611"/>
              <a:gd name="T2" fmla="*/ 2434777 w 673"/>
              <a:gd name="T3" fmla="*/ 627891 h 611"/>
              <a:gd name="T4" fmla="*/ 1797097 w 673"/>
              <a:gd name="T5" fmla="*/ 10642 h 611"/>
              <a:gd name="T6" fmla="*/ 967389 w 673"/>
              <a:gd name="T7" fmla="*/ 0 h 611"/>
              <a:gd name="T8" fmla="*/ 0 w 673"/>
              <a:gd name="T9" fmla="*/ 697066 h 611"/>
              <a:gd name="T10" fmla="*/ 2224632 w 673"/>
              <a:gd name="T11" fmla="*/ 1622939 h 611"/>
              <a:gd name="T12" fmla="*/ 0 60000 65536"/>
              <a:gd name="T13" fmla="*/ 0 60000 65536"/>
              <a:gd name="T14" fmla="*/ 0 60000 65536"/>
              <a:gd name="T15" fmla="*/ 0 60000 65536"/>
              <a:gd name="T16" fmla="*/ 0 60000 65536"/>
              <a:gd name="T17" fmla="*/ 0 60000 65536"/>
              <a:gd name="T18" fmla="*/ 0 w 673"/>
              <a:gd name="T19" fmla="*/ 0 h 611"/>
              <a:gd name="T20" fmla="*/ 673 w 673"/>
              <a:gd name="T21" fmla="*/ 611 h 611"/>
            </a:gdLst>
            <a:ahLst/>
            <a:cxnLst>
              <a:cxn ang="T12">
                <a:pos x="T0" y="T1"/>
              </a:cxn>
              <a:cxn ang="T13">
                <a:pos x="T2" y="T3"/>
              </a:cxn>
              <a:cxn ang="T14">
                <a:pos x="T4" y="T5"/>
              </a:cxn>
              <a:cxn ang="T15">
                <a:pos x="T6" y="T7"/>
              </a:cxn>
              <a:cxn ang="T16">
                <a:pos x="T8" y="T9"/>
              </a:cxn>
              <a:cxn ang="T17">
                <a:pos x="T10" y="T11"/>
              </a:cxn>
            </a:cxnLst>
            <a:rect l="T18" t="T19" r="T20" b="T21"/>
            <a:pathLst>
              <a:path w="673" h="611">
                <a:moveTo>
                  <a:pt x="614" y="610"/>
                </a:moveTo>
                <a:lnTo>
                  <a:pt x="672" y="236"/>
                </a:lnTo>
                <a:lnTo>
                  <a:pt x="496" y="4"/>
                </a:lnTo>
                <a:lnTo>
                  <a:pt x="267" y="0"/>
                </a:lnTo>
                <a:lnTo>
                  <a:pt x="0" y="262"/>
                </a:lnTo>
                <a:lnTo>
                  <a:pt x="614" y="610"/>
                </a:lnTo>
              </a:path>
            </a:pathLst>
          </a:custGeom>
          <a:solidFill>
            <a:srgbClr val="FFFF99"/>
          </a:solidFill>
          <a:ln w="9525" cap="rnd">
            <a:solidFill>
              <a:srgbClr val="000000"/>
            </a:solidFill>
            <a:round/>
          </a:ln>
        </p:spPr>
        <p:txBody>
          <a:bodyPr/>
          <a:lstStyle/>
          <a:p>
            <a:endParaRPr lang="en-CA"/>
          </a:p>
        </p:txBody>
      </p:sp>
      <p:sp>
        <p:nvSpPr>
          <p:cNvPr id="18" name="Freeform 9"/>
          <p:cNvSpPr/>
          <p:nvPr/>
        </p:nvSpPr>
        <p:spPr bwMode="auto">
          <a:xfrm>
            <a:off x="4483100" y="2302620"/>
            <a:ext cx="1676400" cy="1346200"/>
          </a:xfrm>
          <a:custGeom>
            <a:avLst/>
            <a:gdLst>
              <a:gd name="T0" fmla="*/ 1466397 w 463"/>
              <a:gd name="T1" fmla="*/ 1343534 h 505"/>
              <a:gd name="T2" fmla="*/ 1672779 w 463"/>
              <a:gd name="T3" fmla="*/ 405193 h 505"/>
              <a:gd name="T4" fmla="*/ 1437432 w 463"/>
              <a:gd name="T5" fmla="*/ 0 h 505"/>
              <a:gd name="T6" fmla="*/ 854493 w 463"/>
              <a:gd name="T7" fmla="*/ 63978 h 505"/>
              <a:gd name="T8" fmla="*/ 0 w 463"/>
              <a:gd name="T9" fmla="*/ 714419 h 505"/>
              <a:gd name="T10" fmla="*/ 1466397 w 463"/>
              <a:gd name="T11" fmla="*/ 1343534 h 505"/>
              <a:gd name="T12" fmla="*/ 0 60000 65536"/>
              <a:gd name="T13" fmla="*/ 0 60000 65536"/>
              <a:gd name="T14" fmla="*/ 0 60000 65536"/>
              <a:gd name="T15" fmla="*/ 0 60000 65536"/>
              <a:gd name="T16" fmla="*/ 0 60000 65536"/>
              <a:gd name="T17" fmla="*/ 0 60000 65536"/>
              <a:gd name="T18" fmla="*/ 0 w 463"/>
              <a:gd name="T19" fmla="*/ 0 h 505"/>
              <a:gd name="T20" fmla="*/ 463 w 463"/>
              <a:gd name="T21" fmla="*/ 505 h 505"/>
            </a:gdLst>
            <a:ahLst/>
            <a:cxnLst>
              <a:cxn ang="T12">
                <a:pos x="T0" y="T1"/>
              </a:cxn>
              <a:cxn ang="T13">
                <a:pos x="T2" y="T3"/>
              </a:cxn>
              <a:cxn ang="T14">
                <a:pos x="T4" y="T5"/>
              </a:cxn>
              <a:cxn ang="T15">
                <a:pos x="T6" y="T7"/>
              </a:cxn>
              <a:cxn ang="T16">
                <a:pos x="T8" y="T9"/>
              </a:cxn>
              <a:cxn ang="T17">
                <a:pos x="T10" y="T11"/>
              </a:cxn>
            </a:cxnLst>
            <a:rect l="T18" t="T19" r="T20" b="T21"/>
            <a:pathLst>
              <a:path w="463" h="505">
                <a:moveTo>
                  <a:pt x="405" y="504"/>
                </a:moveTo>
                <a:lnTo>
                  <a:pt x="462" y="152"/>
                </a:lnTo>
                <a:lnTo>
                  <a:pt x="397" y="0"/>
                </a:lnTo>
                <a:lnTo>
                  <a:pt x="236" y="24"/>
                </a:lnTo>
                <a:lnTo>
                  <a:pt x="0" y="268"/>
                </a:lnTo>
                <a:lnTo>
                  <a:pt x="405" y="504"/>
                </a:lnTo>
              </a:path>
            </a:pathLst>
          </a:custGeom>
          <a:solidFill>
            <a:srgbClr val="FFFF99"/>
          </a:solidFill>
          <a:ln w="9525" cap="rnd">
            <a:solidFill>
              <a:srgbClr val="000000"/>
            </a:solidFill>
            <a:round/>
          </a:ln>
        </p:spPr>
        <p:txBody>
          <a:bodyPr/>
          <a:lstStyle/>
          <a:p>
            <a:endParaRPr lang="en-CA"/>
          </a:p>
        </p:txBody>
      </p:sp>
      <p:sp>
        <p:nvSpPr>
          <p:cNvPr id="20" name="Freeform 10"/>
          <p:cNvSpPr/>
          <p:nvPr/>
        </p:nvSpPr>
        <p:spPr bwMode="auto">
          <a:xfrm>
            <a:off x="5327650" y="1545382"/>
            <a:ext cx="1090612" cy="1155700"/>
          </a:xfrm>
          <a:custGeom>
            <a:avLst/>
            <a:gdLst>
              <a:gd name="T0" fmla="*/ 829735 w 301"/>
              <a:gd name="T1" fmla="*/ 1153037 h 434"/>
              <a:gd name="T2" fmla="*/ 1086989 w 301"/>
              <a:gd name="T3" fmla="*/ 0 h 434"/>
              <a:gd name="T4" fmla="*/ 0 w 301"/>
              <a:gd name="T5" fmla="*/ 822837 h 434"/>
              <a:gd name="T6" fmla="*/ 829735 w 301"/>
              <a:gd name="T7" fmla="*/ 1153037 h 434"/>
              <a:gd name="T8" fmla="*/ 0 60000 65536"/>
              <a:gd name="T9" fmla="*/ 0 60000 65536"/>
              <a:gd name="T10" fmla="*/ 0 60000 65536"/>
              <a:gd name="T11" fmla="*/ 0 60000 65536"/>
              <a:gd name="T12" fmla="*/ 0 w 301"/>
              <a:gd name="T13" fmla="*/ 0 h 434"/>
              <a:gd name="T14" fmla="*/ 301 w 301"/>
              <a:gd name="T15" fmla="*/ 434 h 434"/>
            </a:gdLst>
            <a:ahLst/>
            <a:cxnLst>
              <a:cxn ang="T8">
                <a:pos x="T0" y="T1"/>
              </a:cxn>
              <a:cxn ang="T9">
                <a:pos x="T2" y="T3"/>
              </a:cxn>
              <a:cxn ang="T10">
                <a:pos x="T4" y="T5"/>
              </a:cxn>
              <a:cxn ang="T11">
                <a:pos x="T6" y="T7"/>
              </a:cxn>
            </a:cxnLst>
            <a:rect l="T12" t="T13" r="T14" b="T15"/>
            <a:pathLst>
              <a:path w="301" h="434">
                <a:moveTo>
                  <a:pt x="229" y="433"/>
                </a:moveTo>
                <a:lnTo>
                  <a:pt x="300" y="0"/>
                </a:lnTo>
                <a:lnTo>
                  <a:pt x="0" y="309"/>
                </a:lnTo>
                <a:lnTo>
                  <a:pt x="229" y="433"/>
                </a:lnTo>
              </a:path>
            </a:pathLst>
          </a:custGeom>
          <a:solidFill>
            <a:srgbClr val="FFFF99"/>
          </a:solidFill>
          <a:ln w="9525" cap="rnd">
            <a:solidFill>
              <a:srgbClr val="000000"/>
            </a:solidFill>
            <a:round/>
          </a:ln>
        </p:spPr>
        <p:txBody>
          <a:bodyPr/>
          <a:lstStyle/>
          <a:p>
            <a:endParaRPr lang="en-CA"/>
          </a:p>
        </p:txBody>
      </p:sp>
      <p:sp>
        <p:nvSpPr>
          <p:cNvPr id="22" name="Rectangle 11"/>
          <p:cNvSpPr>
            <a:spLocks noChangeArrowheads="1"/>
          </p:cNvSpPr>
          <p:nvPr/>
        </p:nvSpPr>
        <p:spPr bwMode="auto">
          <a:xfrm>
            <a:off x="5492750" y="1915270"/>
            <a:ext cx="8350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eaLnBrk="1" hangingPunct="1"/>
            <a:r>
              <a:rPr lang="zh-CN" altLang="en-US" sz="1600" b="0">
                <a:latin typeface="Arial" panose="020B0604020202020204" pitchFamily="34" charset="0"/>
                <a:ea typeface="华文中宋" panose="02010600040101010101" pitchFamily="2" charset="-122"/>
              </a:rPr>
              <a:t>战略层</a:t>
            </a:r>
            <a:endParaRPr lang="zh-CN" altLang="en-US" sz="1600" b="0">
              <a:latin typeface="Arial" panose="020B0604020202020204" pitchFamily="34" charset="0"/>
              <a:ea typeface="华文中宋" panose="02010600040101010101" pitchFamily="2" charset="-122"/>
            </a:endParaRPr>
          </a:p>
        </p:txBody>
      </p:sp>
      <p:sp>
        <p:nvSpPr>
          <p:cNvPr id="24" name="Rectangle 12"/>
          <p:cNvSpPr>
            <a:spLocks noChangeArrowheads="1"/>
          </p:cNvSpPr>
          <p:nvPr/>
        </p:nvSpPr>
        <p:spPr bwMode="auto">
          <a:xfrm>
            <a:off x="4869656" y="2539708"/>
            <a:ext cx="8350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eaLnBrk="1" hangingPunct="1"/>
            <a:r>
              <a:rPr lang="zh-CN" altLang="en-US" sz="1600" b="0" dirty="0">
                <a:latin typeface="Arial" panose="020B0604020202020204" pitchFamily="34" charset="0"/>
                <a:ea typeface="华文中宋" panose="02010600040101010101" pitchFamily="2" charset="-122"/>
              </a:rPr>
              <a:t>管理控制层</a:t>
            </a:r>
            <a:endParaRPr lang="zh-CN" altLang="en-US" sz="1600" b="0" dirty="0">
              <a:latin typeface="Arial" panose="020B0604020202020204" pitchFamily="34" charset="0"/>
              <a:ea typeface="华文中宋" panose="02010600040101010101" pitchFamily="2" charset="-122"/>
            </a:endParaRPr>
          </a:p>
        </p:txBody>
      </p:sp>
      <p:sp>
        <p:nvSpPr>
          <p:cNvPr id="26" name="Rectangle 13"/>
          <p:cNvSpPr>
            <a:spLocks noChangeArrowheads="1"/>
          </p:cNvSpPr>
          <p:nvPr/>
        </p:nvSpPr>
        <p:spPr bwMode="auto">
          <a:xfrm>
            <a:off x="4429125" y="3270995"/>
            <a:ext cx="8350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eaLnBrk="1" hangingPunct="1"/>
            <a:r>
              <a:rPr lang="zh-CN" altLang="en-US" sz="1600" b="0">
                <a:latin typeface="Arial" panose="020B0604020202020204" pitchFamily="34" charset="0"/>
                <a:ea typeface="华文中宋" panose="02010600040101010101" pitchFamily="2" charset="-122"/>
              </a:rPr>
              <a:t>运行控制层</a:t>
            </a:r>
            <a:endParaRPr lang="zh-CN" altLang="en-US" sz="1600" b="0">
              <a:latin typeface="Arial" panose="020B0604020202020204" pitchFamily="34" charset="0"/>
              <a:ea typeface="华文中宋" panose="02010600040101010101" pitchFamily="2" charset="-122"/>
            </a:endParaRPr>
          </a:p>
        </p:txBody>
      </p:sp>
      <p:sp>
        <p:nvSpPr>
          <p:cNvPr id="28" name="Rectangle 14"/>
          <p:cNvSpPr>
            <a:spLocks noChangeArrowheads="1"/>
          </p:cNvSpPr>
          <p:nvPr/>
        </p:nvSpPr>
        <p:spPr bwMode="auto">
          <a:xfrm>
            <a:off x="3906837" y="4256832"/>
            <a:ext cx="8350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eaLnBrk="1" hangingPunct="1"/>
            <a:r>
              <a:rPr lang="zh-CN" altLang="en-US" sz="1600" b="0">
                <a:latin typeface="Arial" panose="020B0604020202020204" pitchFamily="34" charset="0"/>
                <a:ea typeface="华文中宋" panose="02010600040101010101" pitchFamily="2" charset="-122"/>
              </a:rPr>
              <a:t>业务处理层</a:t>
            </a:r>
            <a:endParaRPr lang="zh-CN" altLang="en-US" sz="1600" b="0">
              <a:latin typeface="Arial" panose="020B0604020202020204" pitchFamily="34" charset="0"/>
              <a:ea typeface="华文中宋" panose="02010600040101010101" pitchFamily="2" charset="-122"/>
            </a:endParaRPr>
          </a:p>
        </p:txBody>
      </p:sp>
      <p:sp>
        <p:nvSpPr>
          <p:cNvPr id="30" name="Rectangle 15"/>
          <p:cNvSpPr>
            <a:spLocks noChangeArrowheads="1"/>
          </p:cNvSpPr>
          <p:nvPr/>
        </p:nvSpPr>
        <p:spPr bwMode="auto">
          <a:xfrm>
            <a:off x="6205537" y="1915270"/>
            <a:ext cx="8350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eaLnBrk="1" hangingPunct="1"/>
            <a:r>
              <a:rPr lang="zh-CN" altLang="en-US" sz="1600" b="0">
                <a:latin typeface="Arial" panose="020B0604020202020204" pitchFamily="34" charset="0"/>
                <a:ea typeface="华文中宋" panose="02010600040101010101" pitchFamily="2" charset="-122"/>
              </a:rPr>
              <a:t>战略</a:t>
            </a:r>
            <a:endParaRPr lang="zh-CN" altLang="en-US" sz="1600" b="0">
              <a:latin typeface="Arial" panose="020B0604020202020204" pitchFamily="34" charset="0"/>
              <a:ea typeface="华文中宋" panose="02010600040101010101" pitchFamily="2" charset="-122"/>
            </a:endParaRPr>
          </a:p>
          <a:p>
            <a:pPr eaLnBrk="1" hangingPunct="1"/>
            <a:r>
              <a:rPr lang="zh-CN" altLang="en-US" sz="1600" b="0">
                <a:latin typeface="Arial" panose="020B0604020202020204" pitchFamily="34" charset="0"/>
                <a:ea typeface="华文中宋" panose="02010600040101010101" pitchFamily="2" charset="-122"/>
              </a:rPr>
              <a:t>规划</a:t>
            </a:r>
            <a:endParaRPr lang="zh-CN" altLang="en-US" sz="1600" b="0">
              <a:latin typeface="Arial" panose="020B0604020202020204" pitchFamily="34" charset="0"/>
              <a:ea typeface="华文中宋" panose="02010600040101010101" pitchFamily="2" charset="-122"/>
            </a:endParaRPr>
          </a:p>
        </p:txBody>
      </p:sp>
      <p:sp>
        <p:nvSpPr>
          <p:cNvPr id="32" name="Rectangle 16"/>
          <p:cNvSpPr>
            <a:spLocks noChangeArrowheads="1"/>
          </p:cNvSpPr>
          <p:nvPr/>
        </p:nvSpPr>
        <p:spPr bwMode="auto">
          <a:xfrm>
            <a:off x="6413500" y="2655045"/>
            <a:ext cx="83661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eaLnBrk="1" hangingPunct="1"/>
            <a:r>
              <a:rPr lang="zh-CN" altLang="en-US" sz="1600" b="0">
                <a:latin typeface="Arial" panose="020B0604020202020204" pitchFamily="34" charset="0"/>
                <a:ea typeface="华文中宋" panose="02010600040101010101" pitchFamily="2" charset="-122"/>
              </a:rPr>
              <a:t>组织资源</a:t>
            </a:r>
            <a:endParaRPr lang="zh-CN" altLang="en-US" sz="1600" b="0">
              <a:latin typeface="Arial" panose="020B0604020202020204" pitchFamily="34" charset="0"/>
              <a:ea typeface="华文中宋" panose="02010600040101010101" pitchFamily="2" charset="-122"/>
            </a:endParaRPr>
          </a:p>
          <a:p>
            <a:pPr eaLnBrk="1" hangingPunct="1"/>
            <a:r>
              <a:rPr lang="zh-CN" altLang="en-US" sz="1600" b="0">
                <a:latin typeface="Arial" panose="020B0604020202020204" pitchFamily="34" charset="0"/>
                <a:ea typeface="华文中宋" panose="02010600040101010101" pitchFamily="2" charset="-122"/>
              </a:rPr>
              <a:t>计划资源</a:t>
            </a:r>
            <a:endParaRPr lang="zh-CN" altLang="en-US" sz="1600" b="0">
              <a:latin typeface="Arial" panose="020B0604020202020204" pitchFamily="34" charset="0"/>
              <a:ea typeface="华文中宋" panose="02010600040101010101" pitchFamily="2" charset="-122"/>
            </a:endParaRPr>
          </a:p>
        </p:txBody>
      </p:sp>
      <p:sp>
        <p:nvSpPr>
          <p:cNvPr id="34" name="Rectangle 17"/>
          <p:cNvSpPr>
            <a:spLocks noChangeArrowheads="1"/>
          </p:cNvSpPr>
          <p:nvPr/>
        </p:nvSpPr>
        <p:spPr bwMode="auto">
          <a:xfrm>
            <a:off x="6727825" y="3517057"/>
            <a:ext cx="83661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eaLnBrk="1" hangingPunct="1"/>
            <a:r>
              <a:rPr lang="zh-CN" altLang="en-US" sz="1600" b="0">
                <a:latin typeface="Arial" panose="020B0604020202020204" pitchFamily="34" charset="0"/>
                <a:ea typeface="华文中宋" panose="02010600040101010101" pitchFamily="2" charset="-122"/>
              </a:rPr>
              <a:t>指挥生产</a:t>
            </a:r>
            <a:endParaRPr lang="zh-CN" altLang="en-US" sz="1600" b="0">
              <a:latin typeface="Arial" panose="020B0604020202020204" pitchFamily="34" charset="0"/>
              <a:ea typeface="华文中宋" panose="02010600040101010101" pitchFamily="2" charset="-122"/>
            </a:endParaRPr>
          </a:p>
          <a:p>
            <a:pPr eaLnBrk="1" hangingPunct="1"/>
            <a:r>
              <a:rPr lang="zh-CN" altLang="en-US" sz="1600" b="0">
                <a:latin typeface="Arial" panose="020B0604020202020204" pitchFamily="34" charset="0"/>
                <a:ea typeface="华文中宋" panose="02010600040101010101" pitchFamily="2" charset="-122"/>
              </a:rPr>
              <a:t>控制生产</a:t>
            </a:r>
            <a:endParaRPr lang="zh-CN" altLang="en-US" sz="1600" b="0">
              <a:latin typeface="Arial" panose="020B0604020202020204" pitchFamily="34" charset="0"/>
              <a:ea typeface="华文中宋" panose="02010600040101010101" pitchFamily="2" charset="-122"/>
            </a:endParaRPr>
          </a:p>
        </p:txBody>
      </p:sp>
      <p:sp>
        <p:nvSpPr>
          <p:cNvPr id="36" name="Rectangle 18"/>
          <p:cNvSpPr>
            <a:spLocks noChangeArrowheads="1"/>
          </p:cNvSpPr>
          <p:nvPr/>
        </p:nvSpPr>
        <p:spPr bwMode="auto">
          <a:xfrm>
            <a:off x="6821487" y="4523532"/>
            <a:ext cx="8350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eaLnBrk="1" hangingPunct="1"/>
            <a:r>
              <a:rPr lang="zh-CN" altLang="en-US" sz="1600" b="0">
                <a:latin typeface="Arial" panose="020B0604020202020204" pitchFamily="34" charset="0"/>
                <a:ea typeface="华文中宋" panose="02010600040101010101" pitchFamily="2" charset="-122"/>
              </a:rPr>
              <a:t>具体的生产活动</a:t>
            </a:r>
            <a:endParaRPr lang="zh-CN" altLang="en-US" sz="1600" b="0">
              <a:latin typeface="Arial" panose="020B0604020202020204" pitchFamily="34" charset="0"/>
              <a:ea typeface="华文中宋" panose="02010600040101010101" pitchFamily="2" charset="-122"/>
            </a:endParaRPr>
          </a:p>
          <a:p>
            <a:pPr eaLnBrk="1" hangingPunct="1"/>
            <a:r>
              <a:rPr lang="zh-CN" altLang="en-US" sz="1600" b="0">
                <a:latin typeface="Arial" panose="020B0604020202020204" pitchFamily="34" charset="0"/>
                <a:ea typeface="华文中宋" panose="02010600040101010101" pitchFamily="2" charset="-122"/>
              </a:rPr>
              <a:t>具体的经营活动</a:t>
            </a:r>
            <a:endParaRPr lang="zh-CN" altLang="en-US" sz="1600" b="0">
              <a:latin typeface="Arial" panose="020B0604020202020204" pitchFamily="34" charset="0"/>
              <a:ea typeface="华文中宋" panose="02010600040101010101" pitchFamily="2" charset="-122"/>
            </a:endParaRPr>
          </a:p>
        </p:txBody>
      </p:sp>
      <p:pic>
        <p:nvPicPr>
          <p:cNvPr id="38" name="Picture 25" descr="work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0937" y="5401420"/>
            <a:ext cx="982663"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 Box 26"/>
          <p:cNvSpPr txBox="1">
            <a:spLocks noChangeArrowheads="1"/>
          </p:cNvSpPr>
          <p:nvPr/>
        </p:nvSpPr>
        <p:spPr bwMode="auto">
          <a:xfrm>
            <a:off x="4662487" y="5793532"/>
            <a:ext cx="2543175" cy="427038"/>
          </a:xfrm>
          <a:prstGeom prst="rect">
            <a:avLst/>
          </a:prstGeom>
          <a:noFill/>
          <a:ln w="9525">
            <a:noFill/>
            <a:miter lim="800000"/>
          </a:ln>
          <a:effec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r>
              <a:rPr lang="zh-CN" altLang="en-US" sz="2200">
                <a:solidFill>
                  <a:srgbClr val="003399"/>
                </a:solidFill>
                <a:effectLst>
                  <a:outerShdw blurRad="38100" dist="38100" dir="2700000" algn="tl">
                    <a:srgbClr val="C0C0C0"/>
                  </a:outerShdw>
                </a:effectLst>
                <a:ea typeface="宋体" panose="02010600030101010101" pitchFamily="2" charset="-122"/>
              </a:rPr>
              <a:t>组织中的管理层次</a:t>
            </a:r>
            <a:endParaRPr lang="zh-CN" altLang="en-US" sz="2200">
              <a:solidFill>
                <a:srgbClr val="003399"/>
              </a:solidFill>
              <a:effectLst>
                <a:outerShdw blurRad="38100" dist="38100" dir="2700000" algn="tl">
                  <a:srgbClr val="C0C0C0"/>
                </a:outerShdw>
              </a:effectLst>
              <a:ea typeface="宋体" panose="02010600030101010101" pitchFamily="2" charset="-122"/>
            </a:endParaRPr>
          </a:p>
        </p:txBody>
      </p:sp>
      <p:pic>
        <p:nvPicPr>
          <p:cNvPr id="42" name="Picture 29" descr="三人-讨论"/>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90812" y="1897807"/>
            <a:ext cx="160020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Freeform 31"/>
          <p:cNvSpPr/>
          <p:nvPr/>
        </p:nvSpPr>
        <p:spPr bwMode="auto">
          <a:xfrm>
            <a:off x="9269412" y="3185270"/>
            <a:ext cx="323850" cy="319087"/>
          </a:xfrm>
          <a:custGeom>
            <a:avLst/>
            <a:gdLst>
              <a:gd name="T0" fmla="*/ 24442 w 265"/>
              <a:gd name="T1" fmla="*/ 46244 h 276"/>
              <a:gd name="T2" fmla="*/ 83101 w 265"/>
              <a:gd name="T3" fmla="*/ 115611 h 276"/>
              <a:gd name="T4" fmla="*/ 136872 w 265"/>
              <a:gd name="T5" fmla="*/ 166480 h 276"/>
              <a:gd name="T6" fmla="*/ 210197 w 265"/>
              <a:gd name="T7" fmla="*/ 249720 h 276"/>
              <a:gd name="T8" fmla="*/ 278633 w 265"/>
              <a:gd name="T9" fmla="*/ 319087 h 276"/>
              <a:gd name="T10" fmla="*/ 298186 w 265"/>
              <a:gd name="T11" fmla="*/ 221974 h 276"/>
              <a:gd name="T12" fmla="*/ 273745 w 265"/>
              <a:gd name="T13" fmla="*/ 180354 h 276"/>
              <a:gd name="T14" fmla="*/ 239527 w 265"/>
              <a:gd name="T15" fmla="*/ 101738 h 276"/>
              <a:gd name="T16" fmla="*/ 171091 w 265"/>
              <a:gd name="T17" fmla="*/ 41620 h 276"/>
              <a:gd name="T18" fmla="*/ 141761 w 265"/>
              <a:gd name="T19" fmla="*/ 18498 h 276"/>
              <a:gd name="T20" fmla="*/ 78213 w 265"/>
              <a:gd name="T21" fmla="*/ 0 h 276"/>
              <a:gd name="T22" fmla="*/ 0 w 265"/>
              <a:gd name="T23" fmla="*/ 27747 h 276"/>
              <a:gd name="T24" fmla="*/ 24442 w 265"/>
              <a:gd name="T25" fmla="*/ 46244 h 2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5"/>
              <a:gd name="T40" fmla="*/ 0 h 276"/>
              <a:gd name="T41" fmla="*/ 265 w 265"/>
              <a:gd name="T42" fmla="*/ 276 h 2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5" h="276">
                <a:moveTo>
                  <a:pt x="20" y="40"/>
                </a:moveTo>
                <a:cubicBezTo>
                  <a:pt x="30" y="70"/>
                  <a:pt x="36" y="89"/>
                  <a:pt x="68" y="100"/>
                </a:cubicBezTo>
                <a:cubicBezTo>
                  <a:pt x="79" y="116"/>
                  <a:pt x="96" y="133"/>
                  <a:pt x="112" y="144"/>
                </a:cubicBezTo>
                <a:cubicBezTo>
                  <a:pt x="127" y="166"/>
                  <a:pt x="153" y="197"/>
                  <a:pt x="172" y="216"/>
                </a:cubicBezTo>
                <a:cubicBezTo>
                  <a:pt x="181" y="242"/>
                  <a:pt x="202" y="267"/>
                  <a:pt x="228" y="276"/>
                </a:cubicBezTo>
                <a:cubicBezTo>
                  <a:pt x="265" y="264"/>
                  <a:pt x="248" y="229"/>
                  <a:pt x="244" y="192"/>
                </a:cubicBezTo>
                <a:cubicBezTo>
                  <a:pt x="242" y="175"/>
                  <a:pt x="230" y="175"/>
                  <a:pt x="224" y="156"/>
                </a:cubicBezTo>
                <a:cubicBezTo>
                  <a:pt x="216" y="132"/>
                  <a:pt x="214" y="106"/>
                  <a:pt x="196" y="88"/>
                </a:cubicBezTo>
                <a:cubicBezTo>
                  <a:pt x="187" y="62"/>
                  <a:pt x="161" y="51"/>
                  <a:pt x="140" y="36"/>
                </a:cubicBezTo>
                <a:cubicBezTo>
                  <a:pt x="124" y="25"/>
                  <a:pt x="133" y="23"/>
                  <a:pt x="116" y="16"/>
                </a:cubicBezTo>
                <a:cubicBezTo>
                  <a:pt x="99" y="9"/>
                  <a:pt x="81" y="6"/>
                  <a:pt x="64" y="0"/>
                </a:cubicBezTo>
                <a:cubicBezTo>
                  <a:pt x="41" y="3"/>
                  <a:pt x="12" y="0"/>
                  <a:pt x="0" y="24"/>
                </a:cubicBezTo>
                <a:lnTo>
                  <a:pt x="20" y="4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6" name="Freeform 32"/>
          <p:cNvSpPr/>
          <p:nvPr/>
        </p:nvSpPr>
        <p:spPr bwMode="auto">
          <a:xfrm>
            <a:off x="8874125" y="3477370"/>
            <a:ext cx="368300" cy="222250"/>
          </a:xfrm>
          <a:custGeom>
            <a:avLst/>
            <a:gdLst>
              <a:gd name="T0" fmla="*/ 41602 w 301"/>
              <a:gd name="T1" fmla="*/ 41672 h 192"/>
              <a:gd name="T2" fmla="*/ 149278 w 301"/>
              <a:gd name="T3" fmla="*/ 0 h 192"/>
              <a:gd name="T4" fmla="*/ 301003 w 301"/>
              <a:gd name="T5" fmla="*/ 32411 h 192"/>
              <a:gd name="T6" fmla="*/ 349946 w 301"/>
              <a:gd name="T7" fmla="*/ 106495 h 192"/>
              <a:gd name="T8" fmla="*/ 354841 w 301"/>
              <a:gd name="T9" fmla="*/ 175948 h 192"/>
              <a:gd name="T10" fmla="*/ 335263 w 301"/>
              <a:gd name="T11" fmla="*/ 185208 h 192"/>
              <a:gd name="T12" fmla="*/ 227587 w 301"/>
              <a:gd name="T13" fmla="*/ 222250 h 192"/>
              <a:gd name="T14" fmla="*/ 129700 w 301"/>
              <a:gd name="T15" fmla="*/ 217620 h 192"/>
              <a:gd name="T16" fmla="*/ 17130 w 301"/>
              <a:gd name="T17" fmla="*/ 125016 h 192"/>
              <a:gd name="T18" fmla="*/ 7342 w 301"/>
              <a:gd name="T19" fmla="*/ 27781 h 192"/>
              <a:gd name="T20" fmla="*/ 41602 w 301"/>
              <a:gd name="T21" fmla="*/ 4167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1"/>
              <a:gd name="T34" fmla="*/ 0 h 192"/>
              <a:gd name="T35" fmla="*/ 301 w 301"/>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1" h="192">
                <a:moveTo>
                  <a:pt x="34" y="36"/>
                </a:moveTo>
                <a:cubicBezTo>
                  <a:pt x="60" y="17"/>
                  <a:pt x="92" y="10"/>
                  <a:pt x="122" y="0"/>
                </a:cubicBezTo>
                <a:cubicBezTo>
                  <a:pt x="152" y="2"/>
                  <a:pt x="219" y="1"/>
                  <a:pt x="246" y="28"/>
                </a:cubicBezTo>
                <a:cubicBezTo>
                  <a:pt x="265" y="47"/>
                  <a:pt x="272" y="71"/>
                  <a:pt x="286" y="92"/>
                </a:cubicBezTo>
                <a:cubicBezTo>
                  <a:pt x="291" y="112"/>
                  <a:pt x="301" y="130"/>
                  <a:pt x="290" y="152"/>
                </a:cubicBezTo>
                <a:cubicBezTo>
                  <a:pt x="287" y="157"/>
                  <a:pt x="279" y="157"/>
                  <a:pt x="274" y="160"/>
                </a:cubicBezTo>
                <a:cubicBezTo>
                  <a:pt x="246" y="176"/>
                  <a:pt x="216" y="182"/>
                  <a:pt x="186" y="192"/>
                </a:cubicBezTo>
                <a:cubicBezTo>
                  <a:pt x="159" y="191"/>
                  <a:pt x="133" y="190"/>
                  <a:pt x="106" y="188"/>
                </a:cubicBezTo>
                <a:cubicBezTo>
                  <a:pt x="56" y="184"/>
                  <a:pt x="40" y="142"/>
                  <a:pt x="14" y="108"/>
                </a:cubicBezTo>
                <a:cubicBezTo>
                  <a:pt x="0" y="67"/>
                  <a:pt x="6" y="90"/>
                  <a:pt x="6" y="24"/>
                </a:cubicBezTo>
                <a:lnTo>
                  <a:pt x="34" y="3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8" name="Oval 33"/>
          <p:cNvSpPr>
            <a:spLocks noChangeArrowheads="1"/>
          </p:cNvSpPr>
          <p:nvPr/>
        </p:nvSpPr>
        <p:spPr bwMode="auto">
          <a:xfrm>
            <a:off x="9112250" y="3255120"/>
            <a:ext cx="58737" cy="166687"/>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pic>
        <p:nvPicPr>
          <p:cNvPr id="50" name="Picture 34" descr="打电话人"/>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01087" y="2697907"/>
            <a:ext cx="1023938"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2" name="Object 35"/>
          <p:cNvGraphicFramePr>
            <a:graphicFrameLocks noChangeAspect="1"/>
          </p:cNvGraphicFramePr>
          <p:nvPr/>
        </p:nvGraphicFramePr>
        <p:xfrm>
          <a:off x="4052887" y="1221532"/>
          <a:ext cx="1419225" cy="838200"/>
        </p:xfrm>
        <a:graphic>
          <a:graphicData uri="http://schemas.openxmlformats.org/presentationml/2006/ole">
            <mc:AlternateContent xmlns:mc="http://schemas.openxmlformats.org/markup-compatibility/2006">
              <mc:Choice xmlns:v="urn:schemas-microsoft-com:vml" Requires="v">
                <p:oleObj spid="_x0000_s4100" name="剪辑" r:id="rId5" imgW="42291000" imgH="27517725" progId="MS_ClipArt_Gallery.2">
                  <p:embed/>
                </p:oleObj>
              </mc:Choice>
              <mc:Fallback>
                <p:oleObj name="剪辑" r:id="rId5" imgW="42291000" imgH="27517725" progId="MS_ClipArt_Gallery.2">
                  <p:embed/>
                  <p:pic>
                    <p:nvPicPr>
                      <p:cNvPr id="0" name="Object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2887" y="1221532"/>
                        <a:ext cx="1419225"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4" name="Picture 36" descr="dude at co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2" y="5388720"/>
            <a:ext cx="1169988"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39" descr="bos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2837" y="1450132"/>
            <a:ext cx="8858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40" descr="officeandbusiness043 _ purchasing agen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52712" y="5145832"/>
            <a:ext cx="1381125"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1" descr="magazine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23287" y="1269157"/>
            <a:ext cx="1054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1.7 </a:t>
            </a:r>
            <a:r>
              <a:rPr lang="zh-CN" altLang="en-US" dirty="0"/>
              <a:t>管理信息系统</a:t>
            </a:r>
            <a:endParaRPr lang="en-CA" dirty="0"/>
          </a:p>
        </p:txBody>
      </p:sp>
      <p:pic>
        <p:nvPicPr>
          <p:cNvPr id="4" name="Picture 28" descr="信息管理与信息系统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337" y="1045613"/>
            <a:ext cx="12158663" cy="2608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23"/>
          <p:cNvSpPr txBox="1">
            <a:spLocks noChangeArrowheads="1"/>
          </p:cNvSpPr>
          <p:nvPr/>
        </p:nvSpPr>
        <p:spPr bwMode="auto">
          <a:xfrm>
            <a:off x="0" y="1045612"/>
            <a:ext cx="12279086" cy="2608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120000"/>
              </a:lnSpc>
            </a:pPr>
            <a:r>
              <a:rPr lang="zh-CN" altLang="en-US" sz="2800" dirty="0">
                <a:solidFill>
                  <a:schemeClr val="accent1"/>
                </a:solidFill>
                <a:latin typeface="楷体_GB2312" pitchFamily="49" charset="-122"/>
                <a:ea typeface="楷体_GB2312" pitchFamily="49" charset="-122"/>
              </a:rPr>
              <a:t>    管理信息是指与企业生产管理、技术管理、经济环境管理等过程直接或间接相关的信息直接或间接相关的信息。管理信息渗透到管理的各个领域、各个环节。无论在哪个领域以及哪个水平上，都离不开管理信息。</a:t>
            </a:r>
            <a:endParaRPr lang="zh-CN" altLang="en-US" sz="2800" dirty="0">
              <a:solidFill>
                <a:schemeClr val="accent1"/>
              </a:solidFill>
              <a:latin typeface="楷体_GB2312" pitchFamily="49" charset="-122"/>
              <a:ea typeface="楷体_GB2312" pitchFamily="49" charset="-122"/>
            </a:endParaRPr>
          </a:p>
          <a:p>
            <a:pPr algn="l">
              <a:lnSpc>
                <a:spcPct val="120000"/>
              </a:lnSpc>
            </a:pPr>
            <a:r>
              <a:rPr lang="zh-CN" altLang="en-US" sz="2800" dirty="0">
                <a:solidFill>
                  <a:schemeClr val="accent1"/>
                </a:solidFill>
                <a:latin typeface="楷体_GB2312" pitchFamily="49" charset="-122"/>
                <a:ea typeface="楷体_GB2312" pitchFamily="49" charset="-122"/>
              </a:rPr>
              <a:t>    管理信息按照管理的层次可以分为战略信息、战术信息和作业信息（业务信息）。 </a:t>
            </a:r>
            <a:endParaRPr lang="zh-CN" altLang="en-US" sz="2800" dirty="0">
              <a:solidFill>
                <a:schemeClr val="accent1"/>
              </a:solidFill>
              <a:latin typeface="楷体_GB2312" pitchFamily="49" charset="-122"/>
              <a:ea typeface="楷体_GB2312" pitchFamily="49" charset="-122"/>
            </a:endParaRPr>
          </a:p>
        </p:txBody>
      </p:sp>
      <p:grpSp>
        <p:nvGrpSpPr>
          <p:cNvPr id="12" name="Group 110"/>
          <p:cNvGrpSpPr/>
          <p:nvPr/>
        </p:nvGrpSpPr>
        <p:grpSpPr bwMode="auto">
          <a:xfrm>
            <a:off x="2693794" y="3497262"/>
            <a:ext cx="7307262" cy="3360738"/>
            <a:chOff x="539" y="1168"/>
            <a:chExt cx="4603" cy="2117"/>
          </a:xfrm>
        </p:grpSpPr>
        <p:sp>
          <p:nvSpPr>
            <p:cNvPr id="13" name="Rectangle 111"/>
            <p:cNvSpPr>
              <a:spLocks noChangeArrowheads="1"/>
            </p:cNvSpPr>
            <p:nvPr/>
          </p:nvSpPr>
          <p:spPr bwMode="auto">
            <a:xfrm rot="5400000" flipH="1">
              <a:off x="2661" y="114"/>
              <a:ext cx="360" cy="4603"/>
            </a:xfrm>
            <a:prstGeom prst="rect">
              <a:avLst/>
            </a:prstGeom>
            <a:solidFill>
              <a:srgbClr val="FFFFCC"/>
            </a:solidFill>
            <a:ln w="9525">
              <a:solidFill>
                <a:srgbClr val="339966"/>
              </a:solidFill>
              <a:miter lim="800000"/>
            </a:ln>
            <a:effectLst>
              <a:outerShdw dist="35921" dir="2700000" algn="ctr" rotWithShape="0">
                <a:srgbClr val="CCECFF"/>
              </a:outerShdw>
            </a:effectLst>
          </p:spPr>
          <p:txBody>
            <a:bodyPr wrap="none" anchor="ctr"/>
            <a:lstStyle/>
            <a:p>
              <a:pPr>
                <a:defRPr/>
              </a:pPr>
              <a:endParaRPr lang="zh-CN" altLang="en-US">
                <a:ea typeface="宋体" panose="02010600030101010101" pitchFamily="2" charset="-122"/>
              </a:endParaRPr>
            </a:p>
          </p:txBody>
        </p:sp>
        <p:sp>
          <p:nvSpPr>
            <p:cNvPr id="14" name="Rectangle 112"/>
            <p:cNvSpPr>
              <a:spLocks noChangeArrowheads="1"/>
            </p:cNvSpPr>
            <p:nvPr/>
          </p:nvSpPr>
          <p:spPr bwMode="auto">
            <a:xfrm rot="5400000" flipH="1">
              <a:off x="2661" y="-603"/>
              <a:ext cx="359" cy="4603"/>
            </a:xfrm>
            <a:prstGeom prst="rect">
              <a:avLst/>
            </a:prstGeom>
            <a:solidFill>
              <a:schemeClr val="bg1"/>
            </a:solidFill>
            <a:ln w="9525">
              <a:solidFill>
                <a:srgbClr val="339966"/>
              </a:solidFill>
              <a:miter lim="800000"/>
            </a:ln>
            <a:effectLst>
              <a:outerShdw dist="35921" dir="2700000" algn="ctr" rotWithShape="0">
                <a:srgbClr val="CCECFF"/>
              </a:outerShdw>
            </a:effectLst>
          </p:spPr>
          <p:txBody>
            <a:bodyPr wrap="none" anchor="ctr"/>
            <a:lstStyle/>
            <a:p>
              <a:pPr>
                <a:defRPr/>
              </a:pPr>
              <a:endParaRPr lang="zh-CN" altLang="en-US">
                <a:ea typeface="宋体" panose="02010600030101010101" pitchFamily="2" charset="-122"/>
              </a:endParaRPr>
            </a:p>
          </p:txBody>
        </p:sp>
        <p:sp>
          <p:nvSpPr>
            <p:cNvPr id="15" name="Rectangle 113"/>
            <p:cNvSpPr>
              <a:spLocks noChangeArrowheads="1"/>
            </p:cNvSpPr>
            <p:nvPr/>
          </p:nvSpPr>
          <p:spPr bwMode="auto">
            <a:xfrm rot="5400000" flipH="1">
              <a:off x="2661" y="453"/>
              <a:ext cx="359" cy="4603"/>
            </a:xfrm>
            <a:prstGeom prst="rect">
              <a:avLst/>
            </a:prstGeom>
            <a:solidFill>
              <a:srgbClr val="00FFFF"/>
            </a:solidFill>
            <a:ln w="9525">
              <a:solidFill>
                <a:srgbClr val="339966"/>
              </a:solidFill>
              <a:miter lim="800000"/>
            </a:ln>
            <a:effectLst>
              <a:outerShdw dist="35921" dir="2700000" algn="ctr" rotWithShape="0">
                <a:srgbClr val="CCECFF"/>
              </a:outerShdw>
            </a:effectLst>
          </p:spPr>
          <p:txBody>
            <a:bodyPr wrap="none" anchor="ctr"/>
            <a:lstStyle/>
            <a:p>
              <a:pPr>
                <a:defRPr/>
              </a:pPr>
              <a:endParaRPr lang="zh-CN" altLang="en-US">
                <a:ea typeface="宋体" panose="02010600030101010101" pitchFamily="2" charset="-122"/>
              </a:endParaRPr>
            </a:p>
          </p:txBody>
        </p:sp>
        <p:sp>
          <p:nvSpPr>
            <p:cNvPr id="16" name="Rectangle 114"/>
            <p:cNvSpPr>
              <a:spLocks noChangeArrowheads="1"/>
            </p:cNvSpPr>
            <p:nvPr/>
          </p:nvSpPr>
          <p:spPr bwMode="auto">
            <a:xfrm rot="5400000" flipH="1">
              <a:off x="2661" y="-954"/>
              <a:ext cx="360" cy="4603"/>
            </a:xfrm>
            <a:prstGeom prst="rect">
              <a:avLst/>
            </a:prstGeom>
            <a:solidFill>
              <a:srgbClr val="00FFCC"/>
            </a:solidFill>
            <a:ln w="9525">
              <a:solidFill>
                <a:srgbClr val="339966"/>
              </a:solidFill>
              <a:miter lim="800000"/>
            </a:ln>
            <a:effectLst>
              <a:outerShdw dist="35921" dir="2700000" algn="ctr" rotWithShape="0">
                <a:srgbClr val="CCECFF"/>
              </a:outerShdw>
            </a:effectLst>
          </p:spPr>
          <p:txBody>
            <a:bodyPr wrap="none" anchor="ctr"/>
            <a:lstStyle/>
            <a:p>
              <a:pPr>
                <a:defRPr/>
              </a:pPr>
              <a:endParaRPr lang="zh-CN" altLang="en-US">
                <a:ea typeface="宋体" panose="02010600030101010101" pitchFamily="2" charset="-122"/>
              </a:endParaRPr>
            </a:p>
          </p:txBody>
        </p:sp>
        <p:sp>
          <p:nvSpPr>
            <p:cNvPr id="17" name="Rectangle 115"/>
            <p:cNvSpPr>
              <a:spLocks noChangeArrowheads="1"/>
            </p:cNvSpPr>
            <p:nvPr/>
          </p:nvSpPr>
          <p:spPr bwMode="auto">
            <a:xfrm rot="5400000" flipH="1">
              <a:off x="2661" y="-251"/>
              <a:ext cx="359" cy="4603"/>
            </a:xfrm>
            <a:prstGeom prst="rect">
              <a:avLst/>
            </a:prstGeom>
            <a:solidFill>
              <a:schemeClr val="bg1"/>
            </a:solidFill>
            <a:ln w="9525">
              <a:solidFill>
                <a:srgbClr val="339966"/>
              </a:solidFill>
              <a:miter lim="800000"/>
            </a:ln>
            <a:effectLst>
              <a:outerShdw dist="35921" dir="2700000" algn="ctr" rotWithShape="0">
                <a:srgbClr val="CCECFF"/>
              </a:outerShdw>
            </a:effectLst>
          </p:spPr>
          <p:txBody>
            <a:bodyPr wrap="none" anchor="ctr"/>
            <a:lstStyle/>
            <a:p>
              <a:pPr>
                <a:defRPr/>
              </a:pPr>
              <a:endParaRPr lang="zh-CN" altLang="en-US">
                <a:ea typeface="宋体" panose="02010600030101010101" pitchFamily="2" charset="-122"/>
              </a:endParaRPr>
            </a:p>
          </p:txBody>
        </p:sp>
        <p:sp>
          <p:nvSpPr>
            <p:cNvPr id="18" name="Rectangle 116"/>
            <p:cNvSpPr>
              <a:spLocks noChangeArrowheads="1"/>
            </p:cNvSpPr>
            <p:nvPr/>
          </p:nvSpPr>
          <p:spPr bwMode="auto">
            <a:xfrm rot="5400000" flipH="1">
              <a:off x="2661" y="804"/>
              <a:ext cx="359" cy="4603"/>
            </a:xfrm>
            <a:prstGeom prst="rect">
              <a:avLst/>
            </a:prstGeom>
            <a:solidFill>
              <a:srgbClr val="00FFFF"/>
            </a:solidFill>
            <a:ln w="9525">
              <a:solidFill>
                <a:srgbClr val="339966"/>
              </a:solidFill>
              <a:miter lim="800000"/>
            </a:ln>
            <a:effectLst>
              <a:outerShdw dist="35921" dir="2700000" algn="ctr" rotWithShape="0">
                <a:srgbClr val="CCECFF"/>
              </a:outerShdw>
            </a:effectLst>
          </p:spPr>
          <p:txBody>
            <a:bodyPr wrap="none" anchor="ctr"/>
            <a:lstStyle/>
            <a:p>
              <a:pPr>
                <a:defRPr/>
              </a:pPr>
              <a:endParaRPr lang="zh-CN" altLang="en-US">
                <a:ea typeface="宋体" panose="02010600030101010101" pitchFamily="2" charset="-122"/>
              </a:endParaRPr>
            </a:p>
          </p:txBody>
        </p:sp>
      </p:grpSp>
      <p:sp>
        <p:nvSpPr>
          <p:cNvPr id="19" name="Rectangle 99"/>
          <p:cNvSpPr>
            <a:spLocks noChangeArrowheads="1"/>
          </p:cNvSpPr>
          <p:nvPr/>
        </p:nvSpPr>
        <p:spPr bwMode="auto">
          <a:xfrm rot="5400000" flipH="1">
            <a:off x="6061675" y="1824831"/>
            <a:ext cx="571500" cy="7307262"/>
          </a:xfrm>
          <a:prstGeom prst="rect">
            <a:avLst/>
          </a:prstGeom>
          <a:gradFill rotWithShape="0">
            <a:gsLst>
              <a:gs pos="0">
                <a:srgbClr val="00CC66"/>
              </a:gs>
              <a:gs pos="100000">
                <a:srgbClr val="FFFF00"/>
              </a:gs>
            </a:gsLst>
            <a:lin ang="5400000" scaled="1"/>
          </a:gradFill>
          <a:ln w="9525">
            <a:solidFill>
              <a:srgbClr val="333399"/>
            </a:solidFill>
            <a:miter lim="800000"/>
          </a:ln>
          <a:effectLst>
            <a:outerShdw dist="35921" dir="2700000" algn="ctr" rotWithShape="0">
              <a:srgbClr val="CCECFF"/>
            </a:outerShdw>
          </a:effectLst>
        </p:spPr>
        <p:txBody>
          <a:bodyPr wrap="none" anchor="ctr"/>
          <a:lstStyle/>
          <a:p>
            <a:pPr>
              <a:defRPr/>
            </a:pPr>
            <a:endParaRPr lang="zh-CN" altLang="en-US">
              <a:ea typeface="宋体" panose="02010600030101010101" pitchFamily="2" charset="-122"/>
            </a:endParaRPr>
          </a:p>
        </p:txBody>
      </p:sp>
      <p:sp>
        <p:nvSpPr>
          <p:cNvPr id="20" name="Rectangle 18"/>
          <p:cNvSpPr>
            <a:spLocks noChangeArrowheads="1"/>
          </p:cNvSpPr>
          <p:nvPr/>
        </p:nvSpPr>
        <p:spPr bwMode="auto">
          <a:xfrm rot="5400000" flipH="1">
            <a:off x="6062469" y="685800"/>
            <a:ext cx="569912" cy="7307262"/>
          </a:xfrm>
          <a:prstGeom prst="rect">
            <a:avLst/>
          </a:prstGeom>
          <a:gradFill rotWithShape="0">
            <a:gsLst>
              <a:gs pos="0">
                <a:srgbClr val="FBC7D1"/>
              </a:gs>
              <a:gs pos="100000">
                <a:srgbClr val="D60093"/>
              </a:gs>
            </a:gsLst>
            <a:lin ang="5400000" scaled="1"/>
          </a:gradFill>
          <a:ln w="9525">
            <a:solidFill>
              <a:srgbClr val="333399"/>
            </a:solidFill>
            <a:miter lim="800000"/>
          </a:ln>
          <a:effectLst>
            <a:outerShdw dist="35921" dir="2700000" algn="ctr" rotWithShape="0">
              <a:srgbClr val="CCECFF"/>
            </a:outerShdw>
          </a:effectLst>
        </p:spPr>
        <p:txBody>
          <a:bodyPr wrap="none" anchor="ctr"/>
          <a:lstStyle/>
          <a:p>
            <a:pPr>
              <a:defRPr/>
            </a:pPr>
            <a:endParaRPr lang="zh-CN" altLang="en-US">
              <a:ea typeface="宋体" panose="02010600030101010101" pitchFamily="2" charset="-122"/>
            </a:endParaRPr>
          </a:p>
        </p:txBody>
      </p:sp>
      <p:sp>
        <p:nvSpPr>
          <p:cNvPr id="21" name="Rectangle 62"/>
          <p:cNvSpPr>
            <a:spLocks noChangeArrowheads="1"/>
          </p:cNvSpPr>
          <p:nvPr/>
        </p:nvSpPr>
        <p:spPr bwMode="auto">
          <a:xfrm rot="5400000" flipH="1">
            <a:off x="6062469" y="2362200"/>
            <a:ext cx="569912" cy="7307262"/>
          </a:xfrm>
          <a:prstGeom prst="rect">
            <a:avLst/>
          </a:prstGeom>
          <a:gradFill rotWithShape="0">
            <a:gsLst>
              <a:gs pos="0">
                <a:srgbClr val="BCF6FE"/>
              </a:gs>
              <a:gs pos="100000">
                <a:srgbClr val="00FFFF"/>
              </a:gs>
            </a:gsLst>
            <a:lin ang="5400000" scaled="1"/>
          </a:gradFill>
          <a:ln w="9525">
            <a:solidFill>
              <a:srgbClr val="333399"/>
            </a:solidFill>
            <a:miter lim="800000"/>
          </a:ln>
          <a:effectLst>
            <a:outerShdw dist="35921" dir="2700000" algn="ctr" rotWithShape="0">
              <a:srgbClr val="CCECFF"/>
            </a:outerShdw>
          </a:effectLst>
        </p:spPr>
        <p:txBody>
          <a:bodyPr wrap="none" anchor="ctr"/>
          <a:lstStyle/>
          <a:p>
            <a:pPr>
              <a:defRPr/>
            </a:pPr>
            <a:endParaRPr lang="zh-CN" altLang="en-US">
              <a:ea typeface="宋体" panose="02010600030101010101" pitchFamily="2" charset="-122"/>
            </a:endParaRPr>
          </a:p>
        </p:txBody>
      </p:sp>
      <p:sp>
        <p:nvSpPr>
          <p:cNvPr id="22" name="Rectangle 17"/>
          <p:cNvSpPr>
            <a:spLocks noChangeArrowheads="1"/>
          </p:cNvSpPr>
          <p:nvPr/>
        </p:nvSpPr>
        <p:spPr bwMode="auto">
          <a:xfrm rot="5400000" flipH="1">
            <a:off x="6061675" y="129381"/>
            <a:ext cx="571500" cy="7307262"/>
          </a:xfrm>
          <a:prstGeom prst="rect">
            <a:avLst/>
          </a:prstGeom>
          <a:gradFill rotWithShape="0">
            <a:gsLst>
              <a:gs pos="0">
                <a:srgbClr val="FFFFFF"/>
              </a:gs>
              <a:gs pos="100000">
                <a:srgbClr val="00FFCC"/>
              </a:gs>
            </a:gsLst>
            <a:lin ang="5400000" scaled="1"/>
          </a:gradFill>
          <a:ln w="9525">
            <a:solidFill>
              <a:srgbClr val="333399"/>
            </a:solidFill>
            <a:miter lim="800000"/>
          </a:ln>
          <a:effectLst>
            <a:outerShdw dist="35921" dir="2700000" algn="ctr" rotWithShape="0">
              <a:srgbClr val="CCECFF"/>
            </a:outerShdw>
          </a:effectLst>
        </p:spPr>
        <p:txBody>
          <a:bodyPr wrap="none" anchor="ctr"/>
          <a:lstStyle/>
          <a:p>
            <a:pPr>
              <a:defRPr/>
            </a:pPr>
            <a:endParaRPr lang="zh-CN" altLang="en-US">
              <a:ea typeface="宋体" panose="02010600030101010101" pitchFamily="2" charset="-122"/>
            </a:endParaRPr>
          </a:p>
        </p:txBody>
      </p:sp>
      <p:sp>
        <p:nvSpPr>
          <p:cNvPr id="23" name="Rectangle 60"/>
          <p:cNvSpPr>
            <a:spLocks noChangeArrowheads="1"/>
          </p:cNvSpPr>
          <p:nvPr/>
        </p:nvSpPr>
        <p:spPr bwMode="auto">
          <a:xfrm rot="5400000" flipH="1">
            <a:off x="6062469" y="1244600"/>
            <a:ext cx="569912" cy="7307262"/>
          </a:xfrm>
          <a:prstGeom prst="rect">
            <a:avLst/>
          </a:prstGeom>
          <a:gradFill rotWithShape="0">
            <a:gsLst>
              <a:gs pos="0">
                <a:srgbClr val="FDC9DE"/>
              </a:gs>
              <a:gs pos="100000">
                <a:srgbClr val="D60093"/>
              </a:gs>
            </a:gsLst>
            <a:lin ang="5400000" scaled="1"/>
          </a:gradFill>
          <a:ln w="9525">
            <a:solidFill>
              <a:srgbClr val="333399"/>
            </a:solidFill>
            <a:miter lim="800000"/>
          </a:ln>
          <a:effectLst>
            <a:outerShdw dist="35921" dir="2700000" algn="ctr" rotWithShape="0">
              <a:srgbClr val="CCECFF"/>
            </a:outerShdw>
          </a:effectLst>
        </p:spPr>
        <p:txBody>
          <a:bodyPr wrap="none" anchor="ctr"/>
          <a:lstStyle/>
          <a:p>
            <a:pPr>
              <a:defRPr/>
            </a:pPr>
            <a:endParaRPr lang="zh-CN" altLang="en-US">
              <a:ea typeface="宋体" panose="02010600030101010101" pitchFamily="2" charset="-122"/>
            </a:endParaRPr>
          </a:p>
        </p:txBody>
      </p:sp>
      <p:sp>
        <p:nvSpPr>
          <p:cNvPr id="24" name="Rectangle 74"/>
          <p:cNvSpPr>
            <a:spLocks noChangeArrowheads="1"/>
          </p:cNvSpPr>
          <p:nvPr/>
        </p:nvSpPr>
        <p:spPr bwMode="auto">
          <a:xfrm rot="5400000" flipH="1">
            <a:off x="6062468" y="2919413"/>
            <a:ext cx="569913" cy="7307262"/>
          </a:xfrm>
          <a:prstGeom prst="rect">
            <a:avLst/>
          </a:prstGeom>
          <a:gradFill rotWithShape="0">
            <a:gsLst>
              <a:gs pos="0">
                <a:srgbClr val="C0F7FE"/>
              </a:gs>
              <a:gs pos="100000">
                <a:srgbClr val="00FFFF"/>
              </a:gs>
            </a:gsLst>
            <a:lin ang="5400000" scaled="1"/>
          </a:gradFill>
          <a:ln w="9525">
            <a:solidFill>
              <a:srgbClr val="333399"/>
            </a:solidFill>
            <a:miter lim="800000"/>
          </a:ln>
          <a:effectLst>
            <a:outerShdw dist="35921" dir="2700000" algn="ctr" rotWithShape="0">
              <a:srgbClr val="CCECFF"/>
            </a:outerShdw>
          </a:effectLst>
        </p:spPr>
        <p:txBody>
          <a:bodyPr wrap="none" anchor="ctr"/>
          <a:lstStyle/>
          <a:p>
            <a:pPr>
              <a:defRPr/>
            </a:pPr>
            <a:endParaRPr lang="zh-CN" altLang="en-US">
              <a:ea typeface="宋体" panose="02010600030101010101" pitchFamily="2" charset="-122"/>
            </a:endParaRPr>
          </a:p>
        </p:txBody>
      </p:sp>
      <p:sp>
        <p:nvSpPr>
          <p:cNvPr id="25" name="Text Box 90"/>
          <p:cNvSpPr txBox="1">
            <a:spLocks noChangeArrowheads="1"/>
          </p:cNvSpPr>
          <p:nvPr/>
        </p:nvSpPr>
        <p:spPr bwMode="auto">
          <a:xfrm>
            <a:off x="3090669" y="3500437"/>
            <a:ext cx="524827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spcBef>
                <a:spcPct val="50000"/>
              </a:spcBef>
            </a:pPr>
            <a:r>
              <a:rPr lang="zh-CN" altLang="en-US" sz="2800" b="0">
                <a:solidFill>
                  <a:srgbClr val="003399"/>
                </a:solidFill>
                <a:latin typeface="楷体_GB2312" pitchFamily="49" charset="-122"/>
                <a:ea typeface="楷体_GB2312" pitchFamily="49" charset="-122"/>
              </a:rPr>
              <a:t>管理信息是一种很重要的资源。</a:t>
            </a:r>
            <a:endParaRPr lang="zh-CN" altLang="en-US" sz="2800" b="0">
              <a:solidFill>
                <a:srgbClr val="003399"/>
              </a:solidFill>
              <a:latin typeface="楷体_GB2312" pitchFamily="49" charset="-122"/>
              <a:ea typeface="楷体_GB2312" pitchFamily="49" charset="-122"/>
            </a:endParaRPr>
          </a:p>
        </p:txBody>
      </p:sp>
      <p:sp>
        <p:nvSpPr>
          <p:cNvPr id="26" name="Text Box 91"/>
          <p:cNvSpPr txBox="1">
            <a:spLocks noChangeArrowheads="1"/>
          </p:cNvSpPr>
          <p:nvPr/>
        </p:nvSpPr>
        <p:spPr bwMode="auto">
          <a:xfrm>
            <a:off x="2771581" y="4037012"/>
            <a:ext cx="7400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r>
              <a:rPr lang="zh-CN" altLang="en-US" sz="2800" b="0">
                <a:solidFill>
                  <a:schemeClr val="bg1"/>
                </a:solidFill>
                <a:latin typeface="楷体_GB2312" pitchFamily="49" charset="-122"/>
                <a:ea typeface="楷体_GB2312" pitchFamily="49" charset="-122"/>
              </a:rPr>
              <a:t> 管理信息是决策的基础，是保证决策和计划</a:t>
            </a:r>
            <a:endParaRPr lang="zh-CN" altLang="en-US" sz="2800" b="0">
              <a:solidFill>
                <a:schemeClr val="bg1"/>
              </a:solidFill>
              <a:latin typeface="楷体_GB2312" pitchFamily="49" charset="-122"/>
              <a:ea typeface="楷体_GB2312" pitchFamily="49" charset="-122"/>
            </a:endParaRPr>
          </a:p>
        </p:txBody>
      </p:sp>
      <p:sp>
        <p:nvSpPr>
          <p:cNvPr id="27" name="Text Box 92"/>
          <p:cNvSpPr txBox="1">
            <a:spLocks noChangeArrowheads="1"/>
          </p:cNvSpPr>
          <p:nvPr/>
        </p:nvSpPr>
        <p:spPr bwMode="auto">
          <a:xfrm>
            <a:off x="2819206" y="5159375"/>
            <a:ext cx="7010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r>
              <a:rPr lang="zh-CN" altLang="en-US" sz="2800" b="0" dirty="0">
                <a:solidFill>
                  <a:srgbClr val="003399"/>
                </a:solidFill>
                <a:latin typeface="楷体_GB2312" pitchFamily="49" charset="-122"/>
                <a:ea typeface="楷体_GB2312" pitchFamily="49" charset="-122"/>
              </a:rPr>
              <a:t>  管理信息是管理系统控制的依据和手段。</a:t>
            </a:r>
            <a:endParaRPr lang="zh-CN" altLang="en-US" sz="2800" b="0" dirty="0">
              <a:solidFill>
                <a:srgbClr val="003399"/>
              </a:solidFill>
              <a:latin typeface="楷体_GB2312" pitchFamily="49" charset="-122"/>
              <a:ea typeface="楷体_GB2312" pitchFamily="49" charset="-122"/>
            </a:endParaRPr>
          </a:p>
        </p:txBody>
      </p:sp>
      <p:sp>
        <p:nvSpPr>
          <p:cNvPr id="28" name="Text Box 93"/>
          <p:cNvSpPr txBox="1">
            <a:spLocks noChangeArrowheads="1"/>
          </p:cNvSpPr>
          <p:nvPr/>
        </p:nvSpPr>
        <p:spPr bwMode="auto">
          <a:xfrm>
            <a:off x="3058919" y="4575175"/>
            <a:ext cx="61626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spcBef>
                <a:spcPct val="50000"/>
              </a:spcBef>
            </a:pPr>
            <a:r>
              <a:rPr lang="zh-CN" altLang="en-US" sz="2800" b="0">
                <a:solidFill>
                  <a:schemeClr val="bg1"/>
                </a:solidFill>
                <a:latin typeface="楷体_GB2312" pitchFamily="49" charset="-122"/>
                <a:ea typeface="楷体_GB2312" pitchFamily="49" charset="-122"/>
              </a:rPr>
              <a:t>科学性的前提条件。</a:t>
            </a:r>
            <a:endParaRPr lang="zh-CN" altLang="en-US" sz="2800" b="0">
              <a:solidFill>
                <a:schemeClr val="bg1"/>
              </a:solidFill>
              <a:latin typeface="楷体_GB2312" pitchFamily="49" charset="-122"/>
              <a:ea typeface="楷体_GB2312" pitchFamily="49" charset="-122"/>
            </a:endParaRPr>
          </a:p>
        </p:txBody>
      </p:sp>
      <p:pic>
        <p:nvPicPr>
          <p:cNvPr id="29" name="Picture 97" descr="gif001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52531" y="5243512"/>
            <a:ext cx="41116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 Box 98"/>
          <p:cNvSpPr txBox="1">
            <a:spLocks noChangeArrowheads="1"/>
          </p:cNvSpPr>
          <p:nvPr/>
        </p:nvSpPr>
        <p:spPr bwMode="auto">
          <a:xfrm>
            <a:off x="3114481" y="6251575"/>
            <a:ext cx="7010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spcBef>
                <a:spcPct val="50000"/>
              </a:spcBef>
            </a:pPr>
            <a:r>
              <a:rPr lang="zh-CN" altLang="en-US" sz="2800" b="0">
                <a:solidFill>
                  <a:srgbClr val="003399"/>
                </a:solidFill>
                <a:latin typeface="楷体_GB2312" pitchFamily="49" charset="-122"/>
                <a:ea typeface="楷体_GB2312" pitchFamily="49" charset="-122"/>
              </a:rPr>
              <a:t>层次互相沟通、联络的纽带和桥梁。</a:t>
            </a:r>
            <a:endParaRPr lang="zh-CN" altLang="en-US" sz="2800" b="0">
              <a:solidFill>
                <a:srgbClr val="003399"/>
              </a:solidFill>
              <a:latin typeface="楷体_GB2312" pitchFamily="49" charset="-122"/>
              <a:ea typeface="楷体_GB2312" pitchFamily="49" charset="-122"/>
            </a:endParaRPr>
          </a:p>
        </p:txBody>
      </p:sp>
      <p:sp>
        <p:nvSpPr>
          <p:cNvPr id="31" name="Text Box 100"/>
          <p:cNvSpPr txBox="1">
            <a:spLocks noChangeArrowheads="1"/>
          </p:cNvSpPr>
          <p:nvPr/>
        </p:nvSpPr>
        <p:spPr bwMode="auto">
          <a:xfrm>
            <a:off x="3104956" y="5692775"/>
            <a:ext cx="7010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r>
              <a:rPr lang="zh-CN" altLang="en-US" sz="2800" b="0" dirty="0">
                <a:solidFill>
                  <a:srgbClr val="003399"/>
                </a:solidFill>
                <a:latin typeface="楷体_GB2312" pitchFamily="49" charset="-122"/>
                <a:ea typeface="楷体_GB2312" pitchFamily="49" charset="-122"/>
              </a:rPr>
              <a:t>管理信息是管理系统中各工作环节和管理层</a:t>
            </a:r>
            <a:endParaRPr lang="zh-CN" altLang="en-US" sz="2800" b="0" dirty="0">
              <a:solidFill>
                <a:srgbClr val="003399"/>
              </a:solidFill>
              <a:latin typeface="楷体_GB2312" pitchFamily="49" charset="-122"/>
              <a:ea typeface="楷体_GB2312" pitchFamily="49" charset="-122"/>
            </a:endParaRPr>
          </a:p>
        </p:txBody>
      </p:sp>
      <p:pic>
        <p:nvPicPr>
          <p:cNvPr id="32" name="Picture 102" descr="gif001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62056" y="5843587"/>
            <a:ext cx="41116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03" descr="gif001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52531" y="4148137"/>
            <a:ext cx="41116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04" descr="gif001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52531" y="3576637"/>
            <a:ext cx="41116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499"/>
                                          </p:stCondLst>
                                        </p:cTn>
                                        <p:tgtEl>
                                          <p:spTgt spid="34"/>
                                        </p:tgtEl>
                                        <p:attrNameLst>
                                          <p:attrName>style.visibility</p:attrName>
                                        </p:attrNameLst>
                                      </p:cBhvr>
                                      <p:to>
                                        <p:strVal val="visible"/>
                                      </p:to>
                                    </p:se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childTnLst>
                          </p:cTn>
                        </p:par>
                        <p:par>
                          <p:cTn id="32" fill="hold">
                            <p:stCondLst>
                              <p:cond delay="2000"/>
                            </p:stCondLst>
                            <p:childTnLst>
                              <p:par>
                                <p:cTn id="33" presetID="1" presetClass="entr" presetSubtype="0" fill="hold" nodeType="afterEffect">
                                  <p:stCondLst>
                                    <p:cond delay="0"/>
                                  </p:stCondLst>
                                  <p:childTnLst>
                                    <p:set>
                                      <p:cBhvr>
                                        <p:cTn id="34" dur="1" fill="hold">
                                          <p:stCondLst>
                                            <p:cond delay="499"/>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childTnLst>
                          </p:cTn>
                        </p:par>
                        <p:par>
                          <p:cTn id="44" fill="hold">
                            <p:stCondLst>
                              <p:cond delay="1000"/>
                            </p:stCondLst>
                            <p:childTnLst>
                              <p:par>
                                <p:cTn id="45" presetID="1" presetClass="entr" presetSubtype="0" fill="hold" nodeType="afterEffect">
                                  <p:stCondLst>
                                    <p:cond delay="0"/>
                                  </p:stCondLst>
                                  <p:childTnLst>
                                    <p:set>
                                      <p:cBhvr>
                                        <p:cTn id="46" dur="1" fill="hold">
                                          <p:stCondLst>
                                            <p:cond delay="499"/>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500"/>
                                        <p:tgtEl>
                                          <p:spTgt spid="21"/>
                                        </p:tgtEl>
                                      </p:cBhvr>
                                    </p:animEffect>
                                  </p:childTnLst>
                                </p:cTn>
                              </p:par>
                            </p:childTnLst>
                          </p:cTn>
                        </p:par>
                        <p:par>
                          <p:cTn id="52" fill="hold">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left)">
                                      <p:cBhvr>
                                        <p:cTn id="55" dur="500"/>
                                        <p:tgtEl>
                                          <p:spTgt spid="31"/>
                                        </p:tgtEl>
                                      </p:cBhvr>
                                    </p:animEffect>
                                  </p:childTnLst>
                                </p:cTn>
                              </p:par>
                            </p:childTnLst>
                          </p:cTn>
                        </p:par>
                        <p:par>
                          <p:cTn id="56" fill="hold">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left)">
                                      <p:cBhvr>
                                        <p:cTn id="59" dur="500"/>
                                        <p:tgtEl>
                                          <p:spTgt spid="24"/>
                                        </p:tgtEl>
                                      </p:cBhvr>
                                    </p:animEffect>
                                  </p:childTnLst>
                                </p:cTn>
                              </p:par>
                            </p:childTnLst>
                          </p:cTn>
                        </p:par>
                        <p:par>
                          <p:cTn id="60" fill="hold">
                            <p:stCondLst>
                              <p:cond delay="1500"/>
                            </p:stCondLst>
                            <p:childTnLst>
                              <p:par>
                                <p:cTn id="61" presetID="22" presetClass="entr" presetSubtype="8"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left)">
                                      <p:cBhvr>
                                        <p:cTn id="63" dur="500"/>
                                        <p:tgtEl>
                                          <p:spTgt spid="30"/>
                                        </p:tgtEl>
                                      </p:cBhvr>
                                    </p:animEffect>
                                  </p:childTnLst>
                                </p:cTn>
                              </p:par>
                            </p:childTnLst>
                          </p:cTn>
                        </p:par>
                        <p:par>
                          <p:cTn id="64" fill="hold">
                            <p:stCondLst>
                              <p:cond delay="2000"/>
                            </p:stCondLst>
                            <p:childTnLst>
                              <p:par>
                                <p:cTn id="65" presetID="1" presetClass="entr" presetSubtype="0" fill="hold" nodeType="afterEffect">
                                  <p:stCondLst>
                                    <p:cond delay="0"/>
                                  </p:stCondLst>
                                  <p:childTnLst>
                                    <p:set>
                                      <p:cBhvr>
                                        <p:cTn id="66" dur="1" fill="hold">
                                          <p:stCondLst>
                                            <p:cond delay="499"/>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utoUpdateAnimBg="0"/>
      <p:bldP spid="26" grpId="0" autoUpdateAnimBg="0"/>
      <p:bldP spid="27" grpId="0" autoUpdateAnimBg="0"/>
      <p:bldP spid="28" grpId="0" autoUpdateAnimBg="0"/>
      <p:bldP spid="30" grpId="0" autoUpdateAnimBg="0"/>
      <p:bldP spid="31"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1.7 </a:t>
            </a:r>
            <a:r>
              <a:rPr lang="zh-CN" altLang="en-US" dirty="0"/>
              <a:t>管理信息系统</a:t>
            </a:r>
            <a:endParaRPr lang="en-CA" dirty="0"/>
          </a:p>
          <a:p>
            <a:endParaRPr lang="en-CA" dirty="0"/>
          </a:p>
        </p:txBody>
      </p:sp>
      <p:grpSp>
        <p:nvGrpSpPr>
          <p:cNvPr id="3" name="Group 93"/>
          <p:cNvGrpSpPr/>
          <p:nvPr/>
        </p:nvGrpSpPr>
        <p:grpSpPr bwMode="auto">
          <a:xfrm>
            <a:off x="1829448" y="1707892"/>
            <a:ext cx="1552575" cy="4195763"/>
            <a:chOff x="212" y="1164"/>
            <a:chExt cx="978" cy="2643"/>
          </a:xfrm>
        </p:grpSpPr>
        <p:sp>
          <p:nvSpPr>
            <p:cNvPr id="4" name="Rectangle 73"/>
            <p:cNvSpPr>
              <a:spLocks noChangeArrowheads="1"/>
            </p:cNvSpPr>
            <p:nvPr/>
          </p:nvSpPr>
          <p:spPr bwMode="auto">
            <a:xfrm>
              <a:off x="261" y="1186"/>
              <a:ext cx="892" cy="595"/>
            </a:xfrm>
            <a:prstGeom prst="rect">
              <a:avLst/>
            </a:prstGeom>
            <a:gradFill rotWithShape="0">
              <a:gsLst>
                <a:gs pos="0">
                  <a:srgbClr val="333399"/>
                </a:gs>
                <a:gs pos="100000">
                  <a:srgbClr val="3399FF"/>
                </a:gs>
              </a:gsLst>
              <a:lin ang="0" scaled="1"/>
            </a:gradFill>
            <a:ln w="9525">
              <a:solidFill>
                <a:schemeClr val="tx1"/>
              </a:solidFill>
              <a:miter lim="800000"/>
            </a:ln>
            <a:effectLst>
              <a:outerShdw dist="107763" dir="2700000" algn="ctr" rotWithShape="0">
                <a:srgbClr val="C0C0C0"/>
              </a:outerShdw>
            </a:effectLst>
          </p:spPr>
          <p:txBody>
            <a:bodyPr wrap="none" anchor="ctr"/>
            <a:lstStyle/>
            <a:p>
              <a:pPr>
                <a:tabLst>
                  <a:tab pos="1657350" algn="l"/>
                </a:tabLst>
                <a:defRPr/>
              </a:pPr>
              <a:endParaRPr lang="en-US" altLang="en-US" sz="2200">
                <a:solidFill>
                  <a:schemeClr val="bg1"/>
                </a:solidFill>
                <a:effectLst>
                  <a:outerShdw blurRad="38100" dist="38100" dir="2700000" algn="tl">
                    <a:srgbClr val="000000"/>
                  </a:outerShdw>
                </a:effectLst>
                <a:latin typeface="Arial" panose="020B0604020202020204" pitchFamily="34" charset="0"/>
              </a:endParaRPr>
            </a:p>
          </p:txBody>
        </p:sp>
        <p:sp>
          <p:nvSpPr>
            <p:cNvPr id="5" name="Rectangle 74"/>
            <p:cNvSpPr>
              <a:spLocks noChangeArrowheads="1"/>
            </p:cNvSpPr>
            <p:nvPr/>
          </p:nvSpPr>
          <p:spPr bwMode="auto">
            <a:xfrm>
              <a:off x="260" y="1787"/>
              <a:ext cx="886" cy="619"/>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ln>
            <a:effectLst>
              <a:outerShdw dist="107763" dir="2700000" algn="ctr" rotWithShape="0">
                <a:srgbClr val="C0C0C0"/>
              </a:outerShdw>
            </a:effectLst>
          </p:spPr>
          <p:txBody>
            <a:bodyPr wrap="none" lIns="182880" tIns="182880" rIns="182880" bIns="182880"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nSpc>
                  <a:spcPct val="90000"/>
                </a:lnSpc>
                <a:spcBef>
                  <a:spcPct val="40000"/>
                </a:spcBef>
                <a:buClr>
                  <a:srgbClr val="8DACD0"/>
                </a:buClr>
                <a:buSzPct val="70000"/>
                <a:buFont typeface="Wingdings" panose="05000000000000000000" pitchFamily="2" charset="2"/>
                <a:buNone/>
              </a:pPr>
              <a:r>
                <a:rPr lang="en-US" altLang="zh-CN">
                  <a:solidFill>
                    <a:srgbClr val="003399"/>
                  </a:solidFill>
                  <a:latin typeface="Arial" panose="020B0604020202020204" pitchFamily="34" charset="0"/>
                  <a:ea typeface="宋体" panose="02010600030101010101" pitchFamily="2" charset="-122"/>
                </a:rPr>
                <a:t>战略</a:t>
              </a:r>
              <a:r>
                <a:rPr lang="zh-CN" altLang="en-US">
                  <a:solidFill>
                    <a:srgbClr val="003399"/>
                  </a:solidFill>
                  <a:latin typeface="Arial" panose="020B0604020202020204" pitchFamily="34" charset="0"/>
                  <a:ea typeface="宋体" panose="02010600030101010101" pitchFamily="2" charset="-122"/>
                </a:rPr>
                <a:t>管理层</a:t>
              </a:r>
              <a:endParaRPr lang="en-US" altLang="en-US">
                <a:solidFill>
                  <a:srgbClr val="003399"/>
                </a:solidFill>
                <a:latin typeface="Arial" panose="020B0604020202020204" pitchFamily="34" charset="0"/>
                <a:ea typeface="宋体" panose="02010600030101010101" pitchFamily="2" charset="-122"/>
              </a:endParaRPr>
            </a:p>
          </p:txBody>
        </p:sp>
        <p:sp>
          <p:nvSpPr>
            <p:cNvPr id="6" name="Rectangle 75"/>
            <p:cNvSpPr>
              <a:spLocks noChangeArrowheads="1"/>
            </p:cNvSpPr>
            <p:nvPr/>
          </p:nvSpPr>
          <p:spPr bwMode="auto">
            <a:xfrm>
              <a:off x="260" y="2408"/>
              <a:ext cx="886" cy="714"/>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07763" dir="2700000" algn="ctr" rotWithShape="0">
                <a:srgbClr val="C0C0C0"/>
              </a:outerShdw>
            </a:effectLst>
          </p:spPr>
          <p:txBody>
            <a:bodyPr wrap="none" lIns="182880" tIns="182880" rIns="182880" bIns="182880"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nSpc>
                  <a:spcPct val="90000"/>
                </a:lnSpc>
                <a:spcBef>
                  <a:spcPct val="40000"/>
                </a:spcBef>
                <a:buClr>
                  <a:srgbClr val="8DACD0"/>
                </a:buClr>
                <a:buSzPct val="70000"/>
                <a:buFont typeface="Wingdings" panose="05000000000000000000" pitchFamily="2" charset="2"/>
                <a:buNone/>
              </a:pPr>
              <a:r>
                <a:rPr lang="zh-CN" altLang="en-US">
                  <a:solidFill>
                    <a:srgbClr val="003399"/>
                  </a:solidFill>
                  <a:latin typeface="Arial" panose="020B0604020202020204" pitchFamily="34" charset="0"/>
                  <a:ea typeface="宋体" panose="02010600030101010101" pitchFamily="2" charset="-122"/>
                </a:rPr>
                <a:t>战术管理层</a:t>
              </a:r>
              <a:endParaRPr lang="zh-CN" altLang="en-US">
                <a:solidFill>
                  <a:srgbClr val="003399"/>
                </a:solidFill>
                <a:latin typeface="Arial" panose="020B0604020202020204" pitchFamily="34" charset="0"/>
                <a:ea typeface="宋体" panose="02010600030101010101" pitchFamily="2" charset="-122"/>
              </a:endParaRPr>
            </a:p>
          </p:txBody>
        </p:sp>
        <p:sp>
          <p:nvSpPr>
            <p:cNvPr id="7" name="Rectangle 76"/>
            <p:cNvSpPr>
              <a:spLocks noChangeArrowheads="1"/>
            </p:cNvSpPr>
            <p:nvPr/>
          </p:nvSpPr>
          <p:spPr bwMode="auto">
            <a:xfrm>
              <a:off x="260" y="3122"/>
              <a:ext cx="886" cy="685"/>
            </a:xfrm>
            <a:prstGeom prst="rect">
              <a:avLst/>
            </a:prstGeom>
            <a:gradFill rotWithShape="0">
              <a:gsLst>
                <a:gs pos="0">
                  <a:srgbClr val="CCFFFF"/>
                </a:gs>
                <a:gs pos="100000">
                  <a:srgbClr val="00FFFF"/>
                </a:gs>
              </a:gsLst>
              <a:lin ang="5400000" scaled="1"/>
            </a:gradFill>
            <a:ln w="9525">
              <a:solidFill>
                <a:schemeClr val="tx1"/>
              </a:solidFill>
              <a:miter lim="800000"/>
            </a:ln>
            <a:effectLst>
              <a:outerShdw dist="107763" dir="2700000" algn="ctr" rotWithShape="0">
                <a:srgbClr val="C0C0C0"/>
              </a:outerShdw>
            </a:effectLst>
          </p:spPr>
          <p:txBody>
            <a:bodyPr wrap="none" lIns="182880" tIns="182880" rIns="182880" bIns="182880"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r>
                <a:rPr lang="zh-CN" altLang="en-US">
                  <a:solidFill>
                    <a:srgbClr val="003399"/>
                  </a:solidFill>
                  <a:latin typeface="Arial" panose="020B0604020202020204" pitchFamily="34" charset="0"/>
                  <a:ea typeface="宋体" panose="02010600030101010101" pitchFamily="2" charset="-122"/>
                </a:rPr>
                <a:t>作业管理层</a:t>
              </a:r>
              <a:endParaRPr lang="zh-CN" altLang="en-US">
                <a:solidFill>
                  <a:srgbClr val="003399"/>
                </a:solidFill>
                <a:latin typeface="Arial" panose="020B0604020202020204" pitchFamily="34" charset="0"/>
                <a:ea typeface="宋体" panose="02010600030101010101" pitchFamily="2" charset="-122"/>
              </a:endParaRPr>
            </a:p>
          </p:txBody>
        </p:sp>
        <p:sp>
          <p:nvSpPr>
            <p:cNvPr id="8" name="Line 79"/>
            <p:cNvSpPr>
              <a:spLocks noChangeShapeType="1"/>
            </p:cNvSpPr>
            <p:nvPr/>
          </p:nvSpPr>
          <p:spPr bwMode="auto">
            <a:xfrm>
              <a:off x="260" y="1188"/>
              <a:ext cx="882" cy="603"/>
            </a:xfrm>
            <a:prstGeom prst="line">
              <a:avLst/>
            </a:prstGeom>
            <a:noFill/>
            <a:ln w="12700">
              <a:solidFill>
                <a:schemeClr val="bg1"/>
              </a:solidFill>
              <a:round/>
            </a:ln>
            <a:effectLst>
              <a:outerShdw dist="107763" dir="2700000" algn="ctr" rotWithShape="0">
                <a:srgbClr val="AFAFAF"/>
              </a:outerShdw>
            </a:effectLst>
          </p:spPr>
          <p:txBody>
            <a:bodyPr anchor="ctr"/>
            <a:lstStyle/>
            <a:p>
              <a:pPr>
                <a:defRPr/>
              </a:pPr>
              <a:endParaRPr lang="zh-CN" altLang="en-US"/>
            </a:p>
          </p:txBody>
        </p:sp>
        <p:sp>
          <p:nvSpPr>
            <p:cNvPr id="9" name="Text Box 80"/>
            <p:cNvSpPr txBox="1">
              <a:spLocks noChangeArrowheads="1"/>
            </p:cNvSpPr>
            <p:nvPr/>
          </p:nvSpPr>
          <p:spPr bwMode="auto">
            <a:xfrm>
              <a:off x="482" y="1164"/>
              <a:ext cx="7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r>
                <a:rPr lang="zh-CN" altLang="en-US">
                  <a:solidFill>
                    <a:schemeClr val="bg1"/>
                  </a:solidFill>
                  <a:ea typeface="宋体" panose="02010600030101010101" pitchFamily="2" charset="-122"/>
                </a:rPr>
                <a:t>信息特性</a:t>
              </a:r>
              <a:endParaRPr lang="zh-CN" altLang="en-US">
                <a:solidFill>
                  <a:schemeClr val="bg1"/>
                </a:solidFill>
                <a:ea typeface="宋体" panose="02010600030101010101" pitchFamily="2" charset="-122"/>
              </a:endParaRPr>
            </a:p>
          </p:txBody>
        </p:sp>
        <p:sp>
          <p:nvSpPr>
            <p:cNvPr id="10" name="Text Box 81"/>
            <p:cNvSpPr txBox="1">
              <a:spLocks noChangeArrowheads="1"/>
            </p:cNvSpPr>
            <p:nvPr/>
          </p:nvSpPr>
          <p:spPr bwMode="auto">
            <a:xfrm>
              <a:off x="212" y="1536"/>
              <a:ext cx="7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r>
                <a:rPr lang="zh-CN" altLang="en-US">
                  <a:solidFill>
                    <a:schemeClr val="bg1"/>
                  </a:solidFill>
                  <a:ea typeface="宋体" panose="02010600030101010101" pitchFamily="2" charset="-122"/>
                </a:rPr>
                <a:t>管理层次</a:t>
              </a:r>
              <a:endParaRPr lang="zh-CN" altLang="en-US">
                <a:solidFill>
                  <a:schemeClr val="bg1"/>
                </a:solidFill>
                <a:ea typeface="宋体" panose="02010600030101010101" pitchFamily="2" charset="-122"/>
              </a:endParaRPr>
            </a:p>
          </p:txBody>
        </p:sp>
      </p:grpSp>
      <p:grpSp>
        <p:nvGrpSpPr>
          <p:cNvPr id="11" name="Group 84"/>
          <p:cNvGrpSpPr/>
          <p:nvPr/>
        </p:nvGrpSpPr>
        <p:grpSpPr bwMode="auto">
          <a:xfrm>
            <a:off x="3294711" y="1742817"/>
            <a:ext cx="1423987" cy="4160838"/>
            <a:chOff x="1127" y="922"/>
            <a:chExt cx="897" cy="2621"/>
          </a:xfrm>
        </p:grpSpPr>
        <p:sp>
          <p:nvSpPr>
            <p:cNvPr id="12" name="Rectangle 56"/>
            <p:cNvSpPr>
              <a:spLocks noChangeArrowheads="1"/>
            </p:cNvSpPr>
            <p:nvPr/>
          </p:nvSpPr>
          <p:spPr bwMode="auto">
            <a:xfrm>
              <a:off x="1127" y="922"/>
              <a:ext cx="892" cy="595"/>
            </a:xfrm>
            <a:prstGeom prst="rect">
              <a:avLst/>
            </a:prstGeom>
            <a:gradFill rotWithShape="0">
              <a:gsLst>
                <a:gs pos="0">
                  <a:srgbClr val="333399"/>
                </a:gs>
                <a:gs pos="100000">
                  <a:srgbClr val="3399FF"/>
                </a:gs>
              </a:gsLst>
              <a:lin ang="0" scaled="1"/>
            </a:gradFill>
            <a:ln w="9525">
              <a:solidFill>
                <a:schemeClr val="tx1"/>
              </a:solidFill>
              <a:miter lim="800000"/>
            </a:ln>
            <a:effectLst>
              <a:outerShdw dist="107763" dir="2700000" algn="ctr" rotWithShape="0">
                <a:srgbClr val="C0C0C0"/>
              </a:outerShdw>
            </a:effectLst>
          </p:spPr>
          <p:txBody>
            <a:bodyPr wrap="none" anchor="ctr"/>
            <a:lstStyle/>
            <a:p>
              <a:pPr>
                <a:tabLst>
                  <a:tab pos="1657350" algn="l"/>
                </a:tabLst>
                <a:defRPr/>
              </a:pPr>
              <a:r>
                <a:rPr lang="en-US" altLang="zh-CN" sz="220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信息</a:t>
              </a:r>
              <a:endParaRPr lang="en-US" altLang="zh-CN" sz="220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endParaRPr>
            </a:p>
            <a:p>
              <a:pPr>
                <a:tabLst>
                  <a:tab pos="1657350" algn="l"/>
                </a:tabLst>
                <a:defRPr/>
              </a:pPr>
              <a:r>
                <a:rPr lang="zh-CN" altLang="en-US" sz="220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来源</a:t>
              </a:r>
              <a:endParaRPr lang="en-US" altLang="en-US" sz="2200">
                <a:solidFill>
                  <a:schemeClr val="bg1"/>
                </a:solidFill>
                <a:effectLst>
                  <a:outerShdw blurRad="38100" dist="38100" dir="2700000" algn="tl">
                    <a:srgbClr val="000000"/>
                  </a:outerShdw>
                </a:effectLst>
                <a:latin typeface="Arial" panose="020B0604020202020204" pitchFamily="34" charset="0"/>
              </a:endParaRPr>
            </a:p>
          </p:txBody>
        </p:sp>
        <p:sp>
          <p:nvSpPr>
            <p:cNvPr id="13" name="Rectangle 2"/>
            <p:cNvSpPr>
              <a:spLocks noChangeArrowheads="1"/>
            </p:cNvSpPr>
            <p:nvPr/>
          </p:nvSpPr>
          <p:spPr bwMode="auto">
            <a:xfrm>
              <a:off x="1138" y="1523"/>
              <a:ext cx="886" cy="619"/>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ln>
            <a:effectLst>
              <a:outerShdw dist="107763" dir="2700000" algn="ctr" rotWithShape="0">
                <a:srgbClr val="C0C0C0"/>
              </a:outerShdw>
            </a:effectLst>
          </p:spPr>
          <p:txBody>
            <a:bodyPr wrap="none" lIns="182880" tIns="182880" rIns="182880" bIns="182880"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nSpc>
                  <a:spcPct val="90000"/>
                </a:lnSpc>
                <a:spcBef>
                  <a:spcPct val="40000"/>
                </a:spcBef>
                <a:buClr>
                  <a:srgbClr val="8DACD0"/>
                </a:buClr>
                <a:buSzPct val="70000"/>
                <a:buFont typeface="Wingdings" panose="05000000000000000000" pitchFamily="2" charset="2"/>
                <a:buNone/>
              </a:pPr>
              <a:r>
                <a:rPr lang="zh-CN" altLang="en-US">
                  <a:solidFill>
                    <a:srgbClr val="003399"/>
                  </a:solidFill>
                  <a:latin typeface="Arial" panose="020B0604020202020204" pitchFamily="34" charset="0"/>
                  <a:ea typeface="宋体" panose="02010600030101010101" pitchFamily="2" charset="-122"/>
                </a:rPr>
                <a:t>企业内部</a:t>
              </a:r>
              <a:endParaRPr lang="zh-CN" altLang="en-US">
                <a:solidFill>
                  <a:srgbClr val="003399"/>
                </a:solidFill>
                <a:latin typeface="Arial" panose="020B0604020202020204" pitchFamily="34" charset="0"/>
                <a:ea typeface="宋体" panose="02010600030101010101" pitchFamily="2" charset="-122"/>
              </a:endParaRPr>
            </a:p>
            <a:p>
              <a:pPr>
                <a:lnSpc>
                  <a:spcPct val="90000"/>
                </a:lnSpc>
                <a:spcBef>
                  <a:spcPct val="40000"/>
                </a:spcBef>
                <a:buClr>
                  <a:srgbClr val="8DACD0"/>
                </a:buClr>
                <a:buSzPct val="70000"/>
                <a:buFont typeface="Wingdings" panose="05000000000000000000" pitchFamily="2" charset="2"/>
                <a:buNone/>
              </a:pPr>
              <a:r>
                <a:rPr lang="zh-CN" altLang="en-US">
                  <a:solidFill>
                    <a:srgbClr val="003399"/>
                  </a:solidFill>
                  <a:latin typeface="Arial" panose="020B0604020202020204" pitchFamily="34" charset="0"/>
                  <a:ea typeface="宋体" panose="02010600030101010101" pitchFamily="2" charset="-122"/>
                </a:rPr>
                <a:t>和外部</a:t>
              </a:r>
              <a:endParaRPr lang="en-US" altLang="en-US">
                <a:solidFill>
                  <a:srgbClr val="003399"/>
                </a:solidFill>
                <a:latin typeface="Arial" panose="020B0604020202020204" pitchFamily="34" charset="0"/>
                <a:ea typeface="宋体" panose="02010600030101010101" pitchFamily="2" charset="-122"/>
              </a:endParaRPr>
            </a:p>
          </p:txBody>
        </p:sp>
        <p:sp>
          <p:nvSpPr>
            <p:cNvPr id="14" name="Rectangle 7"/>
            <p:cNvSpPr>
              <a:spLocks noChangeArrowheads="1"/>
            </p:cNvSpPr>
            <p:nvPr/>
          </p:nvSpPr>
          <p:spPr bwMode="auto">
            <a:xfrm>
              <a:off x="1138" y="2144"/>
              <a:ext cx="886" cy="714"/>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07763" dir="2700000" algn="ctr" rotWithShape="0">
                <a:srgbClr val="C0C0C0"/>
              </a:outerShdw>
            </a:effectLst>
          </p:spPr>
          <p:txBody>
            <a:bodyPr wrap="none" lIns="182880" tIns="182880" rIns="182880" bIns="182880"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r>
                <a:rPr lang="zh-CN" altLang="en-US">
                  <a:solidFill>
                    <a:srgbClr val="003399"/>
                  </a:solidFill>
                  <a:latin typeface="Arial" panose="020B0604020202020204" pitchFamily="34" charset="0"/>
                  <a:ea typeface="宋体" panose="02010600030101010101" pitchFamily="2" charset="-122"/>
                </a:rPr>
                <a:t>企业内部</a:t>
              </a:r>
              <a:endParaRPr lang="zh-CN" altLang="en-US">
                <a:solidFill>
                  <a:srgbClr val="003399"/>
                </a:solidFill>
                <a:latin typeface="Arial" panose="020B0604020202020204" pitchFamily="34" charset="0"/>
                <a:ea typeface="宋体" panose="02010600030101010101" pitchFamily="2" charset="-122"/>
              </a:endParaRPr>
            </a:p>
          </p:txBody>
        </p:sp>
        <p:sp>
          <p:nvSpPr>
            <p:cNvPr id="15" name="Rectangle 8"/>
            <p:cNvSpPr>
              <a:spLocks noChangeArrowheads="1"/>
            </p:cNvSpPr>
            <p:nvPr/>
          </p:nvSpPr>
          <p:spPr bwMode="auto">
            <a:xfrm>
              <a:off x="1138" y="2858"/>
              <a:ext cx="886" cy="685"/>
            </a:xfrm>
            <a:prstGeom prst="rect">
              <a:avLst/>
            </a:prstGeom>
            <a:gradFill rotWithShape="0">
              <a:gsLst>
                <a:gs pos="0">
                  <a:srgbClr val="CCFFFF"/>
                </a:gs>
                <a:gs pos="100000">
                  <a:srgbClr val="00FFFF"/>
                </a:gs>
              </a:gsLst>
              <a:lin ang="5400000" scaled="1"/>
            </a:gradFill>
            <a:ln w="9525">
              <a:solidFill>
                <a:schemeClr val="tx1"/>
              </a:solidFill>
              <a:miter lim="800000"/>
            </a:ln>
            <a:effectLst>
              <a:outerShdw dist="107763" dir="2700000" algn="ctr" rotWithShape="0">
                <a:srgbClr val="C0C0C0"/>
              </a:outerShdw>
            </a:effectLst>
          </p:spPr>
          <p:txBody>
            <a:bodyPr wrap="none" lIns="182880" tIns="182880" rIns="182880" bIns="182880"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r>
                <a:rPr lang="zh-CN" altLang="en-US">
                  <a:solidFill>
                    <a:srgbClr val="003399"/>
                  </a:solidFill>
                  <a:latin typeface="Arial" panose="020B0604020202020204" pitchFamily="34" charset="0"/>
                  <a:ea typeface="宋体" panose="02010600030101010101" pitchFamily="2" charset="-122"/>
                </a:rPr>
                <a:t>企业内部</a:t>
              </a:r>
              <a:endParaRPr lang="zh-CN" altLang="en-US">
                <a:solidFill>
                  <a:srgbClr val="003399"/>
                </a:solidFill>
                <a:latin typeface="Arial" panose="020B0604020202020204" pitchFamily="34" charset="0"/>
                <a:ea typeface="宋体" panose="02010600030101010101" pitchFamily="2" charset="-122"/>
              </a:endParaRPr>
            </a:p>
          </p:txBody>
        </p:sp>
      </p:grpSp>
      <p:grpSp>
        <p:nvGrpSpPr>
          <p:cNvPr id="16" name="Group 85"/>
          <p:cNvGrpSpPr/>
          <p:nvPr/>
        </p:nvGrpSpPr>
        <p:grpSpPr bwMode="auto">
          <a:xfrm>
            <a:off x="4712348" y="1742817"/>
            <a:ext cx="1473200" cy="4160838"/>
            <a:chOff x="2020" y="922"/>
            <a:chExt cx="928" cy="2621"/>
          </a:xfrm>
        </p:grpSpPr>
        <p:sp>
          <p:nvSpPr>
            <p:cNvPr id="17" name="Rectangle 57"/>
            <p:cNvSpPr>
              <a:spLocks noChangeArrowheads="1"/>
            </p:cNvSpPr>
            <p:nvPr/>
          </p:nvSpPr>
          <p:spPr bwMode="auto">
            <a:xfrm>
              <a:off x="2022" y="922"/>
              <a:ext cx="924" cy="595"/>
            </a:xfrm>
            <a:prstGeom prst="rect">
              <a:avLst/>
            </a:prstGeom>
            <a:gradFill rotWithShape="0">
              <a:gsLst>
                <a:gs pos="0">
                  <a:srgbClr val="333399"/>
                </a:gs>
                <a:gs pos="100000">
                  <a:srgbClr val="3399FF"/>
                </a:gs>
              </a:gsLst>
              <a:lin ang="0" scaled="1"/>
            </a:gradFill>
            <a:ln w="9525">
              <a:solidFill>
                <a:schemeClr val="tx1"/>
              </a:solidFill>
              <a:miter lim="800000"/>
            </a:ln>
            <a:effectLst>
              <a:outerShdw dist="107763" dir="2700000" algn="ctr" rotWithShape="0">
                <a:srgbClr val="C0C0C0"/>
              </a:outerShdw>
            </a:effectLst>
          </p:spPr>
          <p:txBody>
            <a:bodyPr wrap="none" anchor="ctr"/>
            <a:lstStyle>
              <a:lvl1pPr>
                <a:tabLst>
                  <a:tab pos="1657350" algn="l"/>
                </a:tabLst>
                <a:defRPr b="1">
                  <a:solidFill>
                    <a:schemeClr val="tx1"/>
                  </a:solidFill>
                  <a:latin typeface="Arial Narrow" panose="020B0606020202030204" pitchFamily="34" charset="0"/>
                </a:defRPr>
              </a:lvl1pPr>
              <a:lvl2pPr marL="742950" indent="-285750">
                <a:tabLst>
                  <a:tab pos="1657350" algn="l"/>
                </a:tabLst>
                <a:defRPr b="1">
                  <a:solidFill>
                    <a:schemeClr val="tx1"/>
                  </a:solidFill>
                  <a:latin typeface="Arial Narrow" panose="020B0606020202030204" pitchFamily="34" charset="0"/>
                </a:defRPr>
              </a:lvl2pPr>
              <a:lvl3pPr marL="1143000" indent="-228600">
                <a:tabLst>
                  <a:tab pos="1657350" algn="l"/>
                </a:tabLst>
                <a:defRPr b="1">
                  <a:solidFill>
                    <a:schemeClr val="tx1"/>
                  </a:solidFill>
                  <a:latin typeface="Arial Narrow" panose="020B0606020202030204" pitchFamily="34" charset="0"/>
                </a:defRPr>
              </a:lvl3pPr>
              <a:lvl4pPr marL="1600200" indent="-228600">
                <a:tabLst>
                  <a:tab pos="1657350" algn="l"/>
                </a:tabLst>
                <a:defRPr b="1">
                  <a:solidFill>
                    <a:schemeClr val="tx1"/>
                  </a:solidFill>
                  <a:latin typeface="Arial Narrow" panose="020B0606020202030204" pitchFamily="34" charset="0"/>
                </a:defRPr>
              </a:lvl4pPr>
              <a:lvl5pPr marL="2057400" indent="-228600">
                <a:tabLst>
                  <a:tab pos="1657350" algn="l"/>
                </a:tabLst>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Narrow" panose="020B0606020202030204" pitchFamily="34" charset="0"/>
                </a:defRPr>
              </a:lvl9pPr>
            </a:lstStyle>
            <a:p>
              <a:r>
                <a:rPr lang="en-US" altLang="zh-CN" sz="2200">
                  <a:solidFill>
                    <a:schemeClr val="bg1"/>
                  </a:solidFill>
                  <a:latin typeface="Arial" panose="020B0604020202020204" pitchFamily="34" charset="0"/>
                  <a:ea typeface="宋体" panose="02010600030101010101" pitchFamily="2" charset="-122"/>
                </a:rPr>
                <a:t>结构</a:t>
              </a:r>
              <a:r>
                <a:rPr lang="zh-CN" altLang="en-US" sz="2200">
                  <a:solidFill>
                    <a:schemeClr val="bg1"/>
                  </a:solidFill>
                  <a:latin typeface="Arial" panose="020B0604020202020204" pitchFamily="34" charset="0"/>
                  <a:ea typeface="宋体" panose="02010600030101010101" pitchFamily="2" charset="-122"/>
                </a:rPr>
                <a:t>化</a:t>
              </a:r>
              <a:endParaRPr lang="zh-CN" altLang="en-US" sz="2200">
                <a:solidFill>
                  <a:schemeClr val="bg1"/>
                </a:solidFill>
                <a:latin typeface="Arial" panose="020B0604020202020204" pitchFamily="34" charset="0"/>
                <a:ea typeface="宋体" panose="02010600030101010101" pitchFamily="2" charset="-122"/>
              </a:endParaRPr>
            </a:p>
            <a:p>
              <a:r>
                <a:rPr lang="zh-CN" altLang="en-US" sz="2200">
                  <a:solidFill>
                    <a:schemeClr val="bg1"/>
                  </a:solidFill>
                  <a:latin typeface="Arial" panose="020B0604020202020204" pitchFamily="34" charset="0"/>
                  <a:ea typeface="宋体" panose="02010600030101010101" pitchFamily="2" charset="-122"/>
                </a:rPr>
                <a:t>程度</a:t>
              </a:r>
              <a:endParaRPr lang="en-US" altLang="en-US" sz="2200">
                <a:solidFill>
                  <a:schemeClr val="bg1"/>
                </a:solidFill>
                <a:latin typeface="Arial" panose="020B0604020202020204" pitchFamily="34" charset="0"/>
                <a:ea typeface="宋体" panose="02010600030101010101" pitchFamily="2" charset="-122"/>
              </a:endParaRPr>
            </a:p>
          </p:txBody>
        </p:sp>
        <p:sp>
          <p:nvSpPr>
            <p:cNvPr id="18" name="Rectangle 9"/>
            <p:cNvSpPr>
              <a:spLocks noChangeArrowheads="1"/>
            </p:cNvSpPr>
            <p:nvPr/>
          </p:nvSpPr>
          <p:spPr bwMode="auto">
            <a:xfrm>
              <a:off x="2020" y="1523"/>
              <a:ext cx="926" cy="619"/>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ln>
            <a:effectLst>
              <a:outerShdw dist="107763" dir="2700000" algn="ctr" rotWithShape="0">
                <a:srgbClr val="C0C0C0"/>
              </a:outerShdw>
            </a:effectLst>
          </p:spPr>
          <p:txBody>
            <a:bodyPr wrap="none" lIns="182880" tIns="182880" rIns="182880" bIns="182880"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nSpc>
                  <a:spcPct val="90000"/>
                </a:lnSpc>
                <a:spcBef>
                  <a:spcPct val="40000"/>
                </a:spcBef>
                <a:buClr>
                  <a:srgbClr val="8DACD0"/>
                </a:buClr>
                <a:buSzPct val="70000"/>
                <a:buFont typeface="Wingdings" panose="05000000000000000000" pitchFamily="2" charset="2"/>
                <a:buNone/>
              </a:pPr>
              <a:r>
                <a:rPr lang="zh-CN" altLang="en-US">
                  <a:solidFill>
                    <a:srgbClr val="003399"/>
                  </a:solidFill>
                  <a:latin typeface="Arial" panose="020B0604020202020204" pitchFamily="34" charset="0"/>
                  <a:ea typeface="宋体" panose="02010600030101010101" pitchFamily="2" charset="-122"/>
                </a:rPr>
                <a:t>半结构化</a:t>
              </a:r>
              <a:endParaRPr lang="zh-CN" altLang="en-US">
                <a:solidFill>
                  <a:srgbClr val="003399"/>
                </a:solidFill>
                <a:latin typeface="Arial" panose="020B0604020202020204" pitchFamily="34" charset="0"/>
                <a:ea typeface="宋体" panose="02010600030101010101" pitchFamily="2" charset="-122"/>
              </a:endParaRPr>
            </a:p>
            <a:p>
              <a:pPr>
                <a:lnSpc>
                  <a:spcPct val="90000"/>
                </a:lnSpc>
                <a:spcBef>
                  <a:spcPct val="40000"/>
                </a:spcBef>
                <a:buClr>
                  <a:srgbClr val="8DACD0"/>
                </a:buClr>
                <a:buSzPct val="70000"/>
                <a:buFont typeface="Wingdings" panose="05000000000000000000" pitchFamily="2" charset="2"/>
                <a:buNone/>
              </a:pPr>
              <a:r>
                <a:rPr lang="zh-CN" altLang="en-US">
                  <a:solidFill>
                    <a:srgbClr val="003399"/>
                  </a:solidFill>
                  <a:latin typeface="Arial" panose="020B0604020202020204" pitchFamily="34" charset="0"/>
                  <a:ea typeface="宋体" panose="02010600030101010101" pitchFamily="2" charset="-122"/>
                </a:rPr>
                <a:t>和非结构化</a:t>
              </a:r>
              <a:endParaRPr lang="en-US" altLang="en-US">
                <a:solidFill>
                  <a:srgbClr val="003399"/>
                </a:solidFill>
                <a:latin typeface="Arial" panose="020B0604020202020204" pitchFamily="34" charset="0"/>
                <a:ea typeface="宋体" panose="02010600030101010101" pitchFamily="2" charset="-122"/>
              </a:endParaRPr>
            </a:p>
          </p:txBody>
        </p:sp>
        <p:sp>
          <p:nvSpPr>
            <p:cNvPr id="19" name="Rectangle 14"/>
            <p:cNvSpPr>
              <a:spLocks noChangeArrowheads="1"/>
            </p:cNvSpPr>
            <p:nvPr/>
          </p:nvSpPr>
          <p:spPr bwMode="auto">
            <a:xfrm>
              <a:off x="2020" y="2144"/>
              <a:ext cx="926" cy="714"/>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07763" dir="2700000" algn="ctr" rotWithShape="0">
                <a:srgbClr val="C0C0C0"/>
              </a:outerShdw>
            </a:effectLst>
          </p:spPr>
          <p:txBody>
            <a:bodyPr wrap="none" lIns="182880" tIns="182880" rIns="182880" bIns="182880"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nSpc>
                  <a:spcPct val="90000"/>
                </a:lnSpc>
                <a:spcBef>
                  <a:spcPct val="40000"/>
                </a:spcBef>
                <a:buClr>
                  <a:srgbClr val="8DACD0"/>
                </a:buClr>
                <a:buSzPct val="70000"/>
                <a:buFont typeface="Wingdings" panose="05000000000000000000" pitchFamily="2" charset="2"/>
                <a:buNone/>
              </a:pPr>
              <a:r>
                <a:rPr lang="zh-CN" altLang="en-US">
                  <a:solidFill>
                    <a:srgbClr val="003399"/>
                  </a:solidFill>
                  <a:latin typeface="Arial" panose="020B0604020202020204" pitchFamily="34" charset="0"/>
                  <a:ea typeface="宋体" panose="02010600030101010101" pitchFamily="2" charset="-122"/>
                </a:rPr>
                <a:t>结构化</a:t>
              </a:r>
              <a:endParaRPr lang="zh-CN" altLang="en-US">
                <a:solidFill>
                  <a:srgbClr val="003399"/>
                </a:solidFill>
                <a:latin typeface="Arial" panose="020B0604020202020204" pitchFamily="34" charset="0"/>
                <a:ea typeface="宋体" panose="02010600030101010101" pitchFamily="2" charset="-122"/>
              </a:endParaRPr>
            </a:p>
            <a:p>
              <a:pPr>
                <a:lnSpc>
                  <a:spcPct val="90000"/>
                </a:lnSpc>
                <a:spcBef>
                  <a:spcPct val="40000"/>
                </a:spcBef>
                <a:buClr>
                  <a:srgbClr val="8DACD0"/>
                </a:buClr>
                <a:buSzPct val="70000"/>
                <a:buFont typeface="Wingdings" panose="05000000000000000000" pitchFamily="2" charset="2"/>
                <a:buNone/>
              </a:pPr>
              <a:r>
                <a:rPr lang="zh-CN" altLang="en-US">
                  <a:solidFill>
                    <a:srgbClr val="003399"/>
                  </a:solidFill>
                  <a:latin typeface="Arial" panose="020B0604020202020204" pitchFamily="34" charset="0"/>
                  <a:ea typeface="宋体" panose="02010600030101010101" pitchFamily="2" charset="-122"/>
                </a:rPr>
                <a:t>和半结构化</a:t>
              </a:r>
              <a:endParaRPr lang="en-US" altLang="en-US">
                <a:solidFill>
                  <a:srgbClr val="003399"/>
                </a:solidFill>
                <a:latin typeface="Arial" panose="020B0604020202020204" pitchFamily="34" charset="0"/>
                <a:ea typeface="宋体" panose="02010600030101010101" pitchFamily="2" charset="-122"/>
              </a:endParaRPr>
            </a:p>
          </p:txBody>
        </p:sp>
        <p:sp>
          <p:nvSpPr>
            <p:cNvPr id="20" name="Rectangle 65"/>
            <p:cNvSpPr>
              <a:spLocks noChangeArrowheads="1"/>
            </p:cNvSpPr>
            <p:nvPr/>
          </p:nvSpPr>
          <p:spPr bwMode="auto">
            <a:xfrm>
              <a:off x="2020" y="2858"/>
              <a:ext cx="928" cy="685"/>
            </a:xfrm>
            <a:prstGeom prst="rect">
              <a:avLst/>
            </a:prstGeom>
            <a:gradFill rotWithShape="0">
              <a:gsLst>
                <a:gs pos="0">
                  <a:srgbClr val="CCFFFF"/>
                </a:gs>
                <a:gs pos="100000">
                  <a:srgbClr val="00FFFF"/>
                </a:gs>
              </a:gsLst>
              <a:lin ang="5400000" scaled="1"/>
            </a:gradFill>
            <a:ln w="9525">
              <a:solidFill>
                <a:schemeClr val="tx1"/>
              </a:solidFill>
              <a:miter lim="800000"/>
            </a:ln>
            <a:effectLst>
              <a:outerShdw dist="107763" dir="2700000" algn="ctr" rotWithShape="0">
                <a:srgbClr val="C0C0C0"/>
              </a:outerShdw>
            </a:effectLst>
          </p:spPr>
          <p:txBody>
            <a:bodyPr wrap="none" lIns="182880" tIns="182880" rIns="182880" bIns="182880"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r>
                <a:rPr lang="zh-CN" altLang="en-US">
                  <a:solidFill>
                    <a:srgbClr val="003399"/>
                  </a:solidFill>
                  <a:latin typeface="Arial" panose="020B0604020202020204" pitchFamily="34" charset="0"/>
                  <a:ea typeface="宋体" panose="02010600030101010101" pitchFamily="2" charset="-122"/>
                </a:rPr>
                <a:t>结构化</a:t>
              </a:r>
              <a:endParaRPr lang="en-US" altLang="en-US">
                <a:solidFill>
                  <a:srgbClr val="003399"/>
                </a:solidFill>
                <a:latin typeface="Arial" panose="020B0604020202020204" pitchFamily="34" charset="0"/>
                <a:ea typeface="宋体" panose="02010600030101010101" pitchFamily="2" charset="-122"/>
              </a:endParaRPr>
            </a:p>
          </p:txBody>
        </p:sp>
      </p:grpSp>
      <p:grpSp>
        <p:nvGrpSpPr>
          <p:cNvPr id="21" name="Group 86"/>
          <p:cNvGrpSpPr/>
          <p:nvPr/>
        </p:nvGrpSpPr>
        <p:grpSpPr bwMode="auto">
          <a:xfrm>
            <a:off x="6179198" y="1742817"/>
            <a:ext cx="1622425" cy="4160838"/>
            <a:chOff x="2944" y="922"/>
            <a:chExt cx="1022" cy="2621"/>
          </a:xfrm>
        </p:grpSpPr>
        <p:sp>
          <p:nvSpPr>
            <p:cNvPr id="22" name="Rectangle 30"/>
            <p:cNvSpPr>
              <a:spLocks noChangeArrowheads="1"/>
            </p:cNvSpPr>
            <p:nvPr/>
          </p:nvSpPr>
          <p:spPr bwMode="auto">
            <a:xfrm>
              <a:off x="2944" y="922"/>
              <a:ext cx="1022" cy="595"/>
            </a:xfrm>
            <a:prstGeom prst="rect">
              <a:avLst/>
            </a:prstGeom>
            <a:gradFill rotWithShape="0">
              <a:gsLst>
                <a:gs pos="0">
                  <a:srgbClr val="333399"/>
                </a:gs>
                <a:gs pos="100000">
                  <a:srgbClr val="3399FF"/>
                </a:gs>
              </a:gsLst>
              <a:lin ang="0" scaled="1"/>
            </a:gradFill>
            <a:ln w="9525">
              <a:solidFill>
                <a:schemeClr val="tx1"/>
              </a:solidFill>
              <a:miter lim="800000"/>
            </a:ln>
            <a:effectLst>
              <a:outerShdw dist="107763" dir="2700000" algn="ctr" rotWithShape="0">
                <a:srgbClr val="C0C0C0"/>
              </a:outerShdw>
            </a:effectLst>
          </p:spPr>
          <p:txBody>
            <a:bodyPr wrap="none" anchor="ctr"/>
            <a:lstStyle/>
            <a:p>
              <a:pPr>
                <a:tabLst>
                  <a:tab pos="1657350" algn="l"/>
                </a:tabLst>
                <a:defRPr/>
              </a:pPr>
              <a:r>
                <a:rPr lang="en-US" altLang="zh-CN" sz="2200">
                  <a:solidFill>
                    <a:schemeClr val="bg1"/>
                  </a:solidFill>
                  <a:ea typeface="宋体" panose="02010600030101010101" pitchFamily="2" charset="-122"/>
                </a:rPr>
                <a:t>信息</a:t>
              </a:r>
              <a:endParaRPr lang="en-US" altLang="zh-CN" sz="2200">
                <a:solidFill>
                  <a:schemeClr val="bg1"/>
                </a:solidFill>
                <a:ea typeface="宋体" panose="02010600030101010101" pitchFamily="2" charset="-122"/>
              </a:endParaRPr>
            </a:p>
            <a:p>
              <a:pPr>
                <a:tabLst>
                  <a:tab pos="1657350" algn="l"/>
                </a:tabLst>
                <a:defRPr/>
              </a:pPr>
              <a:r>
                <a:rPr lang="zh-CN" altLang="en-US" sz="2200">
                  <a:solidFill>
                    <a:schemeClr val="bg1"/>
                  </a:solidFill>
                  <a:ea typeface="宋体" panose="02010600030101010101" pitchFamily="2" charset="-122"/>
                </a:rPr>
                <a:t>用途</a:t>
              </a:r>
              <a:endParaRPr lang="en-US" altLang="en-US" sz="2200">
                <a:solidFill>
                  <a:schemeClr val="bg1"/>
                </a:solidFill>
                <a:ea typeface="宋体" panose="02010600030101010101" pitchFamily="2" charset="-122"/>
              </a:endParaRPr>
            </a:p>
          </p:txBody>
        </p:sp>
        <p:sp>
          <p:nvSpPr>
            <p:cNvPr id="23" name="Rectangle 31"/>
            <p:cNvSpPr>
              <a:spLocks noChangeArrowheads="1"/>
            </p:cNvSpPr>
            <p:nvPr/>
          </p:nvSpPr>
          <p:spPr bwMode="auto">
            <a:xfrm>
              <a:off x="2944" y="1523"/>
              <a:ext cx="1022" cy="619"/>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ln>
            <a:effectLst>
              <a:outerShdw dist="107763" dir="2700000" algn="ctr" rotWithShape="0">
                <a:srgbClr val="C0C0C0"/>
              </a:outerShdw>
            </a:effectLst>
          </p:spPr>
          <p:txBody>
            <a:bodyPr wrap="none" lIns="182880" tIns="182880" rIns="182880" bIns="182880"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r>
                <a:rPr lang="zh-CN" altLang="en-US">
                  <a:solidFill>
                    <a:srgbClr val="003399"/>
                  </a:solidFill>
                  <a:latin typeface="Arial" panose="020B0604020202020204" pitchFamily="34" charset="0"/>
                  <a:ea typeface="宋体" panose="02010600030101010101" pitchFamily="2" charset="-122"/>
                </a:rPr>
                <a:t>辅助决策</a:t>
              </a:r>
              <a:endParaRPr lang="zh-CN" altLang="en-US">
                <a:solidFill>
                  <a:srgbClr val="003399"/>
                </a:solidFill>
                <a:latin typeface="Arial" panose="020B0604020202020204" pitchFamily="34" charset="0"/>
                <a:ea typeface="宋体" panose="02010600030101010101" pitchFamily="2" charset="-122"/>
              </a:endParaRPr>
            </a:p>
            <a:p>
              <a:r>
                <a:rPr lang="zh-CN" altLang="en-US">
                  <a:solidFill>
                    <a:srgbClr val="003399"/>
                  </a:solidFill>
                  <a:latin typeface="Arial" panose="020B0604020202020204" pitchFamily="34" charset="0"/>
                  <a:ea typeface="宋体" panose="02010600030101010101" pitchFamily="2" charset="-122"/>
                </a:rPr>
                <a:t>规划目标</a:t>
              </a:r>
              <a:endParaRPr lang="en-US" altLang="en-US">
                <a:solidFill>
                  <a:srgbClr val="003399"/>
                </a:solidFill>
                <a:latin typeface="Arial" panose="020B0604020202020204" pitchFamily="34" charset="0"/>
                <a:ea typeface="宋体" panose="02010600030101010101" pitchFamily="2" charset="-122"/>
              </a:endParaRPr>
            </a:p>
          </p:txBody>
        </p:sp>
        <p:sp>
          <p:nvSpPr>
            <p:cNvPr id="24" name="Rectangle 36"/>
            <p:cNvSpPr>
              <a:spLocks noChangeArrowheads="1"/>
            </p:cNvSpPr>
            <p:nvPr/>
          </p:nvSpPr>
          <p:spPr bwMode="auto">
            <a:xfrm>
              <a:off x="2944" y="2144"/>
              <a:ext cx="1022" cy="714"/>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07763" dir="2700000" algn="ctr" rotWithShape="0">
                <a:srgbClr val="C0C0C0"/>
              </a:outerShdw>
            </a:effectLst>
          </p:spPr>
          <p:txBody>
            <a:bodyPr wrap="none" lIns="182880" tIns="182880" rIns="182880" bIns="182880"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nSpc>
                  <a:spcPct val="90000"/>
                </a:lnSpc>
                <a:spcBef>
                  <a:spcPct val="40000"/>
                </a:spcBef>
                <a:buClr>
                  <a:srgbClr val="8DACD0"/>
                </a:buClr>
                <a:buSzPct val="70000"/>
                <a:buFont typeface="Wingdings" panose="05000000000000000000" pitchFamily="2" charset="2"/>
                <a:buNone/>
              </a:pPr>
              <a:r>
                <a:rPr lang="zh-CN" altLang="en-US">
                  <a:solidFill>
                    <a:srgbClr val="003399"/>
                  </a:solidFill>
                  <a:latin typeface="Arial" panose="020B0604020202020204" pitchFamily="34" charset="0"/>
                  <a:ea typeface="宋体" panose="02010600030101010101" pitchFamily="2" charset="-122"/>
                </a:rPr>
                <a:t>计划</a:t>
              </a:r>
              <a:endParaRPr lang="zh-CN" altLang="en-US">
                <a:solidFill>
                  <a:srgbClr val="003399"/>
                </a:solidFill>
                <a:latin typeface="Arial" panose="020B0604020202020204" pitchFamily="34" charset="0"/>
                <a:ea typeface="宋体" panose="02010600030101010101" pitchFamily="2" charset="-122"/>
              </a:endParaRPr>
            </a:p>
            <a:p>
              <a:pPr>
                <a:lnSpc>
                  <a:spcPct val="90000"/>
                </a:lnSpc>
                <a:spcBef>
                  <a:spcPct val="40000"/>
                </a:spcBef>
                <a:buClr>
                  <a:srgbClr val="8DACD0"/>
                </a:buClr>
                <a:buSzPct val="70000"/>
                <a:buFont typeface="Wingdings" panose="05000000000000000000" pitchFamily="2" charset="2"/>
                <a:buNone/>
              </a:pPr>
              <a:r>
                <a:rPr lang="zh-CN" altLang="en-US">
                  <a:solidFill>
                    <a:srgbClr val="003399"/>
                  </a:solidFill>
                  <a:latin typeface="Arial" panose="020B0604020202020204" pitchFamily="34" charset="0"/>
                  <a:ea typeface="宋体" panose="02010600030101010101" pitchFamily="2" charset="-122"/>
                </a:rPr>
                <a:t>控制</a:t>
              </a:r>
              <a:endParaRPr lang="zh-CN" altLang="en-US">
                <a:solidFill>
                  <a:srgbClr val="003399"/>
                </a:solidFill>
                <a:latin typeface="Arial" panose="020B0604020202020204" pitchFamily="34" charset="0"/>
                <a:ea typeface="宋体" panose="02010600030101010101" pitchFamily="2" charset="-122"/>
              </a:endParaRPr>
            </a:p>
            <a:p>
              <a:pPr>
                <a:lnSpc>
                  <a:spcPct val="90000"/>
                </a:lnSpc>
                <a:spcBef>
                  <a:spcPct val="40000"/>
                </a:spcBef>
                <a:buClr>
                  <a:srgbClr val="8DACD0"/>
                </a:buClr>
                <a:buSzPct val="70000"/>
                <a:buFont typeface="Wingdings" panose="05000000000000000000" pitchFamily="2" charset="2"/>
                <a:buNone/>
              </a:pPr>
              <a:r>
                <a:rPr lang="zh-CN" altLang="en-US">
                  <a:solidFill>
                    <a:srgbClr val="003399"/>
                  </a:solidFill>
                  <a:latin typeface="Arial" panose="020B0604020202020204" pitchFamily="34" charset="0"/>
                  <a:ea typeface="宋体" panose="02010600030101010101" pitchFamily="2" charset="-122"/>
                </a:rPr>
                <a:t>管理</a:t>
              </a:r>
              <a:endParaRPr lang="en-US" altLang="en-US">
                <a:solidFill>
                  <a:srgbClr val="003399"/>
                </a:solidFill>
                <a:latin typeface="Arial" panose="020B0604020202020204" pitchFamily="34" charset="0"/>
                <a:ea typeface="宋体" panose="02010600030101010101" pitchFamily="2" charset="-122"/>
              </a:endParaRPr>
            </a:p>
          </p:txBody>
        </p:sp>
        <p:sp>
          <p:nvSpPr>
            <p:cNvPr id="25" name="Rectangle 37"/>
            <p:cNvSpPr>
              <a:spLocks noChangeArrowheads="1"/>
            </p:cNvSpPr>
            <p:nvPr/>
          </p:nvSpPr>
          <p:spPr bwMode="auto">
            <a:xfrm>
              <a:off x="2948" y="2858"/>
              <a:ext cx="1016" cy="685"/>
            </a:xfrm>
            <a:prstGeom prst="rect">
              <a:avLst/>
            </a:prstGeom>
            <a:gradFill rotWithShape="0">
              <a:gsLst>
                <a:gs pos="0">
                  <a:srgbClr val="CCFFFF"/>
                </a:gs>
                <a:gs pos="100000">
                  <a:srgbClr val="00FFFF"/>
                </a:gs>
              </a:gsLst>
              <a:lin ang="5400000" scaled="1"/>
            </a:gradFill>
            <a:ln w="9525">
              <a:solidFill>
                <a:schemeClr val="tx1"/>
              </a:solidFill>
              <a:miter lim="800000"/>
            </a:ln>
            <a:effectLst>
              <a:outerShdw dist="107763" dir="2700000" algn="ctr" rotWithShape="0">
                <a:srgbClr val="C0C0C0"/>
              </a:outerShdw>
            </a:effectLst>
          </p:spPr>
          <p:txBody>
            <a:bodyPr wrap="none" lIns="182880" tIns="182880" rIns="182880" bIns="182880"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r>
                <a:rPr lang="zh-CN" altLang="en-US">
                  <a:solidFill>
                    <a:srgbClr val="003399"/>
                  </a:solidFill>
                  <a:latin typeface="Arial" panose="020B0604020202020204" pitchFamily="34" charset="0"/>
                  <a:ea typeface="宋体" panose="02010600030101010101" pitchFamily="2" charset="-122"/>
                </a:rPr>
                <a:t>日常</a:t>
              </a:r>
              <a:endParaRPr lang="zh-CN" altLang="en-US">
                <a:solidFill>
                  <a:srgbClr val="003399"/>
                </a:solidFill>
                <a:latin typeface="Arial" panose="020B0604020202020204" pitchFamily="34" charset="0"/>
                <a:ea typeface="宋体" panose="02010600030101010101" pitchFamily="2" charset="-122"/>
              </a:endParaRPr>
            </a:p>
            <a:p>
              <a:r>
                <a:rPr lang="zh-CN" altLang="en-US">
                  <a:solidFill>
                    <a:srgbClr val="003399"/>
                  </a:solidFill>
                  <a:latin typeface="Arial" panose="020B0604020202020204" pitchFamily="34" charset="0"/>
                  <a:ea typeface="宋体" panose="02010600030101010101" pitchFamily="2" charset="-122"/>
                </a:rPr>
                <a:t>业务处理</a:t>
              </a:r>
              <a:endParaRPr lang="en-US" altLang="en-US">
                <a:solidFill>
                  <a:srgbClr val="003399"/>
                </a:solidFill>
                <a:latin typeface="Arial" panose="020B0604020202020204" pitchFamily="34" charset="0"/>
                <a:ea typeface="宋体" panose="02010600030101010101" pitchFamily="2" charset="-122"/>
              </a:endParaRPr>
            </a:p>
          </p:txBody>
        </p:sp>
      </p:grpSp>
      <p:grpSp>
        <p:nvGrpSpPr>
          <p:cNvPr id="26" name="Group 87"/>
          <p:cNvGrpSpPr/>
          <p:nvPr/>
        </p:nvGrpSpPr>
        <p:grpSpPr bwMode="auto">
          <a:xfrm>
            <a:off x="7798448" y="1742817"/>
            <a:ext cx="1152525" cy="4160838"/>
            <a:chOff x="3964" y="922"/>
            <a:chExt cx="726" cy="2621"/>
          </a:xfrm>
        </p:grpSpPr>
        <p:sp>
          <p:nvSpPr>
            <p:cNvPr id="27" name="Rectangle 38"/>
            <p:cNvSpPr>
              <a:spLocks noChangeArrowheads="1"/>
            </p:cNvSpPr>
            <p:nvPr/>
          </p:nvSpPr>
          <p:spPr bwMode="auto">
            <a:xfrm>
              <a:off x="3964" y="922"/>
              <a:ext cx="726" cy="595"/>
            </a:xfrm>
            <a:prstGeom prst="rect">
              <a:avLst/>
            </a:prstGeom>
            <a:gradFill rotWithShape="0">
              <a:gsLst>
                <a:gs pos="0">
                  <a:srgbClr val="333399"/>
                </a:gs>
                <a:gs pos="100000">
                  <a:srgbClr val="3399FF"/>
                </a:gs>
              </a:gsLst>
              <a:lin ang="0" scaled="1"/>
            </a:gradFill>
            <a:ln w="9525">
              <a:solidFill>
                <a:schemeClr val="tx1"/>
              </a:solidFill>
              <a:miter lim="800000"/>
            </a:ln>
            <a:effectLst>
              <a:outerShdw dist="107763" dir="2700000" algn="ctr" rotWithShape="0">
                <a:srgbClr val="C0C0C0"/>
              </a:outerShdw>
            </a:effectLst>
          </p:spPr>
          <p:txBody>
            <a:bodyPr wrap="none" anchor="ctr"/>
            <a:lstStyle>
              <a:lvl1pPr>
                <a:tabLst>
                  <a:tab pos="1657350" algn="l"/>
                </a:tabLst>
                <a:defRPr b="1">
                  <a:solidFill>
                    <a:schemeClr val="tx1"/>
                  </a:solidFill>
                  <a:latin typeface="Arial Narrow" panose="020B0606020202030204" pitchFamily="34" charset="0"/>
                </a:defRPr>
              </a:lvl1pPr>
              <a:lvl2pPr marL="742950" indent="-285750">
                <a:tabLst>
                  <a:tab pos="1657350" algn="l"/>
                </a:tabLst>
                <a:defRPr b="1">
                  <a:solidFill>
                    <a:schemeClr val="tx1"/>
                  </a:solidFill>
                  <a:latin typeface="Arial Narrow" panose="020B0606020202030204" pitchFamily="34" charset="0"/>
                </a:defRPr>
              </a:lvl2pPr>
              <a:lvl3pPr marL="1143000" indent="-228600">
                <a:tabLst>
                  <a:tab pos="1657350" algn="l"/>
                </a:tabLst>
                <a:defRPr b="1">
                  <a:solidFill>
                    <a:schemeClr val="tx1"/>
                  </a:solidFill>
                  <a:latin typeface="Arial Narrow" panose="020B0606020202030204" pitchFamily="34" charset="0"/>
                </a:defRPr>
              </a:lvl3pPr>
              <a:lvl4pPr marL="1600200" indent="-228600">
                <a:tabLst>
                  <a:tab pos="1657350" algn="l"/>
                </a:tabLst>
                <a:defRPr b="1">
                  <a:solidFill>
                    <a:schemeClr val="tx1"/>
                  </a:solidFill>
                  <a:latin typeface="Arial Narrow" panose="020B0606020202030204" pitchFamily="34" charset="0"/>
                </a:defRPr>
              </a:lvl4pPr>
              <a:lvl5pPr marL="2057400" indent="-228600">
                <a:tabLst>
                  <a:tab pos="1657350" algn="l"/>
                </a:tabLst>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Narrow" panose="020B0606020202030204" pitchFamily="34" charset="0"/>
                </a:defRPr>
              </a:lvl9pPr>
            </a:lstStyle>
            <a:p>
              <a:r>
                <a:rPr lang="en-US" altLang="zh-CN" sz="2200">
                  <a:solidFill>
                    <a:schemeClr val="bg1"/>
                  </a:solidFill>
                  <a:effectLst>
                    <a:outerShdw blurRad="38100" dist="38100" dir="2700000" algn="tl">
                      <a:srgbClr val="000000"/>
                    </a:outerShdw>
                  </a:effectLst>
                  <a:ea typeface="宋体" panose="02010600030101010101" pitchFamily="2" charset="-122"/>
                </a:rPr>
                <a:t>使用</a:t>
              </a:r>
              <a:endParaRPr lang="en-US" altLang="zh-CN" sz="2200">
                <a:solidFill>
                  <a:schemeClr val="bg1"/>
                </a:solidFill>
                <a:effectLst>
                  <a:outerShdw blurRad="38100" dist="38100" dir="2700000" algn="tl">
                    <a:srgbClr val="000000"/>
                  </a:outerShdw>
                </a:effectLst>
                <a:ea typeface="宋体" panose="02010600030101010101" pitchFamily="2" charset="-122"/>
              </a:endParaRPr>
            </a:p>
            <a:p>
              <a:r>
                <a:rPr lang="zh-CN" altLang="en-US" sz="2200">
                  <a:solidFill>
                    <a:schemeClr val="bg1"/>
                  </a:solidFill>
                  <a:effectLst>
                    <a:outerShdw blurRad="38100" dist="38100" dir="2700000" algn="tl">
                      <a:srgbClr val="000000"/>
                    </a:outerShdw>
                  </a:effectLst>
                  <a:ea typeface="宋体" panose="02010600030101010101" pitchFamily="2" charset="-122"/>
                </a:rPr>
                <a:t>频率</a:t>
              </a:r>
              <a:endParaRPr lang="en-US" altLang="en-US" sz="2200">
                <a:solidFill>
                  <a:schemeClr val="bg1"/>
                </a:solidFill>
                <a:effectLst>
                  <a:outerShdw blurRad="38100" dist="38100" dir="2700000" algn="tl">
                    <a:srgbClr val="000000"/>
                  </a:outerShdw>
                </a:effectLst>
                <a:ea typeface="宋体" panose="02010600030101010101" pitchFamily="2" charset="-122"/>
              </a:endParaRPr>
            </a:p>
          </p:txBody>
        </p:sp>
        <p:sp>
          <p:nvSpPr>
            <p:cNvPr id="28" name="Rectangle 39"/>
            <p:cNvSpPr>
              <a:spLocks noChangeArrowheads="1"/>
            </p:cNvSpPr>
            <p:nvPr/>
          </p:nvSpPr>
          <p:spPr bwMode="auto">
            <a:xfrm>
              <a:off x="3964" y="1523"/>
              <a:ext cx="726" cy="619"/>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ln>
            <a:effectLst>
              <a:outerShdw dist="107763" dir="2700000" algn="ctr" rotWithShape="0">
                <a:srgbClr val="C0C0C0"/>
              </a:outerShdw>
            </a:effectLst>
          </p:spPr>
          <p:txBody>
            <a:bodyPr wrap="none" lIns="182880" tIns="182880" rIns="182880" bIns="182880" anchor="ctr"/>
            <a:lstStyle/>
            <a:p>
              <a:pPr>
                <a:defRPr/>
              </a:pPr>
              <a:r>
                <a:rPr lang="en-US" altLang="zh-CN">
                  <a:solidFill>
                    <a:srgbClr val="003399"/>
                  </a:solidFill>
                  <a:latin typeface="Arial" panose="020B0604020202020204" pitchFamily="34" charset="0"/>
                  <a:ea typeface="宋体" panose="02010600030101010101" pitchFamily="2" charset="-122"/>
                </a:rPr>
                <a:t>低</a:t>
              </a:r>
              <a:endParaRPr lang="en-US" altLang="en-US">
                <a:solidFill>
                  <a:srgbClr val="003399"/>
                </a:solidFill>
                <a:latin typeface="Arial" panose="020B0604020202020204" pitchFamily="34" charset="0"/>
                <a:ea typeface="宋体" panose="02010600030101010101" pitchFamily="2" charset="-122"/>
              </a:endParaRPr>
            </a:p>
          </p:txBody>
        </p:sp>
        <p:sp>
          <p:nvSpPr>
            <p:cNvPr id="29" name="Rectangle 44"/>
            <p:cNvSpPr>
              <a:spLocks noChangeArrowheads="1"/>
            </p:cNvSpPr>
            <p:nvPr/>
          </p:nvSpPr>
          <p:spPr bwMode="auto">
            <a:xfrm>
              <a:off x="3964" y="2144"/>
              <a:ext cx="726" cy="714"/>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07763" dir="2700000" algn="ctr" rotWithShape="0">
                <a:srgbClr val="C0C0C0"/>
              </a:outerShdw>
            </a:effectLst>
          </p:spPr>
          <p:txBody>
            <a:bodyPr wrap="none" lIns="182880" tIns="182880" rIns="182880" bIns="182880" anchor="ctr"/>
            <a:lstStyle/>
            <a:p>
              <a:pPr>
                <a:defRPr/>
              </a:pPr>
              <a:r>
                <a:rPr lang="en-US" altLang="zh-CN">
                  <a:solidFill>
                    <a:srgbClr val="003399"/>
                  </a:solidFill>
                  <a:latin typeface="Arial" panose="020B0604020202020204" pitchFamily="34" charset="0"/>
                  <a:ea typeface="宋体" panose="02010600030101010101" pitchFamily="2" charset="-122"/>
                </a:rPr>
                <a:t>中</a:t>
              </a:r>
              <a:endParaRPr lang="en-US" altLang="en-US">
                <a:solidFill>
                  <a:srgbClr val="003399"/>
                </a:solidFill>
                <a:latin typeface="Arial" panose="020B0604020202020204" pitchFamily="34" charset="0"/>
                <a:ea typeface="宋体" panose="02010600030101010101" pitchFamily="2" charset="-122"/>
              </a:endParaRPr>
            </a:p>
          </p:txBody>
        </p:sp>
        <p:sp>
          <p:nvSpPr>
            <p:cNvPr id="30" name="Rectangle 45"/>
            <p:cNvSpPr>
              <a:spLocks noChangeArrowheads="1"/>
            </p:cNvSpPr>
            <p:nvPr/>
          </p:nvSpPr>
          <p:spPr bwMode="auto">
            <a:xfrm>
              <a:off x="3964" y="2858"/>
              <a:ext cx="726" cy="685"/>
            </a:xfrm>
            <a:prstGeom prst="rect">
              <a:avLst/>
            </a:prstGeom>
            <a:gradFill rotWithShape="0">
              <a:gsLst>
                <a:gs pos="0">
                  <a:srgbClr val="CCFFFF"/>
                </a:gs>
                <a:gs pos="100000">
                  <a:srgbClr val="00FFFF"/>
                </a:gs>
              </a:gsLst>
              <a:lin ang="5400000" scaled="1"/>
            </a:gradFill>
            <a:ln w="9525">
              <a:solidFill>
                <a:schemeClr val="tx1"/>
              </a:solidFill>
              <a:miter lim="800000"/>
            </a:ln>
            <a:effectLst>
              <a:outerShdw dist="107763" dir="2700000" algn="ctr" rotWithShape="0">
                <a:srgbClr val="C0C0C0"/>
              </a:outerShdw>
            </a:effectLst>
          </p:spPr>
          <p:txBody>
            <a:bodyPr wrap="none" lIns="182880" tIns="182880" rIns="182880" bIns="182880" anchor="ctr"/>
            <a:lstStyle/>
            <a:p>
              <a:pPr>
                <a:defRPr/>
              </a:pPr>
              <a:r>
                <a:rPr lang="en-US" altLang="zh-CN">
                  <a:solidFill>
                    <a:srgbClr val="003399"/>
                  </a:solidFill>
                  <a:latin typeface="Arial" panose="020B0604020202020204" pitchFamily="34" charset="0"/>
                  <a:ea typeface="宋体" panose="02010600030101010101" pitchFamily="2" charset="-122"/>
                </a:rPr>
                <a:t>高</a:t>
              </a:r>
              <a:endParaRPr lang="en-US" altLang="en-US">
                <a:solidFill>
                  <a:srgbClr val="003399"/>
                </a:solidFill>
                <a:latin typeface="Arial" panose="020B0604020202020204" pitchFamily="34" charset="0"/>
                <a:ea typeface="宋体" panose="02010600030101010101" pitchFamily="2" charset="-122"/>
              </a:endParaRPr>
            </a:p>
          </p:txBody>
        </p:sp>
      </p:grpSp>
      <p:grpSp>
        <p:nvGrpSpPr>
          <p:cNvPr id="31" name="Group 88"/>
          <p:cNvGrpSpPr/>
          <p:nvPr/>
        </p:nvGrpSpPr>
        <p:grpSpPr bwMode="auto">
          <a:xfrm>
            <a:off x="8950973" y="1742817"/>
            <a:ext cx="1152525" cy="4160838"/>
            <a:chOff x="4690" y="922"/>
            <a:chExt cx="726" cy="2621"/>
          </a:xfrm>
        </p:grpSpPr>
        <p:sp>
          <p:nvSpPr>
            <p:cNvPr id="32" name="Rectangle 66"/>
            <p:cNvSpPr>
              <a:spLocks noChangeArrowheads="1"/>
            </p:cNvSpPr>
            <p:nvPr/>
          </p:nvSpPr>
          <p:spPr bwMode="auto">
            <a:xfrm>
              <a:off x="4690" y="922"/>
              <a:ext cx="726" cy="595"/>
            </a:xfrm>
            <a:prstGeom prst="rect">
              <a:avLst/>
            </a:prstGeom>
            <a:gradFill rotWithShape="0">
              <a:gsLst>
                <a:gs pos="0">
                  <a:srgbClr val="333399"/>
                </a:gs>
                <a:gs pos="100000">
                  <a:srgbClr val="3399FF"/>
                </a:gs>
              </a:gsLst>
              <a:lin ang="0" scaled="1"/>
            </a:gradFill>
            <a:ln w="9525">
              <a:solidFill>
                <a:schemeClr val="tx1"/>
              </a:solidFill>
              <a:miter lim="800000"/>
            </a:ln>
            <a:effectLst>
              <a:outerShdw dist="125724" dir="2700000" algn="ctr" rotWithShape="0">
                <a:srgbClr val="C0C0C0"/>
              </a:outerShdw>
            </a:effectLst>
          </p:spPr>
          <p:txBody>
            <a:bodyPr wrap="none" anchor="ctr"/>
            <a:lstStyle/>
            <a:p>
              <a:pPr>
                <a:tabLst>
                  <a:tab pos="1657350" algn="l"/>
                </a:tabLst>
                <a:defRPr/>
              </a:pPr>
              <a:r>
                <a:rPr lang="en-US" altLang="zh-CN" sz="2200">
                  <a:solidFill>
                    <a:schemeClr val="bg1"/>
                  </a:solidFill>
                  <a:effectLst>
                    <a:outerShdw blurRad="38100" dist="38100" dir="2700000" algn="tl">
                      <a:srgbClr val="000000"/>
                    </a:outerShdw>
                  </a:effectLst>
                  <a:ea typeface="宋体" panose="02010600030101010101" pitchFamily="2" charset="-122"/>
                </a:rPr>
                <a:t>加工</a:t>
              </a:r>
              <a:endParaRPr lang="en-US" altLang="zh-CN" sz="2200">
                <a:solidFill>
                  <a:schemeClr val="bg1"/>
                </a:solidFill>
                <a:effectLst>
                  <a:outerShdw blurRad="38100" dist="38100" dir="2700000" algn="tl">
                    <a:srgbClr val="000000"/>
                  </a:outerShdw>
                </a:effectLst>
                <a:ea typeface="宋体" panose="02010600030101010101" pitchFamily="2" charset="-122"/>
              </a:endParaRPr>
            </a:p>
            <a:p>
              <a:pPr>
                <a:tabLst>
                  <a:tab pos="1657350" algn="l"/>
                </a:tabLst>
                <a:defRPr/>
              </a:pPr>
              <a:r>
                <a:rPr lang="zh-CN" altLang="en-US" sz="2200">
                  <a:solidFill>
                    <a:schemeClr val="bg1"/>
                  </a:solidFill>
                  <a:effectLst>
                    <a:outerShdw blurRad="38100" dist="38100" dir="2700000" algn="tl">
                      <a:srgbClr val="000000"/>
                    </a:outerShdw>
                  </a:effectLst>
                  <a:ea typeface="宋体" panose="02010600030101010101" pitchFamily="2" charset="-122"/>
                </a:rPr>
                <a:t>精度</a:t>
              </a:r>
              <a:endParaRPr lang="en-US" altLang="en-US" sz="2200">
                <a:solidFill>
                  <a:schemeClr val="bg1"/>
                </a:solidFill>
                <a:effectLst>
                  <a:outerShdw blurRad="38100" dist="38100" dir="2700000" algn="tl">
                    <a:srgbClr val="000000"/>
                  </a:outerShdw>
                </a:effectLst>
                <a:ea typeface="宋体" panose="02010600030101010101" pitchFamily="2" charset="-122"/>
              </a:endParaRPr>
            </a:p>
          </p:txBody>
        </p:sp>
        <p:sp>
          <p:nvSpPr>
            <p:cNvPr id="33" name="Rectangle 67"/>
            <p:cNvSpPr>
              <a:spLocks noChangeArrowheads="1"/>
            </p:cNvSpPr>
            <p:nvPr/>
          </p:nvSpPr>
          <p:spPr bwMode="auto">
            <a:xfrm>
              <a:off x="4690" y="1523"/>
              <a:ext cx="726" cy="619"/>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a:defRPr/>
              </a:pPr>
              <a:r>
                <a:rPr lang="en-US" altLang="zh-CN">
                  <a:solidFill>
                    <a:srgbClr val="003399"/>
                  </a:solidFill>
                  <a:latin typeface="Arial" panose="020B0604020202020204" pitchFamily="34" charset="0"/>
                  <a:ea typeface="宋体" panose="02010600030101010101" pitchFamily="2" charset="-122"/>
                </a:rPr>
                <a:t>低</a:t>
              </a:r>
              <a:endParaRPr lang="en-US" altLang="en-US">
                <a:solidFill>
                  <a:srgbClr val="003399"/>
                </a:solidFill>
                <a:latin typeface="Arial" panose="020B0604020202020204" pitchFamily="34" charset="0"/>
                <a:ea typeface="宋体" panose="02010600030101010101" pitchFamily="2" charset="-122"/>
              </a:endParaRPr>
            </a:p>
          </p:txBody>
        </p:sp>
        <p:sp>
          <p:nvSpPr>
            <p:cNvPr id="34" name="Rectangle 68"/>
            <p:cNvSpPr>
              <a:spLocks noChangeArrowheads="1"/>
            </p:cNvSpPr>
            <p:nvPr/>
          </p:nvSpPr>
          <p:spPr bwMode="auto">
            <a:xfrm>
              <a:off x="4690" y="2144"/>
              <a:ext cx="726" cy="714"/>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a:defRPr/>
              </a:pPr>
              <a:r>
                <a:rPr lang="en-US" altLang="zh-CN">
                  <a:solidFill>
                    <a:srgbClr val="003399"/>
                  </a:solidFill>
                  <a:latin typeface="Arial" panose="020B0604020202020204" pitchFamily="34" charset="0"/>
                  <a:ea typeface="宋体" panose="02010600030101010101" pitchFamily="2" charset="-122"/>
                </a:rPr>
                <a:t>中</a:t>
              </a:r>
              <a:endParaRPr lang="en-US" altLang="en-US">
                <a:solidFill>
                  <a:srgbClr val="003399"/>
                </a:solidFill>
                <a:latin typeface="Arial" panose="020B0604020202020204" pitchFamily="34" charset="0"/>
                <a:ea typeface="宋体" panose="02010600030101010101" pitchFamily="2" charset="-122"/>
              </a:endParaRPr>
            </a:p>
          </p:txBody>
        </p:sp>
        <p:sp>
          <p:nvSpPr>
            <p:cNvPr id="35" name="Rectangle 69"/>
            <p:cNvSpPr>
              <a:spLocks noChangeArrowheads="1"/>
            </p:cNvSpPr>
            <p:nvPr/>
          </p:nvSpPr>
          <p:spPr bwMode="auto">
            <a:xfrm>
              <a:off x="4690" y="2858"/>
              <a:ext cx="726" cy="685"/>
            </a:xfrm>
            <a:prstGeom prst="rect">
              <a:avLst/>
            </a:prstGeom>
            <a:gradFill rotWithShape="0">
              <a:gsLst>
                <a:gs pos="0">
                  <a:srgbClr val="CCFFFF"/>
                </a:gs>
                <a:gs pos="100000">
                  <a:srgbClr val="00FFFF"/>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a:defRPr/>
              </a:pPr>
              <a:r>
                <a:rPr lang="en-US" altLang="zh-CN">
                  <a:solidFill>
                    <a:srgbClr val="003399"/>
                  </a:solidFill>
                  <a:latin typeface="Arial" panose="020B0604020202020204" pitchFamily="34" charset="0"/>
                  <a:ea typeface="宋体" panose="02010600030101010101" pitchFamily="2" charset="-122"/>
                </a:rPr>
                <a:t>高</a:t>
              </a:r>
              <a:endParaRPr lang="en-US" altLang="en-US">
                <a:solidFill>
                  <a:srgbClr val="003399"/>
                </a:solidFill>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up)">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up)">
                                      <p:cBhvr>
                                        <p:cTn id="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6" y="340254"/>
            <a:ext cx="4713519" cy="530225"/>
          </a:xfrm>
        </p:spPr>
        <p:txBody>
          <a:bodyPr/>
          <a:lstStyle/>
          <a:p>
            <a:r>
              <a:rPr lang="zh-CN" altLang="en-US" dirty="0"/>
              <a:t>第一章   信息系统概论</a:t>
            </a:r>
            <a:endParaRPr lang="zh-CN" altLang="en-US" dirty="0"/>
          </a:p>
        </p:txBody>
      </p:sp>
      <p:grpSp>
        <p:nvGrpSpPr>
          <p:cNvPr id="3" name="Group 1035"/>
          <p:cNvGrpSpPr/>
          <p:nvPr/>
        </p:nvGrpSpPr>
        <p:grpSpPr bwMode="auto">
          <a:xfrm>
            <a:off x="2495550" y="1160463"/>
            <a:ext cx="9455340" cy="587375"/>
            <a:chOff x="1566" y="737"/>
            <a:chExt cx="2568" cy="370"/>
          </a:xfrm>
        </p:grpSpPr>
        <p:graphicFrame>
          <p:nvGraphicFramePr>
            <p:cNvPr id="4" name="Object 1034"/>
            <p:cNvGraphicFramePr>
              <a:graphicFrameLocks noChangeAspect="1"/>
            </p:cNvGraphicFramePr>
            <p:nvPr/>
          </p:nvGraphicFramePr>
          <p:xfrm>
            <a:off x="1566" y="753"/>
            <a:ext cx="2568" cy="354"/>
          </p:xfrm>
          <a:graphic>
            <a:graphicData uri="http://schemas.openxmlformats.org/presentationml/2006/ole">
              <mc:AlternateContent xmlns:mc="http://schemas.openxmlformats.org/markup-compatibility/2006">
                <mc:Choice xmlns:v="urn:schemas-microsoft-com:vml" Requires="v">
                  <p:oleObj spid="_x0000_s2052" name="位图图像" r:id="rId1" imgW="4076700" imgH="561975" progId="Paint.Picture">
                    <p:embed/>
                  </p:oleObj>
                </mc:Choice>
                <mc:Fallback>
                  <p:oleObj name="位图图像" r:id="rId1" imgW="4076700" imgH="561975" progId="Paint.Picture">
                    <p:embed/>
                    <p:pic>
                      <p:nvPicPr>
                        <p:cNvPr id="0" name="Object 10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6" y="753"/>
                          <a:ext cx="2568" cy="3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5" name="Text Box 1033"/>
            <p:cNvSpPr txBox="1">
              <a:spLocks noChangeArrowheads="1"/>
            </p:cNvSpPr>
            <p:nvPr/>
          </p:nvSpPr>
          <p:spPr bwMode="auto">
            <a:xfrm>
              <a:off x="1750" y="737"/>
              <a:ext cx="2183"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pPr>
              <a:r>
                <a:rPr lang="zh-CN" altLang="en-US" sz="2800">
                  <a:solidFill>
                    <a:schemeClr val="bg1"/>
                  </a:solidFill>
                  <a:ea typeface="宋体" panose="02010600030101010101" pitchFamily="2" charset="-122"/>
                </a:rPr>
                <a:t>本章主要内容</a:t>
              </a:r>
              <a:endParaRPr lang="zh-CN" altLang="en-US" sz="2800">
                <a:solidFill>
                  <a:schemeClr val="bg1"/>
                </a:solidFill>
                <a:ea typeface="宋体" panose="02010600030101010101" pitchFamily="2" charset="-122"/>
              </a:endParaRPr>
            </a:p>
          </p:txBody>
        </p:sp>
      </p:grpSp>
      <p:pic>
        <p:nvPicPr>
          <p:cNvPr id="6" name="Picture 1026" descr="boar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019" y="1760538"/>
            <a:ext cx="9361179" cy="45561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027"/>
          <p:cNvSpPr txBox="1">
            <a:spLocks noChangeArrowheads="1"/>
          </p:cNvSpPr>
          <p:nvPr/>
        </p:nvSpPr>
        <p:spPr>
          <a:xfrm>
            <a:off x="2720975" y="1803400"/>
            <a:ext cx="5231121" cy="4398963"/>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altLang="zh-CN" sz="2300" u="sng" dirty="0">
                <a:solidFill>
                  <a:schemeClr val="accent1"/>
                </a:solidFill>
                <a:latin typeface="楷体_GB2312" pitchFamily="49" charset="-122"/>
                <a:ea typeface="楷体_GB2312" pitchFamily="49" charset="-122"/>
              </a:rPr>
              <a:t>1.1</a:t>
            </a:r>
            <a:r>
              <a:rPr lang="zh-CN" altLang="en-US" sz="2300" u="sng" dirty="0">
                <a:solidFill>
                  <a:schemeClr val="accent1"/>
                </a:solidFill>
                <a:latin typeface="楷体_GB2312" pitchFamily="49" charset="-122"/>
                <a:ea typeface="楷体_GB2312" pitchFamily="49" charset="-122"/>
              </a:rPr>
              <a:t>信息的概念和特性</a:t>
            </a:r>
            <a:endParaRPr lang="en-US" altLang="zh-CN" sz="2300" u="sng" dirty="0">
              <a:solidFill>
                <a:schemeClr val="accent1"/>
              </a:solidFill>
              <a:latin typeface="楷体_GB2312" pitchFamily="49" charset="-122"/>
              <a:ea typeface="楷体_GB2312" pitchFamily="49" charset="-122"/>
            </a:endParaRPr>
          </a:p>
          <a:p>
            <a:pPr marL="0" indent="0">
              <a:lnSpc>
                <a:spcPct val="110000"/>
              </a:lnSpc>
              <a:buNone/>
            </a:pPr>
            <a:r>
              <a:rPr lang="en-US" altLang="zh-CN" sz="2300" u="sng" dirty="0">
                <a:solidFill>
                  <a:schemeClr val="accent1"/>
                </a:solidFill>
                <a:latin typeface="楷体_GB2312" pitchFamily="49" charset="-122"/>
                <a:ea typeface="楷体_GB2312" pitchFamily="49" charset="-122"/>
              </a:rPr>
              <a:t>1.2</a:t>
            </a:r>
            <a:r>
              <a:rPr lang="zh-CN" altLang="en-US" sz="2300" u="sng" dirty="0">
                <a:solidFill>
                  <a:schemeClr val="accent1"/>
                </a:solidFill>
                <a:latin typeface="楷体_GB2312" pitchFamily="49" charset="-122"/>
                <a:ea typeface="楷体_GB2312" pitchFamily="49" charset="-122"/>
              </a:rPr>
              <a:t>信息化的概念</a:t>
            </a:r>
            <a:endParaRPr lang="zh-CN" altLang="en-US" sz="2300" u="sng" dirty="0">
              <a:solidFill>
                <a:schemeClr val="accent1"/>
              </a:solidFill>
              <a:latin typeface="楷体_GB2312" pitchFamily="49" charset="-122"/>
              <a:ea typeface="楷体_GB2312" pitchFamily="49" charset="-122"/>
            </a:endParaRPr>
          </a:p>
          <a:p>
            <a:pPr marL="0" indent="0">
              <a:lnSpc>
                <a:spcPct val="110000"/>
              </a:lnSpc>
              <a:buNone/>
            </a:pPr>
            <a:r>
              <a:rPr lang="en-US" altLang="zh-CN" sz="2300" u="sng" dirty="0">
                <a:solidFill>
                  <a:schemeClr val="accent1"/>
                </a:solidFill>
                <a:latin typeface="楷体_GB2312" pitchFamily="49" charset="-122"/>
                <a:ea typeface="楷体_GB2312" pitchFamily="49" charset="-122"/>
              </a:rPr>
              <a:t>1.3</a:t>
            </a:r>
            <a:r>
              <a:rPr lang="zh-CN" altLang="en-US" sz="2300" u="sng" dirty="0">
                <a:solidFill>
                  <a:schemeClr val="accent1"/>
                </a:solidFill>
                <a:latin typeface="楷体_GB2312" pitchFamily="49" charset="-122"/>
                <a:ea typeface="楷体_GB2312" pitchFamily="49" charset="-122"/>
              </a:rPr>
              <a:t>信息资源和信息管理</a:t>
            </a:r>
            <a:endParaRPr lang="zh-CN" altLang="en-US" sz="2300" u="sng" dirty="0">
              <a:solidFill>
                <a:schemeClr val="accent1"/>
              </a:solidFill>
              <a:latin typeface="楷体_GB2312" pitchFamily="49" charset="-122"/>
              <a:ea typeface="楷体_GB2312" pitchFamily="49" charset="-122"/>
            </a:endParaRPr>
          </a:p>
          <a:p>
            <a:pPr marL="0" indent="0">
              <a:lnSpc>
                <a:spcPct val="110000"/>
              </a:lnSpc>
              <a:buNone/>
            </a:pPr>
            <a:r>
              <a:rPr lang="en-US" altLang="zh-CN" sz="2300" u="sng" dirty="0">
                <a:solidFill>
                  <a:schemeClr val="accent1"/>
                </a:solidFill>
                <a:latin typeface="楷体_GB2312" pitchFamily="49" charset="-122"/>
                <a:ea typeface="楷体_GB2312" pitchFamily="49" charset="-122"/>
              </a:rPr>
              <a:t>1.4</a:t>
            </a:r>
            <a:r>
              <a:rPr lang="zh-CN" altLang="en-US" sz="2300" u="sng" dirty="0">
                <a:solidFill>
                  <a:schemeClr val="accent1"/>
                </a:solidFill>
                <a:latin typeface="楷体_GB2312" pitchFamily="49" charset="-122"/>
                <a:ea typeface="楷体_GB2312" pitchFamily="49" charset="-122"/>
              </a:rPr>
              <a:t>信息管理与现代系统科学</a:t>
            </a:r>
            <a:endParaRPr lang="zh-CN" altLang="en-US" sz="2300" u="sng" dirty="0">
              <a:solidFill>
                <a:schemeClr val="accent1"/>
              </a:solidFill>
              <a:latin typeface="楷体_GB2312" pitchFamily="49" charset="-122"/>
              <a:ea typeface="楷体_GB2312" pitchFamily="49" charset="-122"/>
            </a:endParaRPr>
          </a:p>
          <a:p>
            <a:pPr marL="0" indent="0">
              <a:lnSpc>
                <a:spcPct val="110000"/>
              </a:lnSpc>
              <a:buNone/>
            </a:pPr>
            <a:r>
              <a:rPr lang="en-US" altLang="zh-CN" sz="2300" u="sng" dirty="0">
                <a:solidFill>
                  <a:schemeClr val="accent1"/>
                </a:solidFill>
                <a:latin typeface="楷体_GB2312" pitchFamily="49" charset="-122"/>
                <a:ea typeface="楷体_GB2312" pitchFamily="49" charset="-122"/>
              </a:rPr>
              <a:t>1.5</a:t>
            </a:r>
            <a:r>
              <a:rPr lang="zh-CN" altLang="en-US" sz="2300" u="sng" dirty="0">
                <a:solidFill>
                  <a:schemeClr val="accent1"/>
                </a:solidFill>
                <a:latin typeface="楷体_GB2312" pitchFamily="49" charset="-122"/>
                <a:ea typeface="楷体_GB2312" pitchFamily="49" charset="-122"/>
              </a:rPr>
              <a:t>系统工程的基本思想和方法</a:t>
            </a:r>
            <a:endParaRPr lang="zh-CN" altLang="en-US" sz="2300" u="sng" dirty="0">
              <a:solidFill>
                <a:schemeClr val="accent1"/>
              </a:solidFill>
              <a:latin typeface="楷体_GB2312" pitchFamily="49" charset="-122"/>
              <a:ea typeface="楷体_GB2312" pitchFamily="49" charset="-122"/>
            </a:endParaRPr>
          </a:p>
          <a:p>
            <a:pPr marL="0" indent="0">
              <a:lnSpc>
                <a:spcPct val="110000"/>
              </a:lnSpc>
              <a:buNone/>
            </a:pPr>
            <a:r>
              <a:rPr lang="en-US" altLang="zh-CN" sz="2300" u="sng" dirty="0">
                <a:solidFill>
                  <a:schemeClr val="accent1"/>
                </a:solidFill>
                <a:latin typeface="楷体_GB2312" pitchFamily="49" charset="-122"/>
                <a:ea typeface="楷体_GB2312" pitchFamily="49" charset="-122"/>
              </a:rPr>
              <a:t>1.6</a:t>
            </a:r>
            <a:r>
              <a:rPr lang="zh-CN" altLang="en-US" sz="2300" u="sng" dirty="0">
                <a:solidFill>
                  <a:schemeClr val="accent1"/>
                </a:solidFill>
                <a:latin typeface="楷体_GB2312" pitchFamily="49" charset="-122"/>
                <a:ea typeface="楷体_GB2312" pitchFamily="49" charset="-122"/>
              </a:rPr>
              <a:t>信息系统 </a:t>
            </a:r>
            <a:endParaRPr lang="zh-CN" altLang="en-US" sz="2300" u="sng" dirty="0">
              <a:solidFill>
                <a:schemeClr val="accent1"/>
              </a:solidFill>
              <a:latin typeface="楷体_GB2312" pitchFamily="49" charset="-122"/>
              <a:ea typeface="楷体_GB2312" pitchFamily="49" charset="-122"/>
            </a:endParaRPr>
          </a:p>
          <a:p>
            <a:pPr marL="0" indent="0">
              <a:lnSpc>
                <a:spcPct val="110000"/>
              </a:lnSpc>
              <a:buNone/>
            </a:pPr>
            <a:r>
              <a:rPr lang="en-US" altLang="zh-CN" sz="2300" u="sng" dirty="0">
                <a:solidFill>
                  <a:schemeClr val="accent1"/>
                </a:solidFill>
                <a:latin typeface="楷体_GB2312" pitchFamily="49" charset="-122"/>
                <a:ea typeface="楷体_GB2312" pitchFamily="49" charset="-122"/>
              </a:rPr>
              <a:t>1.7</a:t>
            </a:r>
            <a:r>
              <a:rPr lang="zh-CN" altLang="en-US" sz="2300" u="sng" dirty="0">
                <a:solidFill>
                  <a:schemeClr val="accent1"/>
                </a:solidFill>
                <a:latin typeface="楷体_GB2312" pitchFamily="49" charset="-122"/>
                <a:ea typeface="楷体_GB2312" pitchFamily="49" charset="-122"/>
              </a:rPr>
              <a:t>管理信息系统</a:t>
            </a:r>
            <a:endParaRPr lang="en-US" altLang="zh-CN" sz="2300" u="sng" dirty="0">
              <a:solidFill>
                <a:schemeClr val="accent1"/>
              </a:solidFill>
              <a:latin typeface="楷体_GB2312" pitchFamily="49" charset="-122"/>
              <a:ea typeface="楷体_GB2312" pitchFamily="49" charset="-122"/>
            </a:endParaRPr>
          </a:p>
          <a:p>
            <a:pPr marL="0" indent="0">
              <a:lnSpc>
                <a:spcPct val="110000"/>
              </a:lnSpc>
              <a:buNone/>
            </a:pPr>
            <a:r>
              <a:rPr lang="en-US" altLang="zh-CN" sz="2300" u="sng" dirty="0">
                <a:solidFill>
                  <a:schemeClr val="accent1"/>
                </a:solidFill>
                <a:latin typeface="楷体_GB2312" pitchFamily="49" charset="-122"/>
                <a:ea typeface="楷体_GB2312" pitchFamily="49" charset="-122"/>
              </a:rPr>
              <a:t>1.8</a:t>
            </a:r>
            <a:r>
              <a:rPr lang="zh-CN" altLang="en-US" sz="2300" u="sng" dirty="0">
                <a:solidFill>
                  <a:schemeClr val="accent1"/>
                </a:solidFill>
                <a:latin typeface="楷体_GB2312" pitchFamily="49" charset="-122"/>
                <a:ea typeface="楷体_GB2312" pitchFamily="49" charset="-122"/>
              </a:rPr>
              <a:t>信息系统的建设</a:t>
            </a:r>
            <a:endParaRPr lang="en-US" altLang="zh-CN" sz="2300" u="sng" dirty="0">
              <a:solidFill>
                <a:schemeClr val="accent1"/>
              </a:solidFill>
              <a:latin typeface="楷体_GB2312" pitchFamily="49" charset="-122"/>
              <a:ea typeface="楷体_GB2312" pitchFamily="49" charset="-122"/>
            </a:endParaRPr>
          </a:p>
          <a:p>
            <a:pPr marL="0" indent="0">
              <a:lnSpc>
                <a:spcPct val="110000"/>
              </a:lnSpc>
              <a:buNone/>
            </a:pPr>
            <a:r>
              <a:rPr lang="en-US" altLang="zh-CN" sz="2300" u="sng" dirty="0">
                <a:solidFill>
                  <a:schemeClr val="accent1"/>
                </a:solidFill>
                <a:latin typeface="楷体_GB2312" pitchFamily="49" charset="-122"/>
                <a:ea typeface="楷体_GB2312" pitchFamily="49" charset="-122"/>
              </a:rPr>
              <a:t>1.9</a:t>
            </a:r>
            <a:r>
              <a:rPr lang="zh-CN" altLang="en-US" sz="2300" u="sng" dirty="0">
                <a:solidFill>
                  <a:schemeClr val="accent1"/>
                </a:solidFill>
                <a:latin typeface="楷体_GB2312" pitchFamily="49" charset="-122"/>
                <a:ea typeface="楷体_GB2312" pitchFamily="49" charset="-122"/>
              </a:rPr>
              <a:t>信息系统的发展趋势</a:t>
            </a:r>
            <a:endParaRPr lang="zh-CN" altLang="en-US" sz="2300" u="sng" dirty="0">
              <a:solidFill>
                <a:schemeClr val="accent1"/>
              </a:solidFill>
              <a:latin typeface="楷体_GB2312" pitchFamily="49" charset="-122"/>
              <a:ea typeface="楷体_GB2312" pitchFamily="49" charset="-122"/>
            </a:endParaRPr>
          </a:p>
        </p:txBody>
      </p:sp>
      <p:pic>
        <p:nvPicPr>
          <p:cNvPr id="9" name="Picture 1030" descr="Splash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168400"/>
            <a:ext cx="1651000" cy="51387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1.7 </a:t>
            </a:r>
            <a:r>
              <a:rPr lang="zh-CN" altLang="en-US" dirty="0"/>
              <a:t>管理信息系统</a:t>
            </a:r>
            <a:endParaRPr lang="en-CA" dirty="0"/>
          </a:p>
        </p:txBody>
      </p:sp>
      <p:sp>
        <p:nvSpPr>
          <p:cNvPr id="6" name="TextBox 5"/>
          <p:cNvSpPr txBox="1"/>
          <p:nvPr/>
        </p:nvSpPr>
        <p:spPr>
          <a:xfrm>
            <a:off x="96416" y="1193059"/>
            <a:ext cx="11999167" cy="369332"/>
          </a:xfrm>
          <a:prstGeom prst="rect">
            <a:avLst/>
          </a:prstGeom>
          <a:noFill/>
        </p:spPr>
        <p:txBody>
          <a:bodyPr wrap="square">
            <a:spAutoFit/>
          </a:bodyPr>
          <a:lstStyle/>
          <a:p>
            <a:pPr algn="ctr"/>
            <a:r>
              <a:rPr lang="zh-CN" altLang="en-US" b="0" dirty="0">
                <a:solidFill>
                  <a:srgbClr val="121212"/>
                </a:solidFill>
                <a:effectLst/>
                <a:latin typeface="-apple-system"/>
              </a:rPr>
              <a:t>结构化数据是数据的</a:t>
            </a:r>
            <a:r>
              <a:rPr lang="zh-CN" altLang="en-US" b="1" dirty="0">
                <a:solidFill>
                  <a:srgbClr val="121212"/>
                </a:solidFill>
                <a:effectLst/>
                <a:latin typeface="-apple-system"/>
              </a:rPr>
              <a:t>数据库</a:t>
            </a:r>
            <a:r>
              <a:rPr lang="en-US" altLang="zh-CN" b="0" dirty="0">
                <a:solidFill>
                  <a:srgbClr val="121212"/>
                </a:solidFill>
                <a:effectLst/>
                <a:latin typeface="-apple-system"/>
              </a:rPr>
              <a:t>(</a:t>
            </a:r>
            <a:r>
              <a:rPr lang="zh-CN" altLang="en-US" b="1" dirty="0">
                <a:solidFill>
                  <a:srgbClr val="121212"/>
                </a:solidFill>
                <a:effectLst/>
                <a:latin typeface="-apple-system"/>
              </a:rPr>
              <a:t>即行数据</a:t>
            </a:r>
            <a:r>
              <a:rPr lang="en-US" altLang="zh-CN" b="1" dirty="0">
                <a:solidFill>
                  <a:srgbClr val="121212"/>
                </a:solidFill>
                <a:effectLst/>
                <a:latin typeface="-apple-system"/>
              </a:rPr>
              <a:t>,</a:t>
            </a:r>
            <a:r>
              <a:rPr lang="zh-CN" altLang="en-US" b="1" dirty="0">
                <a:solidFill>
                  <a:srgbClr val="121212"/>
                </a:solidFill>
                <a:effectLst/>
                <a:latin typeface="-apple-system"/>
              </a:rPr>
              <a:t>存储在数据库里</a:t>
            </a:r>
            <a:r>
              <a:rPr lang="en-US" altLang="zh-CN" b="1" dirty="0">
                <a:solidFill>
                  <a:srgbClr val="121212"/>
                </a:solidFill>
                <a:effectLst/>
                <a:latin typeface="-apple-system"/>
              </a:rPr>
              <a:t>,</a:t>
            </a:r>
            <a:r>
              <a:rPr lang="zh-CN" altLang="en-US" b="1" dirty="0">
                <a:solidFill>
                  <a:srgbClr val="121212"/>
                </a:solidFill>
                <a:effectLst/>
                <a:latin typeface="-apple-system"/>
              </a:rPr>
              <a:t>可以用二维表结构来逻辑表达实现的数据</a:t>
            </a:r>
            <a:r>
              <a:rPr lang="en-US" altLang="zh-CN" b="0" i="0" dirty="0">
                <a:solidFill>
                  <a:srgbClr val="121212"/>
                </a:solidFill>
                <a:effectLst/>
                <a:latin typeface="-apple-system"/>
              </a:rPr>
              <a:t>)</a:t>
            </a:r>
            <a:endParaRPr lang="en-CA" dirty="0"/>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6057" y="1707689"/>
            <a:ext cx="5185994" cy="497302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6356" y="1707688"/>
            <a:ext cx="4902809" cy="49730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1.7 </a:t>
            </a:r>
            <a:r>
              <a:rPr lang="zh-CN" altLang="en-US" dirty="0"/>
              <a:t>管理信息系统</a:t>
            </a:r>
            <a:endParaRPr lang="en-CA" dirty="0"/>
          </a:p>
          <a:p>
            <a:endParaRPr lang="en-CA" dirty="0"/>
          </a:p>
        </p:txBody>
      </p:sp>
      <p:sp>
        <p:nvSpPr>
          <p:cNvPr id="4" name="Text Box 3"/>
          <p:cNvSpPr txBox="1">
            <a:spLocks noChangeArrowheads="1"/>
          </p:cNvSpPr>
          <p:nvPr/>
        </p:nvSpPr>
        <p:spPr bwMode="auto">
          <a:xfrm>
            <a:off x="161147" y="1049241"/>
            <a:ext cx="11940657" cy="2249462"/>
          </a:xfrm>
          <a:prstGeom prst="rect">
            <a:avLst/>
          </a:prstGeom>
          <a:noFill/>
          <a:ln w="9525">
            <a:noFill/>
            <a:miter lim="800000"/>
          </a:ln>
          <a:effectLst/>
        </p:spPr>
        <p:txBody>
          <a:bodyPr wrap="square">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just">
              <a:lnSpc>
                <a:spcPct val="120000"/>
              </a:lnSpc>
            </a:pPr>
            <a:r>
              <a:rPr kumimoji="1" lang="zh-CN" altLang="en-US" sz="2400" b="0" dirty="0">
                <a:solidFill>
                  <a:schemeClr val="accent2"/>
                </a:solidFill>
                <a:latin typeface="楷体_GB2312" pitchFamily="49" charset="-122"/>
                <a:ea typeface="楷体_GB2312" pitchFamily="49" charset="-122"/>
              </a:rPr>
              <a:t>    </a:t>
            </a:r>
            <a:r>
              <a:rPr kumimoji="1" lang="zh-CN" altLang="en-US" sz="2400" b="0" dirty="0">
                <a:solidFill>
                  <a:srgbClr val="003399"/>
                </a:solidFill>
                <a:latin typeface="楷体_GB2312" pitchFamily="49" charset="-122"/>
                <a:ea typeface="楷体_GB2312" pitchFamily="49" charset="-122"/>
              </a:rPr>
              <a:t>管理信息系统(</a:t>
            </a:r>
            <a:r>
              <a:rPr kumimoji="1" lang="en-US" altLang="zh-CN" sz="2400" b="0" dirty="0">
                <a:solidFill>
                  <a:srgbClr val="003399"/>
                </a:solidFill>
                <a:latin typeface="楷体_GB2312" pitchFamily="49" charset="-122"/>
                <a:ea typeface="楷体_GB2312" pitchFamily="49" charset="-122"/>
              </a:rPr>
              <a:t>Management Information System，</a:t>
            </a:r>
            <a:r>
              <a:rPr kumimoji="1" lang="zh-CN" altLang="en-US" sz="2400" b="0" dirty="0">
                <a:solidFill>
                  <a:srgbClr val="003399"/>
                </a:solidFill>
                <a:latin typeface="楷体_GB2312" pitchFamily="49" charset="-122"/>
                <a:ea typeface="楷体_GB2312" pitchFamily="49" charset="-122"/>
              </a:rPr>
              <a:t>简称</a:t>
            </a:r>
            <a:r>
              <a:rPr kumimoji="1" lang="en-US" altLang="zh-CN" sz="2400" b="0" dirty="0">
                <a:solidFill>
                  <a:srgbClr val="003399"/>
                </a:solidFill>
                <a:latin typeface="楷体_GB2312" pitchFamily="49" charset="-122"/>
                <a:ea typeface="楷体_GB2312" pitchFamily="49" charset="-122"/>
              </a:rPr>
              <a:t>MIS)</a:t>
            </a:r>
            <a:r>
              <a:rPr kumimoji="1" lang="zh-CN" altLang="en-US" sz="2400" b="0" dirty="0">
                <a:solidFill>
                  <a:srgbClr val="003399"/>
                </a:solidFill>
                <a:latin typeface="楷体_GB2312" pitchFamily="49" charset="-122"/>
                <a:ea typeface="楷体_GB2312" pitchFamily="49" charset="-122"/>
              </a:rPr>
              <a:t>是本世纪70年代开始发展起来的一个新兴的应用研究领域。对它的定义目前没有取得统一认识。</a:t>
            </a:r>
            <a:endParaRPr kumimoji="1" lang="zh-CN" altLang="en-US" sz="2400" b="0" dirty="0">
              <a:solidFill>
                <a:srgbClr val="003399"/>
              </a:solidFill>
              <a:latin typeface="楷体_GB2312" pitchFamily="49" charset="-122"/>
              <a:ea typeface="楷体_GB2312" pitchFamily="49" charset="-122"/>
            </a:endParaRPr>
          </a:p>
          <a:p>
            <a:pPr algn="just">
              <a:lnSpc>
                <a:spcPct val="120000"/>
              </a:lnSpc>
            </a:pPr>
            <a:r>
              <a:rPr kumimoji="1" lang="zh-CN" altLang="en-US" sz="2400" dirty="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rPr>
              <a:t>1.瓦尔特.肯尼万（</a:t>
            </a:r>
            <a:r>
              <a:rPr kumimoji="1" lang="en-US" altLang="zh-CN" sz="2400" dirty="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rPr>
              <a:t>Walter T.Kennevan）1970：</a:t>
            </a:r>
            <a:endParaRPr kumimoji="1" lang="en-US" altLang="zh-CN" sz="2400" dirty="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p>
            <a:pPr algn="just">
              <a:lnSpc>
                <a:spcPct val="120000"/>
              </a:lnSpc>
            </a:pPr>
            <a:r>
              <a:rPr kumimoji="1" lang="en-US" altLang="zh-CN" sz="2400" b="0" dirty="0">
                <a:solidFill>
                  <a:schemeClr val="accent2"/>
                </a:solidFill>
                <a:latin typeface="楷体_GB2312" pitchFamily="49" charset="-122"/>
                <a:ea typeface="楷体_GB2312" pitchFamily="49" charset="-122"/>
              </a:rPr>
              <a:t>    </a:t>
            </a:r>
            <a:r>
              <a:rPr kumimoji="1" lang="zh-CN" altLang="en-US" sz="2400" b="0" dirty="0">
                <a:solidFill>
                  <a:srgbClr val="003399"/>
                </a:solidFill>
                <a:latin typeface="楷体_GB2312" pitchFamily="49" charset="-122"/>
                <a:ea typeface="楷体_GB2312" pitchFamily="49" charset="-122"/>
              </a:rPr>
              <a:t>以书面或口头的形式，在合适的时间向经理、职员以及外界人员提供过去的、现在的、预测未来的有关企业内部及其环境的信息，以帮助他们进行决策。</a:t>
            </a:r>
            <a:endParaRPr kumimoji="1" lang="zh-CN" altLang="en-US" sz="2400" b="0" dirty="0">
              <a:solidFill>
                <a:schemeClr val="accent2"/>
              </a:solidFill>
              <a:latin typeface="楷体_GB2312" pitchFamily="49" charset="-122"/>
              <a:ea typeface="楷体_GB2312" pitchFamily="49" charset="-122"/>
            </a:endParaRPr>
          </a:p>
        </p:txBody>
      </p:sp>
      <p:sp>
        <p:nvSpPr>
          <p:cNvPr id="6" name="Text Box 2"/>
          <p:cNvSpPr txBox="1">
            <a:spLocks noChangeArrowheads="1"/>
          </p:cNvSpPr>
          <p:nvPr/>
        </p:nvSpPr>
        <p:spPr bwMode="auto">
          <a:xfrm>
            <a:off x="161147" y="3317364"/>
            <a:ext cx="11869706" cy="2692660"/>
          </a:xfrm>
          <a:prstGeom prst="rect">
            <a:avLst/>
          </a:prstGeom>
          <a:noFill/>
          <a:ln w="9525">
            <a:noFill/>
            <a:miter lim="800000"/>
          </a:ln>
          <a:effectLst/>
        </p:spPr>
        <p:txBody>
          <a:bodyPr wrap="square">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eaLnBrk="1" hangingPunct="1">
              <a:lnSpc>
                <a:spcPct val="120000"/>
              </a:lnSpc>
            </a:pPr>
            <a:r>
              <a:rPr kumimoji="1" lang="en-US" altLang="zh-CN" sz="2400" dirty="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rPr>
              <a:t>2.</a:t>
            </a:r>
            <a:r>
              <a:rPr kumimoji="1" lang="zh-CN" altLang="zh-CN" sz="2400" dirty="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rPr>
              <a:t>明尼苏达大学卡而森管理学院</a:t>
            </a:r>
            <a:r>
              <a:rPr kumimoji="1" lang="zh-CN" altLang="en-US" sz="2400" dirty="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rPr>
              <a:t> </a:t>
            </a:r>
            <a:r>
              <a:rPr kumimoji="1" lang="en-US" altLang="zh-CN" sz="2000" dirty="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rPr>
              <a:t>Gordon </a:t>
            </a:r>
            <a:r>
              <a:rPr kumimoji="1" lang="en-US" altLang="zh-CN" sz="2000" dirty="0" err="1">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rPr>
              <a:t>B.Davis</a:t>
            </a:r>
            <a:r>
              <a:rPr kumimoji="1" lang="en-US" altLang="zh-CN" sz="2000" dirty="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rPr>
              <a:t> ：1985</a:t>
            </a:r>
            <a:endParaRPr kumimoji="1" lang="en-US" altLang="zh-CN" sz="2000" dirty="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p>
            <a:pPr algn="just" eaLnBrk="1" hangingPunct="1">
              <a:lnSpc>
                <a:spcPct val="120000"/>
              </a:lnSpc>
            </a:pPr>
            <a:r>
              <a:rPr kumimoji="1" lang="en-US" altLang="zh-CN" sz="2400" dirty="0">
                <a:solidFill>
                  <a:schemeClr val="accent2"/>
                </a:solidFill>
                <a:latin typeface="楷体_GB2312" pitchFamily="49" charset="-122"/>
                <a:ea typeface="楷体_GB2312" pitchFamily="49" charset="-122"/>
              </a:rPr>
              <a:t>    </a:t>
            </a:r>
            <a:r>
              <a:rPr kumimoji="1" lang="zh-CN" altLang="en-US" sz="2400" b="0" dirty="0">
                <a:solidFill>
                  <a:srgbClr val="003399"/>
                </a:solidFill>
                <a:latin typeface="楷体_GB2312" pitchFamily="49" charset="-122"/>
                <a:ea typeface="楷体_GB2312" pitchFamily="49" charset="-122"/>
              </a:rPr>
              <a:t>它是一个利用计算机硬件和软件，手工作业，分析、计划、控制和决策模型，以及数据库的用户计算机系统。它能提供信息，支持企业或组织的运行、管理和决策功能。</a:t>
            </a:r>
            <a:r>
              <a:rPr kumimoji="1" lang="zh-CN" altLang="en-US" sz="2400" dirty="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rPr>
              <a:t>3.  </a:t>
            </a:r>
            <a:r>
              <a:rPr kumimoji="1" lang="en-US" altLang="zh-CN" sz="2400" dirty="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rPr>
              <a:t>ISO</a:t>
            </a:r>
            <a:r>
              <a:rPr kumimoji="1" lang="zh-CN" altLang="en-US" sz="2400" dirty="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rPr>
              <a:t>的定义：</a:t>
            </a:r>
            <a:endParaRPr kumimoji="1" lang="zh-CN" altLang="en-US" sz="2400" dirty="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p>
            <a:pPr algn="l" eaLnBrk="1" hangingPunct="1">
              <a:lnSpc>
                <a:spcPct val="120000"/>
              </a:lnSpc>
            </a:pPr>
            <a:r>
              <a:rPr kumimoji="1" lang="zh-CN" altLang="en-US" sz="2400" dirty="0">
                <a:solidFill>
                  <a:schemeClr val="accent2"/>
                </a:solidFill>
                <a:latin typeface="Times New Roman" panose="02020603050405020304" pitchFamily="18" charset="0"/>
                <a:ea typeface="宋体" panose="02010600030101010101" pitchFamily="2" charset="-122"/>
              </a:rPr>
              <a:t>        </a:t>
            </a:r>
            <a:r>
              <a:rPr kumimoji="1" lang="zh-CN" altLang="en-US" sz="2400" b="0" dirty="0">
                <a:solidFill>
                  <a:srgbClr val="003399"/>
                </a:solidFill>
                <a:latin typeface="楷体_GB2312" pitchFamily="49" charset="-122"/>
                <a:ea typeface="楷体_GB2312" pitchFamily="49" charset="-122"/>
              </a:rPr>
              <a:t>管理信息系统是借助于自动化数据处理手段进行管理的系统。</a:t>
            </a:r>
            <a:r>
              <a:rPr kumimoji="1" lang="en-US" altLang="zh-CN" sz="2400" b="0" dirty="0">
                <a:solidFill>
                  <a:srgbClr val="003399"/>
                </a:solidFill>
                <a:latin typeface="楷体_GB2312" pitchFamily="49" charset="-122"/>
                <a:ea typeface="楷体_GB2312" pitchFamily="49" charset="-122"/>
              </a:rPr>
              <a:t>MIS</a:t>
            </a:r>
            <a:r>
              <a:rPr kumimoji="1" lang="zh-CN" altLang="en-US" sz="2400" b="0" dirty="0">
                <a:solidFill>
                  <a:srgbClr val="003399"/>
                </a:solidFill>
                <a:latin typeface="楷体_GB2312" pitchFamily="49" charset="-122"/>
                <a:ea typeface="楷体_GB2312" pitchFamily="49" charset="-122"/>
              </a:rPr>
              <a:t>由计算机硬件、软件（包括：系统软件、应用软件和管理学软件包）、数据库各种规程和人共同组成。</a:t>
            </a:r>
            <a:r>
              <a:rPr kumimoji="1" lang="zh-CN" altLang="en-US" sz="2400" dirty="0">
                <a:solidFill>
                  <a:schemeClr val="accent2"/>
                </a:solidFill>
                <a:latin typeface="楷体_GB2312" pitchFamily="49" charset="-122"/>
                <a:ea typeface="楷体_GB2312" pitchFamily="49" charset="-122"/>
              </a:rPr>
              <a:t> </a:t>
            </a:r>
            <a:endParaRPr kumimoji="1" lang="zh-CN" altLang="en-US" sz="2400" dirty="0">
              <a:solidFill>
                <a:schemeClr val="accent2"/>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1.7 </a:t>
            </a:r>
            <a:r>
              <a:rPr lang="zh-CN" altLang="en-US" dirty="0"/>
              <a:t>管理信息系统</a:t>
            </a:r>
            <a:endParaRPr lang="en-CA" dirty="0"/>
          </a:p>
          <a:p>
            <a:endParaRPr lang="en-CA" dirty="0"/>
          </a:p>
        </p:txBody>
      </p:sp>
      <p:sp>
        <p:nvSpPr>
          <p:cNvPr id="4" name="Text Box 2"/>
          <p:cNvSpPr txBox="1">
            <a:spLocks noChangeArrowheads="1"/>
          </p:cNvSpPr>
          <p:nvPr/>
        </p:nvSpPr>
        <p:spPr bwMode="auto">
          <a:xfrm>
            <a:off x="11561" y="1041335"/>
            <a:ext cx="12180439" cy="3147593"/>
          </a:xfrm>
          <a:prstGeom prst="rect">
            <a:avLst/>
          </a:prstGeom>
          <a:noFill/>
          <a:ln w="9525">
            <a:noFill/>
            <a:miter lim="800000"/>
          </a:ln>
          <a:effectLst/>
        </p:spPr>
        <p:txBody>
          <a:bodyPr wrap="square">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just">
              <a:lnSpc>
                <a:spcPct val="140000"/>
              </a:lnSpc>
              <a:spcBef>
                <a:spcPct val="50000"/>
              </a:spcBef>
            </a:pPr>
            <a:r>
              <a:rPr kumimoji="1" lang="zh-CN" altLang="en-US" sz="2400" dirty="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rPr>
              <a:t>4.中国企业管理百科全书上给出的定义</a:t>
            </a:r>
            <a:endParaRPr kumimoji="1" lang="zh-CN" altLang="en-US" sz="2400" dirty="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p>
            <a:pPr algn="l">
              <a:lnSpc>
                <a:spcPct val="140000"/>
              </a:lnSpc>
              <a:spcBef>
                <a:spcPct val="50000"/>
              </a:spcBef>
            </a:pPr>
            <a:r>
              <a:rPr kumimoji="1" lang="zh-CN" altLang="en-US" sz="2800" dirty="0">
                <a:solidFill>
                  <a:srgbClr val="003399"/>
                </a:solidFill>
                <a:latin typeface="楷体_GB2312" pitchFamily="49" charset="-122"/>
                <a:ea typeface="楷体_GB2312" pitchFamily="49" charset="-122"/>
              </a:rPr>
              <a:t>    </a:t>
            </a:r>
            <a:r>
              <a:rPr kumimoji="1" lang="zh-CN" altLang="en-US" sz="2800" b="0" dirty="0">
                <a:solidFill>
                  <a:srgbClr val="003399"/>
                </a:solidFill>
                <a:latin typeface="楷体_GB2312" pitchFamily="49" charset="-122"/>
                <a:ea typeface="楷体_GB2312" pitchFamily="49" charset="-122"/>
              </a:rPr>
              <a:t>管理信息系统是一个由</a:t>
            </a:r>
            <a:r>
              <a:rPr kumimoji="1" lang="zh-CN" altLang="en-US" sz="2800" dirty="0">
                <a:solidFill>
                  <a:srgbClr val="003399"/>
                </a:solidFill>
                <a:latin typeface="楷体_GB2312" pitchFamily="49" charset="-122"/>
                <a:ea typeface="楷体_GB2312" pitchFamily="49" charset="-122"/>
              </a:rPr>
              <a:t>人</a:t>
            </a:r>
            <a:r>
              <a:rPr kumimoji="1" lang="zh-CN" altLang="en-US" sz="2800" b="0" dirty="0">
                <a:solidFill>
                  <a:srgbClr val="003399"/>
                </a:solidFill>
                <a:latin typeface="楷体_GB2312" pitchFamily="49" charset="-122"/>
                <a:ea typeface="楷体_GB2312" pitchFamily="49" charset="-122"/>
              </a:rPr>
              <a:t>、计算机等组成的能进行信息的收集、传送、储存、加工和使用的系统。管理信息系统能实测企业的各种运行情况；利用过去的数据预测未来；从企业全局出发辅助企业进行决策；利用信息控制企业的行为；帮助企业实现其规划目标。 </a:t>
            </a:r>
            <a:endParaRPr kumimoji="1" lang="zh-CN" altLang="en-US" sz="2800" b="0" dirty="0">
              <a:solidFill>
                <a:srgbClr val="003399"/>
              </a:solidFill>
              <a:latin typeface="楷体_GB2312" pitchFamily="49" charset="-122"/>
              <a:ea typeface="楷体_GB2312" pitchFamily="49" charset="-122"/>
            </a:endParaRPr>
          </a:p>
        </p:txBody>
      </p:sp>
      <p:sp>
        <p:nvSpPr>
          <p:cNvPr id="8" name="Rectangle 3"/>
          <p:cNvSpPr>
            <a:spLocks noChangeArrowheads="1"/>
          </p:cNvSpPr>
          <p:nvPr/>
        </p:nvSpPr>
        <p:spPr bwMode="auto">
          <a:xfrm>
            <a:off x="4852890" y="4737783"/>
            <a:ext cx="3208760" cy="259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28600" indent="-228600">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90000"/>
              </a:lnSpc>
              <a:spcBef>
                <a:spcPct val="40000"/>
              </a:spcBef>
              <a:buClr>
                <a:srgbClr val="8DACD0"/>
              </a:buClr>
              <a:buSzPct val="70000"/>
              <a:buFont typeface="Wingdings" panose="05000000000000000000" pitchFamily="2" charset="2"/>
              <a:buBlip>
                <a:blip r:embed="rId1"/>
              </a:buBlip>
            </a:pPr>
            <a:r>
              <a:rPr kumimoji="1" lang="zh-CN" altLang="en-US" sz="2200" dirty="0">
                <a:solidFill>
                  <a:srgbClr val="FF0000"/>
                </a:solidFill>
                <a:latin typeface="宋体" panose="02010600030101010101" pitchFamily="2" charset="-122"/>
                <a:ea typeface="宋体" panose="02010600030101010101" pitchFamily="2" charset="-122"/>
              </a:rPr>
              <a:t>面向管理决策</a:t>
            </a:r>
            <a:endParaRPr kumimoji="1" lang="zh-CN" altLang="en-US" sz="2200" dirty="0">
              <a:solidFill>
                <a:srgbClr val="FF0000"/>
              </a:solidFill>
              <a:latin typeface="宋体" panose="02010600030101010101" pitchFamily="2" charset="-122"/>
              <a:ea typeface="宋体" panose="02010600030101010101" pitchFamily="2" charset="-122"/>
            </a:endParaRPr>
          </a:p>
          <a:p>
            <a:pPr algn="l">
              <a:lnSpc>
                <a:spcPct val="90000"/>
              </a:lnSpc>
              <a:spcBef>
                <a:spcPct val="40000"/>
              </a:spcBef>
              <a:buClr>
                <a:srgbClr val="8DACD0"/>
              </a:buClr>
              <a:buSzPct val="70000"/>
              <a:buFont typeface="Wingdings" panose="05000000000000000000" pitchFamily="2" charset="2"/>
              <a:buBlip>
                <a:blip r:embed="rId1"/>
              </a:buBlip>
            </a:pPr>
            <a:r>
              <a:rPr kumimoji="1" lang="zh-CN" altLang="en-US" sz="2200" dirty="0">
                <a:solidFill>
                  <a:srgbClr val="FF0000"/>
                </a:solidFill>
                <a:latin typeface="宋体" panose="02010600030101010101" pitchFamily="2" charset="-122"/>
                <a:ea typeface="宋体" panose="02010600030101010101" pitchFamily="2" charset="-122"/>
              </a:rPr>
              <a:t>人-机系统</a:t>
            </a:r>
            <a:endParaRPr kumimoji="1" lang="zh-CN" altLang="en-US" sz="2200" dirty="0">
              <a:solidFill>
                <a:srgbClr val="FF0000"/>
              </a:solidFill>
              <a:latin typeface="宋体" panose="02010600030101010101" pitchFamily="2" charset="-122"/>
              <a:ea typeface="宋体" panose="02010600030101010101" pitchFamily="2" charset="-122"/>
            </a:endParaRPr>
          </a:p>
          <a:p>
            <a:pPr algn="l">
              <a:lnSpc>
                <a:spcPct val="90000"/>
              </a:lnSpc>
              <a:spcBef>
                <a:spcPct val="40000"/>
              </a:spcBef>
              <a:buClr>
                <a:srgbClr val="8DACD0"/>
              </a:buClr>
              <a:buSzPct val="70000"/>
              <a:buFont typeface="Wingdings" panose="05000000000000000000" pitchFamily="2" charset="2"/>
              <a:buBlip>
                <a:blip r:embed="rId1"/>
              </a:buBlip>
            </a:pPr>
            <a:r>
              <a:rPr kumimoji="1" lang="zh-CN" altLang="en-US" sz="2200" dirty="0">
                <a:solidFill>
                  <a:srgbClr val="FF0000"/>
                </a:solidFill>
                <a:latin typeface="宋体" panose="02010600030101010101" pitchFamily="2" charset="-122"/>
                <a:ea typeface="宋体" panose="02010600030101010101" pitchFamily="2" charset="-122"/>
              </a:rPr>
              <a:t>综合系统</a:t>
            </a:r>
            <a:endParaRPr kumimoji="1" lang="zh-CN" altLang="en-US" sz="2200" dirty="0">
              <a:solidFill>
                <a:srgbClr val="FF0000"/>
              </a:solidFill>
              <a:latin typeface="宋体" panose="02010600030101010101" pitchFamily="2" charset="-122"/>
              <a:ea typeface="宋体" panose="02010600030101010101" pitchFamily="2" charset="-122"/>
            </a:endParaRPr>
          </a:p>
          <a:p>
            <a:pPr algn="l">
              <a:lnSpc>
                <a:spcPct val="90000"/>
              </a:lnSpc>
              <a:spcBef>
                <a:spcPct val="40000"/>
              </a:spcBef>
              <a:buClr>
                <a:srgbClr val="8DACD0"/>
              </a:buClr>
              <a:buSzPct val="70000"/>
              <a:buFont typeface="Wingdings" panose="05000000000000000000" pitchFamily="2" charset="2"/>
              <a:buBlip>
                <a:blip r:embed="rId1"/>
              </a:buBlip>
            </a:pPr>
            <a:r>
              <a:rPr kumimoji="1" lang="zh-CN" altLang="en-US" sz="2200" dirty="0">
                <a:solidFill>
                  <a:srgbClr val="FF0000"/>
                </a:solidFill>
                <a:latin typeface="宋体" panose="02010600030101010101" pitchFamily="2" charset="-122"/>
                <a:ea typeface="宋体" panose="02010600030101010101" pitchFamily="2" charset="-122"/>
              </a:rPr>
              <a:t>与现代管理方法相结合</a:t>
            </a:r>
            <a:endParaRPr kumimoji="1" lang="zh-CN" altLang="en-US" sz="2200" dirty="0">
              <a:solidFill>
                <a:srgbClr val="FF0000"/>
              </a:solidFill>
              <a:latin typeface="宋体" panose="02010600030101010101" pitchFamily="2" charset="-122"/>
              <a:ea typeface="宋体" panose="02010600030101010101" pitchFamily="2" charset="-122"/>
            </a:endParaRPr>
          </a:p>
          <a:p>
            <a:pPr algn="l">
              <a:lnSpc>
                <a:spcPct val="90000"/>
              </a:lnSpc>
              <a:spcBef>
                <a:spcPct val="40000"/>
              </a:spcBef>
              <a:buClr>
                <a:srgbClr val="8DACD0"/>
              </a:buClr>
              <a:buSzPct val="70000"/>
              <a:buFont typeface="Wingdings" panose="05000000000000000000" pitchFamily="2" charset="2"/>
              <a:buBlip>
                <a:blip r:embed="rId1"/>
              </a:buBlip>
            </a:pPr>
            <a:r>
              <a:rPr kumimoji="1" lang="zh-CN" altLang="en-US" sz="2200" dirty="0">
                <a:solidFill>
                  <a:srgbClr val="FF0000"/>
                </a:solidFill>
                <a:latin typeface="宋体" panose="02010600030101010101" pitchFamily="2" charset="-122"/>
                <a:ea typeface="宋体" panose="02010600030101010101" pitchFamily="2" charset="-122"/>
              </a:rPr>
              <a:t>多学科交叉 </a:t>
            </a:r>
            <a:endParaRPr kumimoji="1" lang="zh-CN" altLang="en-US" sz="2200" dirty="0">
              <a:solidFill>
                <a:srgbClr val="FF0000"/>
              </a:solidFill>
              <a:latin typeface="宋体" panose="02010600030101010101" pitchFamily="2" charset="-122"/>
              <a:ea typeface="宋体" panose="02010600030101010101" pitchFamily="2" charset="-122"/>
            </a:endParaRPr>
          </a:p>
        </p:txBody>
      </p:sp>
      <p:sp>
        <p:nvSpPr>
          <p:cNvPr id="10" name="TextBox 9"/>
          <p:cNvSpPr txBox="1"/>
          <p:nvPr/>
        </p:nvSpPr>
        <p:spPr>
          <a:xfrm>
            <a:off x="4387618" y="4188928"/>
            <a:ext cx="6158204" cy="461665"/>
          </a:xfrm>
          <a:prstGeom prst="rect">
            <a:avLst/>
          </a:prstGeom>
          <a:noFill/>
        </p:spPr>
        <p:txBody>
          <a:bodyPr wrap="square">
            <a:spAutoFit/>
          </a:bodyPr>
          <a:lstStyle/>
          <a:p>
            <a:r>
              <a:rPr lang="zh-CN" altLang="en-US" sz="2400" dirty="0">
                <a:solidFill>
                  <a:srgbClr val="0033CC"/>
                </a:solidFill>
                <a:latin typeface="宋体" panose="02010600030101010101" pitchFamily="2" charset="-122"/>
                <a:ea typeface="宋体" panose="02010600030101010101" pitchFamily="2" charset="-122"/>
              </a:rPr>
              <a:t>管理信息系统的特征</a:t>
            </a:r>
            <a:endParaRPr lang="en-CA" sz="24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1.7 </a:t>
            </a:r>
            <a:r>
              <a:rPr lang="zh-CN" altLang="en-US" dirty="0"/>
              <a:t>管理信息系统</a:t>
            </a:r>
            <a:endParaRPr lang="en-CA" dirty="0"/>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11704"/>
            <a:ext cx="1963376" cy="2107357"/>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管理的实践"/>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376" y="1111704"/>
            <a:ext cx="1485604" cy="21073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48980" y="1111704"/>
            <a:ext cx="8743020" cy="1200329"/>
          </a:xfrm>
          <a:prstGeom prst="rect">
            <a:avLst/>
          </a:prstGeom>
          <a:noFill/>
        </p:spPr>
        <p:txBody>
          <a:bodyPr wrap="square">
            <a:spAutoFit/>
          </a:bodyPr>
          <a:lstStyle/>
          <a:p>
            <a:r>
              <a:rPr kumimoji="1" lang="zh-CN" altLang="en-US" sz="1800" dirty="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rPr>
              <a:t>管理科学开创者德鲁克：</a:t>
            </a:r>
            <a:r>
              <a:rPr lang="zh-CN" altLang="en-US" b="0" i="0" dirty="0">
                <a:solidFill>
                  <a:srgbClr val="191919"/>
                </a:solidFill>
                <a:effectLst/>
                <a:latin typeface="PingFang SC"/>
              </a:rPr>
              <a:t> 在未来数十年中，提升企业经营绩效最有希望、最具持续性的重大契机，将不在于新机器或新流程的发明，而在于持续应用新式的大规模生产原则，和持续应用自动化的生产原则。未来，生产管理的技术和工具仍然是只有生产人员才需要精通的专业科目，但是每一位管理者都必须了解生产的原则</a:t>
            </a:r>
            <a:endParaRPr lang="en-CA" dirty="0"/>
          </a:p>
        </p:txBody>
      </p:sp>
      <p:pic>
        <p:nvPicPr>
          <p:cNvPr id="6" name="Picture 5"/>
          <p:cNvPicPr>
            <a:picLocks noChangeAspect="1"/>
          </p:cNvPicPr>
          <p:nvPr/>
        </p:nvPicPr>
        <p:blipFill>
          <a:blip r:embed="rId3"/>
          <a:stretch>
            <a:fillRect/>
          </a:stretch>
        </p:blipFill>
        <p:spPr>
          <a:xfrm>
            <a:off x="3926752" y="2481693"/>
            <a:ext cx="8093593" cy="4363502"/>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1.7 </a:t>
            </a:r>
            <a:r>
              <a:rPr lang="zh-CN" altLang="en-US" dirty="0"/>
              <a:t>管理信息系统</a:t>
            </a:r>
            <a:endParaRPr lang="en-CA" dirty="0"/>
          </a:p>
        </p:txBody>
      </p:sp>
      <p:sp>
        <p:nvSpPr>
          <p:cNvPr id="44" name="Rectangle 2"/>
          <p:cNvSpPr>
            <a:spLocks noChangeArrowheads="1"/>
          </p:cNvSpPr>
          <p:nvPr/>
        </p:nvSpPr>
        <p:spPr bwMode="auto">
          <a:xfrm>
            <a:off x="5553269" y="1732384"/>
            <a:ext cx="121920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pic>
        <p:nvPicPr>
          <p:cNvPr id="45" name="Picture 6" descr="Image0000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72057" y="1232322"/>
            <a:ext cx="4295775"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9" descr="board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169" y="1232322"/>
            <a:ext cx="1404938"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 Box 10"/>
          <p:cNvSpPr txBox="1">
            <a:spLocks noChangeArrowheads="1"/>
          </p:cNvSpPr>
          <p:nvPr/>
        </p:nvSpPr>
        <p:spPr bwMode="auto">
          <a:xfrm>
            <a:off x="2448119" y="1494259"/>
            <a:ext cx="981075"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r>
              <a:rPr lang="zh-CN" altLang="en-US" sz="2600">
                <a:solidFill>
                  <a:schemeClr val="accent1"/>
                </a:solidFill>
                <a:ea typeface="宋体" panose="02010600030101010101" pitchFamily="2" charset="-122"/>
              </a:rPr>
              <a:t>对</a:t>
            </a:r>
            <a:endParaRPr lang="zh-CN" altLang="en-US" sz="2600">
              <a:solidFill>
                <a:schemeClr val="accent1"/>
              </a:solidFill>
              <a:ea typeface="宋体" panose="02010600030101010101" pitchFamily="2" charset="-122"/>
            </a:endParaRPr>
          </a:p>
          <a:p>
            <a:pPr>
              <a:spcBef>
                <a:spcPct val="50000"/>
              </a:spcBef>
            </a:pPr>
            <a:r>
              <a:rPr lang="zh-CN" altLang="en-US" sz="2600">
                <a:solidFill>
                  <a:schemeClr val="accent1"/>
                </a:solidFill>
                <a:ea typeface="宋体" panose="02010600030101010101" pitchFamily="2" charset="-122"/>
              </a:rPr>
              <a:t>计</a:t>
            </a:r>
            <a:endParaRPr lang="zh-CN" altLang="en-US" sz="2600">
              <a:solidFill>
                <a:schemeClr val="accent1"/>
              </a:solidFill>
              <a:ea typeface="宋体" panose="02010600030101010101" pitchFamily="2" charset="-122"/>
            </a:endParaRPr>
          </a:p>
          <a:p>
            <a:pPr>
              <a:spcBef>
                <a:spcPct val="50000"/>
              </a:spcBef>
            </a:pPr>
            <a:r>
              <a:rPr lang="zh-CN" altLang="en-US" sz="2600">
                <a:solidFill>
                  <a:schemeClr val="accent1"/>
                </a:solidFill>
                <a:ea typeface="宋体" panose="02010600030101010101" pitchFamily="2" charset="-122"/>
              </a:rPr>
              <a:t>划</a:t>
            </a:r>
            <a:endParaRPr lang="zh-CN" altLang="en-US" sz="2600">
              <a:solidFill>
                <a:schemeClr val="accent1"/>
              </a:solidFill>
              <a:ea typeface="宋体" panose="02010600030101010101" pitchFamily="2" charset="-122"/>
            </a:endParaRPr>
          </a:p>
          <a:p>
            <a:pPr>
              <a:spcBef>
                <a:spcPct val="50000"/>
              </a:spcBef>
            </a:pPr>
            <a:r>
              <a:rPr lang="zh-CN" altLang="en-US" sz="2600">
                <a:solidFill>
                  <a:schemeClr val="accent1"/>
                </a:solidFill>
                <a:ea typeface="宋体" panose="02010600030101010101" pitchFamily="2" charset="-122"/>
              </a:rPr>
              <a:t>职</a:t>
            </a:r>
            <a:endParaRPr lang="zh-CN" altLang="en-US" sz="2600">
              <a:solidFill>
                <a:schemeClr val="accent1"/>
              </a:solidFill>
              <a:ea typeface="宋体" panose="02010600030101010101" pitchFamily="2" charset="-122"/>
            </a:endParaRPr>
          </a:p>
          <a:p>
            <a:pPr>
              <a:spcBef>
                <a:spcPct val="50000"/>
              </a:spcBef>
            </a:pPr>
            <a:r>
              <a:rPr lang="zh-CN" altLang="en-US" sz="2600">
                <a:solidFill>
                  <a:schemeClr val="accent1"/>
                </a:solidFill>
                <a:ea typeface="宋体" panose="02010600030101010101" pitchFamily="2" charset="-122"/>
              </a:rPr>
              <a:t>能</a:t>
            </a:r>
            <a:endParaRPr lang="zh-CN" altLang="en-US" sz="2600">
              <a:solidFill>
                <a:schemeClr val="accent1"/>
              </a:solidFill>
              <a:ea typeface="宋体" panose="02010600030101010101" pitchFamily="2" charset="-122"/>
            </a:endParaRPr>
          </a:p>
          <a:p>
            <a:pPr>
              <a:spcBef>
                <a:spcPct val="50000"/>
              </a:spcBef>
            </a:pPr>
            <a:r>
              <a:rPr lang="zh-CN" altLang="en-US" sz="2600">
                <a:solidFill>
                  <a:schemeClr val="accent1"/>
                </a:solidFill>
                <a:ea typeface="宋体" panose="02010600030101010101" pitchFamily="2" charset="-122"/>
              </a:rPr>
              <a:t>的</a:t>
            </a:r>
            <a:endParaRPr lang="zh-CN" altLang="en-US" sz="2600">
              <a:solidFill>
                <a:schemeClr val="accent1"/>
              </a:solidFill>
              <a:ea typeface="宋体" panose="02010600030101010101" pitchFamily="2" charset="-122"/>
            </a:endParaRPr>
          </a:p>
          <a:p>
            <a:pPr>
              <a:spcBef>
                <a:spcPct val="50000"/>
              </a:spcBef>
            </a:pPr>
            <a:r>
              <a:rPr lang="zh-CN" altLang="en-US" sz="2600">
                <a:solidFill>
                  <a:schemeClr val="accent1"/>
                </a:solidFill>
                <a:ea typeface="宋体" panose="02010600030101010101" pitchFamily="2" charset="-122"/>
              </a:rPr>
              <a:t>支</a:t>
            </a:r>
            <a:endParaRPr lang="zh-CN" altLang="en-US" sz="2600">
              <a:solidFill>
                <a:schemeClr val="accent1"/>
              </a:solidFill>
              <a:ea typeface="宋体" panose="02010600030101010101" pitchFamily="2" charset="-122"/>
            </a:endParaRPr>
          </a:p>
          <a:p>
            <a:pPr>
              <a:spcBef>
                <a:spcPct val="50000"/>
              </a:spcBef>
            </a:pPr>
            <a:r>
              <a:rPr lang="zh-CN" altLang="en-US" sz="2600">
                <a:solidFill>
                  <a:schemeClr val="accent1"/>
                </a:solidFill>
                <a:ea typeface="宋体" panose="02010600030101010101" pitchFamily="2" charset="-122"/>
              </a:rPr>
              <a:t>持</a:t>
            </a:r>
            <a:endParaRPr lang="zh-CN" altLang="en-US" sz="2600">
              <a:solidFill>
                <a:schemeClr val="accent1"/>
              </a:solidFill>
              <a:ea typeface="宋体" panose="02010600030101010101" pitchFamily="2" charset="-122"/>
            </a:endParaRPr>
          </a:p>
        </p:txBody>
      </p:sp>
      <p:graphicFrame>
        <p:nvGraphicFramePr>
          <p:cNvPr id="48" name="Object 129"/>
          <p:cNvGraphicFramePr/>
          <p:nvPr/>
        </p:nvGraphicFramePr>
        <p:xfrm>
          <a:off x="7772594" y="1951459"/>
          <a:ext cx="1738313" cy="923925"/>
        </p:xfrm>
        <a:graphic>
          <a:graphicData uri="http://schemas.openxmlformats.org/presentationml/2006/ole">
            <mc:AlternateContent xmlns:mc="http://schemas.openxmlformats.org/markup-compatibility/2006">
              <mc:Choice xmlns:v="urn:schemas-microsoft-com:vml" Requires="v">
                <p:oleObj spid="_x0000_s5126" name="BMP 图" r:id="rId3" imgW="3552825" imgH="2581275" progId="Paint.Picture">
                  <p:embed/>
                </p:oleObj>
              </mc:Choice>
              <mc:Fallback>
                <p:oleObj name="BMP 图" r:id="rId3" imgW="3552825" imgH="2581275" progId="Paint.Picture">
                  <p:embed/>
                  <p:pic>
                    <p:nvPicPr>
                      <p:cNvPr id="0" name="Object 12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594" y="1951459"/>
                        <a:ext cx="1738313"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 name="Rectangle 130"/>
          <p:cNvSpPr>
            <a:spLocks noChangeArrowheads="1"/>
          </p:cNvSpPr>
          <p:nvPr/>
        </p:nvSpPr>
        <p:spPr bwMode="auto">
          <a:xfrm>
            <a:off x="8353619" y="1379959"/>
            <a:ext cx="3873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90000"/>
              </a:lnSpc>
            </a:pPr>
            <a:r>
              <a:rPr kumimoji="1" lang="zh-CN" altLang="en-US" sz="3200">
                <a:latin typeface="楷体_GB2312" pitchFamily="49" charset="-122"/>
                <a:ea typeface="楷体_GB2312" pitchFamily="49" charset="-122"/>
              </a:rPr>
              <a:t>?</a:t>
            </a:r>
            <a:endParaRPr kumimoji="1" lang="zh-CN" altLang="en-US" sz="3200">
              <a:latin typeface="楷体_GB2312" pitchFamily="49" charset="-122"/>
              <a:ea typeface="楷体_GB2312" pitchFamily="49" charset="-122"/>
            </a:endParaRPr>
          </a:p>
        </p:txBody>
      </p:sp>
      <p:sp>
        <p:nvSpPr>
          <p:cNvPr id="50" name="Rectangle 131"/>
          <p:cNvSpPr>
            <a:spLocks noChangeArrowheads="1"/>
          </p:cNvSpPr>
          <p:nvPr/>
        </p:nvSpPr>
        <p:spPr bwMode="auto">
          <a:xfrm>
            <a:off x="8982269" y="1627609"/>
            <a:ext cx="3873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90000"/>
              </a:lnSpc>
            </a:pPr>
            <a:r>
              <a:rPr kumimoji="1" lang="zh-CN" altLang="en-US" sz="3200">
                <a:latin typeface="楷体_GB2312" pitchFamily="49" charset="-122"/>
                <a:ea typeface="楷体_GB2312" pitchFamily="49" charset="-122"/>
              </a:rPr>
              <a:t>?</a:t>
            </a:r>
            <a:endParaRPr kumimoji="1" lang="zh-CN" altLang="en-US" sz="3200">
              <a:latin typeface="楷体_GB2312" pitchFamily="49" charset="-122"/>
              <a:ea typeface="楷体_GB2312" pitchFamily="49" charset="-122"/>
            </a:endParaRPr>
          </a:p>
        </p:txBody>
      </p:sp>
      <p:sp>
        <p:nvSpPr>
          <p:cNvPr id="51" name="Rectangle 132"/>
          <p:cNvSpPr>
            <a:spLocks noChangeArrowheads="1"/>
          </p:cNvSpPr>
          <p:nvPr/>
        </p:nvSpPr>
        <p:spPr bwMode="auto">
          <a:xfrm>
            <a:off x="7686869" y="1560934"/>
            <a:ext cx="3873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90000"/>
              </a:lnSpc>
            </a:pPr>
            <a:r>
              <a:rPr kumimoji="1" lang="zh-CN" altLang="en-US" sz="3200">
                <a:latin typeface="楷体_GB2312" pitchFamily="49" charset="-122"/>
                <a:ea typeface="楷体_GB2312" pitchFamily="49" charset="-122"/>
              </a:rPr>
              <a:t>?</a:t>
            </a:r>
            <a:endParaRPr kumimoji="1" lang="zh-CN" altLang="en-US" sz="3200">
              <a:latin typeface="楷体_GB2312" pitchFamily="49" charset="-122"/>
              <a:ea typeface="楷体_GB2312" pitchFamily="49" charset="-122"/>
            </a:endParaRPr>
          </a:p>
        </p:txBody>
      </p:sp>
      <p:grpSp>
        <p:nvGrpSpPr>
          <p:cNvPr id="52" name="Group 133"/>
          <p:cNvGrpSpPr/>
          <p:nvPr/>
        </p:nvGrpSpPr>
        <p:grpSpPr bwMode="auto">
          <a:xfrm>
            <a:off x="7786882" y="4742284"/>
            <a:ext cx="1709737" cy="1333500"/>
            <a:chOff x="1488" y="2412"/>
            <a:chExt cx="2463" cy="1824"/>
          </a:xfrm>
        </p:grpSpPr>
        <p:grpSp>
          <p:nvGrpSpPr>
            <p:cNvPr id="53" name="Group 134"/>
            <p:cNvGrpSpPr/>
            <p:nvPr/>
          </p:nvGrpSpPr>
          <p:grpSpPr bwMode="auto">
            <a:xfrm>
              <a:off x="1488" y="2640"/>
              <a:ext cx="2463" cy="1596"/>
              <a:chOff x="1488" y="2640"/>
              <a:chExt cx="2175" cy="1596"/>
            </a:xfrm>
          </p:grpSpPr>
          <p:grpSp>
            <p:nvGrpSpPr>
              <p:cNvPr id="55" name="Group 135"/>
              <p:cNvGrpSpPr/>
              <p:nvPr/>
            </p:nvGrpSpPr>
            <p:grpSpPr bwMode="auto">
              <a:xfrm>
                <a:off x="1488" y="2640"/>
                <a:ext cx="2175" cy="1596"/>
                <a:chOff x="1488" y="2640"/>
                <a:chExt cx="2175" cy="1596"/>
              </a:xfrm>
            </p:grpSpPr>
            <p:graphicFrame>
              <p:nvGraphicFramePr>
                <p:cNvPr id="57" name="Object 136"/>
                <p:cNvGraphicFramePr/>
                <p:nvPr/>
              </p:nvGraphicFramePr>
              <p:xfrm>
                <a:off x="1488" y="2640"/>
                <a:ext cx="2175" cy="1596"/>
              </p:xfrm>
              <a:graphic>
                <a:graphicData uri="http://schemas.openxmlformats.org/presentationml/2006/ole">
                  <mc:AlternateContent xmlns:mc="http://schemas.openxmlformats.org/markup-compatibility/2006">
                    <mc:Choice xmlns:v="urn:schemas-microsoft-com:vml" Requires="v">
                      <p:oleObj spid="_x0000_s5127" name="BMP 图象" r:id="rId5" imgW="3552825" imgH="2581275" progId="Paint.Picture">
                        <p:embed/>
                      </p:oleObj>
                    </mc:Choice>
                    <mc:Fallback>
                      <p:oleObj name="BMP 图象" r:id="rId5" imgW="3552825" imgH="2581275" progId="Paint.Picture">
                        <p:embed/>
                        <p:pic>
                          <p:nvPicPr>
                            <p:cNvPr id="0" name="Object 13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8" y="2640"/>
                              <a:ext cx="2175" cy="15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 name="Rectangle 137"/>
                <p:cNvSpPr>
                  <a:spLocks noChangeArrowheads="1"/>
                </p:cNvSpPr>
                <p:nvPr/>
              </p:nvSpPr>
              <p:spPr bwMode="auto">
                <a:xfrm>
                  <a:off x="2592" y="3408"/>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sp>
              <p:nvSpPr>
                <p:cNvPr id="59" name="Rectangle 138"/>
                <p:cNvSpPr>
                  <a:spLocks noChangeArrowheads="1"/>
                </p:cNvSpPr>
                <p:nvPr/>
              </p:nvSpPr>
              <p:spPr bwMode="auto">
                <a:xfrm>
                  <a:off x="2472" y="2972"/>
                  <a:ext cx="55" cy="1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sp>
              <p:nvSpPr>
                <p:cNvPr id="60" name="Rectangle 139"/>
                <p:cNvSpPr>
                  <a:spLocks noChangeArrowheads="1"/>
                </p:cNvSpPr>
                <p:nvPr/>
              </p:nvSpPr>
              <p:spPr bwMode="auto">
                <a:xfrm>
                  <a:off x="2436" y="2980"/>
                  <a:ext cx="12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sp>
              <p:nvSpPr>
                <p:cNvPr id="61" name="Rectangle 140"/>
                <p:cNvSpPr>
                  <a:spLocks noChangeArrowheads="1"/>
                </p:cNvSpPr>
                <p:nvPr/>
              </p:nvSpPr>
              <p:spPr bwMode="auto">
                <a:xfrm>
                  <a:off x="2436" y="3460"/>
                  <a:ext cx="47" cy="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sp>
              <p:nvSpPr>
                <p:cNvPr id="62" name="Freeform 141"/>
                <p:cNvSpPr/>
                <p:nvPr/>
              </p:nvSpPr>
              <p:spPr bwMode="auto">
                <a:xfrm>
                  <a:off x="2444" y="3428"/>
                  <a:ext cx="36" cy="24"/>
                </a:xfrm>
                <a:custGeom>
                  <a:avLst/>
                  <a:gdLst>
                    <a:gd name="T0" fmla="*/ 36 w 36"/>
                    <a:gd name="T1" fmla="*/ 24 h 24"/>
                    <a:gd name="T2" fmla="*/ 0 w 36"/>
                    <a:gd name="T3" fmla="*/ 0 h 24"/>
                    <a:gd name="T4" fmla="*/ 0 60000 65536"/>
                    <a:gd name="T5" fmla="*/ 0 60000 65536"/>
                    <a:gd name="T6" fmla="*/ 0 w 36"/>
                    <a:gd name="T7" fmla="*/ 0 h 24"/>
                    <a:gd name="T8" fmla="*/ 36 w 36"/>
                    <a:gd name="T9" fmla="*/ 24 h 24"/>
                  </a:gdLst>
                  <a:ahLst/>
                  <a:cxnLst>
                    <a:cxn ang="T4">
                      <a:pos x="T0" y="T1"/>
                    </a:cxn>
                    <a:cxn ang="T5">
                      <a:pos x="T2" y="T3"/>
                    </a:cxn>
                  </a:cxnLst>
                  <a:rect l="T6" t="T7" r="T8" b="T9"/>
                  <a:pathLst>
                    <a:path w="36" h="24">
                      <a:moveTo>
                        <a:pt x="36" y="24"/>
                      </a:moveTo>
                      <a:cubicBezTo>
                        <a:pt x="21" y="14"/>
                        <a:pt x="6" y="4"/>
                        <a:pt x="0" y="0"/>
                      </a:cubicBezTo>
                    </a:path>
                  </a:pathLst>
                </a:custGeom>
                <a:noFill/>
                <a:ln w="38100" cmpd="sng">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63" name="Freeform 142"/>
                <p:cNvSpPr/>
                <p:nvPr/>
              </p:nvSpPr>
              <p:spPr bwMode="auto">
                <a:xfrm>
                  <a:off x="2576" y="3408"/>
                  <a:ext cx="32" cy="28"/>
                </a:xfrm>
                <a:custGeom>
                  <a:avLst/>
                  <a:gdLst>
                    <a:gd name="T0" fmla="*/ 0 w 32"/>
                    <a:gd name="T1" fmla="*/ 28 h 28"/>
                    <a:gd name="T2" fmla="*/ 32 w 32"/>
                    <a:gd name="T3" fmla="*/ 0 h 28"/>
                    <a:gd name="T4" fmla="*/ 0 60000 65536"/>
                    <a:gd name="T5" fmla="*/ 0 60000 65536"/>
                    <a:gd name="T6" fmla="*/ 0 w 32"/>
                    <a:gd name="T7" fmla="*/ 0 h 28"/>
                    <a:gd name="T8" fmla="*/ 32 w 32"/>
                    <a:gd name="T9" fmla="*/ 28 h 28"/>
                  </a:gdLst>
                  <a:ahLst/>
                  <a:cxnLst>
                    <a:cxn ang="T4">
                      <a:pos x="T0" y="T1"/>
                    </a:cxn>
                    <a:cxn ang="T5">
                      <a:pos x="T2" y="T3"/>
                    </a:cxn>
                  </a:cxnLst>
                  <a:rect l="T6" t="T7" r="T8" b="T9"/>
                  <a:pathLst>
                    <a:path w="32" h="28">
                      <a:moveTo>
                        <a:pt x="0" y="28"/>
                      </a:moveTo>
                      <a:cubicBezTo>
                        <a:pt x="14" y="16"/>
                        <a:pt x="28" y="5"/>
                        <a:pt x="32" y="0"/>
                      </a:cubicBezTo>
                    </a:path>
                  </a:pathLst>
                </a:custGeom>
                <a:noFill/>
                <a:ln w="38100" cmpd="sng">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8192" name="Freeform 143"/>
                <p:cNvSpPr/>
                <p:nvPr/>
              </p:nvSpPr>
              <p:spPr bwMode="auto">
                <a:xfrm>
                  <a:off x="2456" y="3116"/>
                  <a:ext cx="24" cy="16"/>
                </a:xfrm>
                <a:custGeom>
                  <a:avLst/>
                  <a:gdLst>
                    <a:gd name="T0" fmla="*/ 0 w 24"/>
                    <a:gd name="T1" fmla="*/ 0 h 16"/>
                    <a:gd name="T2" fmla="*/ 24 w 24"/>
                    <a:gd name="T3" fmla="*/ 16 h 16"/>
                    <a:gd name="T4" fmla="*/ 0 60000 65536"/>
                    <a:gd name="T5" fmla="*/ 0 60000 65536"/>
                    <a:gd name="T6" fmla="*/ 0 w 24"/>
                    <a:gd name="T7" fmla="*/ 0 h 16"/>
                    <a:gd name="T8" fmla="*/ 24 w 24"/>
                    <a:gd name="T9" fmla="*/ 16 h 16"/>
                  </a:gdLst>
                  <a:ahLst/>
                  <a:cxnLst>
                    <a:cxn ang="T4">
                      <a:pos x="T0" y="T1"/>
                    </a:cxn>
                    <a:cxn ang="T5">
                      <a:pos x="T2" y="T3"/>
                    </a:cxn>
                  </a:cxnLst>
                  <a:rect l="T6" t="T7" r="T8" b="T9"/>
                  <a:pathLst>
                    <a:path w="24" h="16">
                      <a:moveTo>
                        <a:pt x="0" y="0"/>
                      </a:moveTo>
                      <a:cubicBezTo>
                        <a:pt x="10" y="6"/>
                        <a:pt x="20" y="13"/>
                        <a:pt x="24" y="16"/>
                      </a:cubicBezTo>
                    </a:path>
                  </a:pathLst>
                </a:custGeom>
                <a:noFill/>
                <a:ln w="38100" cmpd="sng">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8193" name="Rectangle 144"/>
                <p:cNvSpPr>
                  <a:spLocks noChangeArrowheads="1"/>
                </p:cNvSpPr>
                <p:nvPr/>
              </p:nvSpPr>
              <p:spPr bwMode="auto">
                <a:xfrm>
                  <a:off x="2308" y="3160"/>
                  <a:ext cx="6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sp>
              <p:nvSpPr>
                <p:cNvPr id="8195" name="Rectangle 145"/>
                <p:cNvSpPr>
                  <a:spLocks noChangeArrowheads="1"/>
                </p:cNvSpPr>
                <p:nvPr/>
              </p:nvSpPr>
              <p:spPr bwMode="auto">
                <a:xfrm>
                  <a:off x="2328" y="3080"/>
                  <a:ext cx="6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sp>
              <p:nvSpPr>
                <p:cNvPr id="8196" name="Freeform 146"/>
                <p:cNvSpPr/>
                <p:nvPr/>
              </p:nvSpPr>
              <p:spPr bwMode="auto">
                <a:xfrm>
                  <a:off x="2360" y="3072"/>
                  <a:ext cx="28" cy="20"/>
                </a:xfrm>
                <a:custGeom>
                  <a:avLst/>
                  <a:gdLst>
                    <a:gd name="T0" fmla="*/ 0 w 28"/>
                    <a:gd name="T1" fmla="*/ 0 h 20"/>
                    <a:gd name="T2" fmla="*/ 28 w 28"/>
                    <a:gd name="T3" fmla="*/ 20 h 20"/>
                    <a:gd name="T4" fmla="*/ 0 60000 65536"/>
                    <a:gd name="T5" fmla="*/ 0 60000 65536"/>
                    <a:gd name="T6" fmla="*/ 0 w 28"/>
                    <a:gd name="T7" fmla="*/ 0 h 20"/>
                    <a:gd name="T8" fmla="*/ 28 w 28"/>
                    <a:gd name="T9" fmla="*/ 20 h 20"/>
                  </a:gdLst>
                  <a:ahLst/>
                  <a:cxnLst>
                    <a:cxn ang="T4">
                      <a:pos x="T0" y="T1"/>
                    </a:cxn>
                    <a:cxn ang="T5">
                      <a:pos x="T2" y="T3"/>
                    </a:cxn>
                  </a:cxnLst>
                  <a:rect l="T6" t="T7" r="T8" b="T9"/>
                  <a:pathLst>
                    <a:path w="28" h="20">
                      <a:moveTo>
                        <a:pt x="0" y="0"/>
                      </a:moveTo>
                      <a:cubicBezTo>
                        <a:pt x="11" y="8"/>
                        <a:pt x="23" y="17"/>
                        <a:pt x="28" y="20"/>
                      </a:cubicBezTo>
                    </a:path>
                  </a:pathLst>
                </a:custGeom>
                <a:noFill/>
                <a:ln w="57150" cmpd="sng">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8197" name="Rectangle 147"/>
                <p:cNvSpPr>
                  <a:spLocks noChangeArrowheads="1"/>
                </p:cNvSpPr>
                <p:nvPr/>
              </p:nvSpPr>
              <p:spPr bwMode="auto">
                <a:xfrm>
                  <a:off x="2452" y="3008"/>
                  <a:ext cx="64"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sp>
              <p:nvSpPr>
                <p:cNvPr id="8198" name="Freeform 148"/>
                <p:cNvSpPr/>
                <p:nvPr/>
              </p:nvSpPr>
              <p:spPr bwMode="auto">
                <a:xfrm>
                  <a:off x="2532" y="3100"/>
                  <a:ext cx="28" cy="36"/>
                </a:xfrm>
                <a:custGeom>
                  <a:avLst/>
                  <a:gdLst>
                    <a:gd name="T0" fmla="*/ 28 w 28"/>
                    <a:gd name="T1" fmla="*/ 0 h 36"/>
                    <a:gd name="T2" fmla="*/ 0 w 28"/>
                    <a:gd name="T3" fmla="*/ 36 h 36"/>
                    <a:gd name="T4" fmla="*/ 0 60000 65536"/>
                    <a:gd name="T5" fmla="*/ 0 60000 65536"/>
                    <a:gd name="T6" fmla="*/ 0 w 28"/>
                    <a:gd name="T7" fmla="*/ 0 h 36"/>
                    <a:gd name="T8" fmla="*/ 28 w 28"/>
                    <a:gd name="T9" fmla="*/ 36 h 36"/>
                  </a:gdLst>
                  <a:ahLst/>
                  <a:cxnLst>
                    <a:cxn ang="T4">
                      <a:pos x="T0" y="T1"/>
                    </a:cxn>
                    <a:cxn ang="T5">
                      <a:pos x="T2" y="T3"/>
                    </a:cxn>
                  </a:cxnLst>
                  <a:rect l="T6" t="T7" r="T8" b="T9"/>
                  <a:pathLst>
                    <a:path w="28" h="36">
                      <a:moveTo>
                        <a:pt x="28" y="0"/>
                      </a:moveTo>
                      <a:cubicBezTo>
                        <a:pt x="16" y="15"/>
                        <a:pt x="5" y="30"/>
                        <a:pt x="0" y="36"/>
                      </a:cubicBezTo>
                    </a:path>
                  </a:pathLst>
                </a:custGeom>
                <a:noFill/>
                <a:ln w="57150" cmpd="sng">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8199" name="Rectangle 149"/>
                <p:cNvSpPr>
                  <a:spLocks noChangeArrowheads="1"/>
                </p:cNvSpPr>
                <p:nvPr/>
              </p:nvSpPr>
              <p:spPr bwMode="auto">
                <a:xfrm>
                  <a:off x="2452" y="3136"/>
                  <a:ext cx="47" cy="4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sp>
              <p:nvSpPr>
                <p:cNvPr id="8201" name="Rectangle 150"/>
                <p:cNvSpPr>
                  <a:spLocks noChangeArrowheads="1"/>
                </p:cNvSpPr>
                <p:nvPr/>
              </p:nvSpPr>
              <p:spPr bwMode="auto">
                <a:xfrm>
                  <a:off x="2700" y="3156"/>
                  <a:ext cx="96" cy="2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sp>
              <p:nvSpPr>
                <p:cNvPr id="8202" name="Rectangle 151"/>
                <p:cNvSpPr>
                  <a:spLocks noChangeArrowheads="1"/>
                </p:cNvSpPr>
                <p:nvPr/>
              </p:nvSpPr>
              <p:spPr bwMode="auto">
                <a:xfrm>
                  <a:off x="2610" y="3312"/>
                  <a:ext cx="54" cy="2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sp>
              <p:nvSpPr>
                <p:cNvPr id="8203" name="Rectangle 152"/>
                <p:cNvSpPr>
                  <a:spLocks noChangeArrowheads="1"/>
                </p:cNvSpPr>
                <p:nvPr/>
              </p:nvSpPr>
              <p:spPr bwMode="auto">
                <a:xfrm>
                  <a:off x="2814" y="3324"/>
                  <a:ext cx="78" cy="21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sp>
              <p:nvSpPr>
                <p:cNvPr id="8204" name="Rectangle 153"/>
                <p:cNvSpPr>
                  <a:spLocks noChangeArrowheads="1"/>
                </p:cNvSpPr>
                <p:nvPr/>
              </p:nvSpPr>
              <p:spPr bwMode="auto">
                <a:xfrm>
                  <a:off x="2652" y="3378"/>
                  <a:ext cx="66" cy="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sp>
              <p:nvSpPr>
                <p:cNvPr id="8205" name="Freeform 154"/>
                <p:cNvSpPr/>
                <p:nvPr/>
              </p:nvSpPr>
              <p:spPr bwMode="auto">
                <a:xfrm>
                  <a:off x="2466" y="3405"/>
                  <a:ext cx="157" cy="87"/>
                </a:xfrm>
                <a:custGeom>
                  <a:avLst/>
                  <a:gdLst>
                    <a:gd name="T0" fmla="*/ 0 w 157"/>
                    <a:gd name="T1" fmla="*/ 33 h 87"/>
                    <a:gd name="T2" fmla="*/ 54 w 157"/>
                    <a:gd name="T3" fmla="*/ 87 h 87"/>
                    <a:gd name="T4" fmla="*/ 114 w 157"/>
                    <a:gd name="T5" fmla="*/ 69 h 87"/>
                    <a:gd name="T6" fmla="*/ 132 w 157"/>
                    <a:gd name="T7" fmla="*/ 27 h 87"/>
                    <a:gd name="T8" fmla="*/ 0 60000 65536"/>
                    <a:gd name="T9" fmla="*/ 0 60000 65536"/>
                    <a:gd name="T10" fmla="*/ 0 60000 65536"/>
                    <a:gd name="T11" fmla="*/ 0 60000 65536"/>
                    <a:gd name="T12" fmla="*/ 0 w 157"/>
                    <a:gd name="T13" fmla="*/ 0 h 87"/>
                    <a:gd name="T14" fmla="*/ 157 w 157"/>
                    <a:gd name="T15" fmla="*/ 87 h 87"/>
                  </a:gdLst>
                  <a:ahLst/>
                  <a:cxnLst>
                    <a:cxn ang="T8">
                      <a:pos x="T0" y="T1"/>
                    </a:cxn>
                    <a:cxn ang="T9">
                      <a:pos x="T2" y="T3"/>
                    </a:cxn>
                    <a:cxn ang="T10">
                      <a:pos x="T4" y="T5"/>
                    </a:cxn>
                    <a:cxn ang="T11">
                      <a:pos x="T6" y="T7"/>
                    </a:cxn>
                  </a:cxnLst>
                  <a:rect l="T12" t="T13" r="T14" b="T15"/>
                  <a:pathLst>
                    <a:path w="157" h="87">
                      <a:moveTo>
                        <a:pt x="0" y="33"/>
                      </a:moveTo>
                      <a:cubicBezTo>
                        <a:pt x="21" y="64"/>
                        <a:pt x="15" y="74"/>
                        <a:pt x="54" y="87"/>
                      </a:cubicBezTo>
                      <a:cubicBezTo>
                        <a:pt x="66" y="85"/>
                        <a:pt x="103" y="86"/>
                        <a:pt x="114" y="69"/>
                      </a:cubicBezTo>
                      <a:cubicBezTo>
                        <a:pt x="157" y="0"/>
                        <a:pt x="110" y="49"/>
                        <a:pt x="132" y="27"/>
                      </a:cubicBezTo>
                    </a:path>
                  </a:pathLst>
                </a:custGeom>
                <a:noFill/>
                <a:ln w="38100" cmpd="sng">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8206" name="Rectangle 155"/>
                <p:cNvSpPr>
                  <a:spLocks noChangeArrowheads="1"/>
                </p:cNvSpPr>
                <p:nvPr/>
              </p:nvSpPr>
              <p:spPr bwMode="auto">
                <a:xfrm>
                  <a:off x="2742" y="3456"/>
                  <a:ext cx="198" cy="2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sp>
              <p:nvSpPr>
                <p:cNvPr id="8207" name="Freeform 156"/>
                <p:cNvSpPr/>
                <p:nvPr/>
              </p:nvSpPr>
              <p:spPr bwMode="auto">
                <a:xfrm>
                  <a:off x="2598" y="3264"/>
                  <a:ext cx="228" cy="330"/>
                </a:xfrm>
                <a:custGeom>
                  <a:avLst/>
                  <a:gdLst>
                    <a:gd name="T0" fmla="*/ 0 w 228"/>
                    <a:gd name="T1" fmla="*/ 330 h 330"/>
                    <a:gd name="T2" fmla="*/ 72 w 228"/>
                    <a:gd name="T3" fmla="*/ 300 h 330"/>
                    <a:gd name="T4" fmla="*/ 108 w 228"/>
                    <a:gd name="T5" fmla="*/ 246 h 330"/>
                    <a:gd name="T6" fmla="*/ 114 w 228"/>
                    <a:gd name="T7" fmla="*/ 228 h 330"/>
                    <a:gd name="T8" fmla="*/ 138 w 228"/>
                    <a:gd name="T9" fmla="*/ 192 h 330"/>
                    <a:gd name="T10" fmla="*/ 162 w 228"/>
                    <a:gd name="T11" fmla="*/ 156 h 330"/>
                    <a:gd name="T12" fmla="*/ 174 w 228"/>
                    <a:gd name="T13" fmla="*/ 138 h 330"/>
                    <a:gd name="T14" fmla="*/ 198 w 228"/>
                    <a:gd name="T15" fmla="*/ 48 h 330"/>
                    <a:gd name="T16" fmla="*/ 228 w 228"/>
                    <a:gd name="T17" fmla="*/ 0 h 3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8"/>
                    <a:gd name="T28" fmla="*/ 0 h 330"/>
                    <a:gd name="T29" fmla="*/ 228 w 228"/>
                    <a:gd name="T30" fmla="*/ 330 h 3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8" h="330">
                      <a:moveTo>
                        <a:pt x="0" y="330"/>
                      </a:moveTo>
                      <a:cubicBezTo>
                        <a:pt x="28" y="321"/>
                        <a:pt x="48" y="316"/>
                        <a:pt x="72" y="300"/>
                      </a:cubicBezTo>
                      <a:cubicBezTo>
                        <a:pt x="80" y="277"/>
                        <a:pt x="97" y="268"/>
                        <a:pt x="108" y="246"/>
                      </a:cubicBezTo>
                      <a:cubicBezTo>
                        <a:pt x="111" y="240"/>
                        <a:pt x="111" y="234"/>
                        <a:pt x="114" y="228"/>
                      </a:cubicBezTo>
                      <a:cubicBezTo>
                        <a:pt x="121" y="215"/>
                        <a:pt x="130" y="204"/>
                        <a:pt x="138" y="192"/>
                      </a:cubicBezTo>
                      <a:cubicBezTo>
                        <a:pt x="146" y="180"/>
                        <a:pt x="154" y="168"/>
                        <a:pt x="162" y="156"/>
                      </a:cubicBezTo>
                      <a:cubicBezTo>
                        <a:pt x="166" y="150"/>
                        <a:pt x="174" y="138"/>
                        <a:pt x="174" y="138"/>
                      </a:cubicBezTo>
                      <a:cubicBezTo>
                        <a:pt x="180" y="115"/>
                        <a:pt x="198" y="73"/>
                        <a:pt x="198" y="48"/>
                      </a:cubicBezTo>
                      <a:lnTo>
                        <a:pt x="228" y="0"/>
                      </a:lnTo>
                    </a:path>
                  </a:pathLst>
                </a:custGeom>
                <a:noFill/>
                <a:ln w="57150" cmpd="sng">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8208" name="Rectangle 157"/>
                <p:cNvSpPr>
                  <a:spLocks noChangeArrowheads="1"/>
                </p:cNvSpPr>
                <p:nvPr/>
              </p:nvSpPr>
              <p:spPr bwMode="auto">
                <a:xfrm>
                  <a:off x="2568" y="3396"/>
                  <a:ext cx="90" cy="4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sp>
              <p:nvSpPr>
                <p:cNvPr id="8209" name="Freeform 158"/>
                <p:cNvSpPr/>
                <p:nvPr/>
              </p:nvSpPr>
              <p:spPr bwMode="auto">
                <a:xfrm>
                  <a:off x="2568" y="3420"/>
                  <a:ext cx="66" cy="30"/>
                </a:xfrm>
                <a:custGeom>
                  <a:avLst/>
                  <a:gdLst>
                    <a:gd name="T0" fmla="*/ 0 w 66"/>
                    <a:gd name="T1" fmla="*/ 18 h 30"/>
                    <a:gd name="T2" fmla="*/ 66 w 66"/>
                    <a:gd name="T3" fmla="*/ 0 h 30"/>
                    <a:gd name="T4" fmla="*/ 0 w 66"/>
                    <a:gd name="T5" fmla="*/ 18 h 30"/>
                    <a:gd name="T6" fmla="*/ 0 60000 65536"/>
                    <a:gd name="T7" fmla="*/ 0 60000 65536"/>
                    <a:gd name="T8" fmla="*/ 0 60000 65536"/>
                    <a:gd name="T9" fmla="*/ 0 w 66"/>
                    <a:gd name="T10" fmla="*/ 0 h 30"/>
                    <a:gd name="T11" fmla="*/ 66 w 66"/>
                    <a:gd name="T12" fmla="*/ 30 h 30"/>
                  </a:gdLst>
                  <a:ahLst/>
                  <a:cxnLst>
                    <a:cxn ang="T6">
                      <a:pos x="T0" y="T1"/>
                    </a:cxn>
                    <a:cxn ang="T7">
                      <a:pos x="T2" y="T3"/>
                    </a:cxn>
                    <a:cxn ang="T8">
                      <a:pos x="T4" y="T5"/>
                    </a:cxn>
                  </a:cxnLst>
                  <a:rect l="T9" t="T10" r="T11" b="T12"/>
                  <a:pathLst>
                    <a:path w="66" h="30">
                      <a:moveTo>
                        <a:pt x="0" y="18"/>
                      </a:moveTo>
                      <a:cubicBezTo>
                        <a:pt x="46" y="3"/>
                        <a:pt x="24" y="8"/>
                        <a:pt x="66" y="0"/>
                      </a:cubicBezTo>
                      <a:cubicBezTo>
                        <a:pt x="22" y="30"/>
                        <a:pt x="44" y="27"/>
                        <a:pt x="0" y="18"/>
                      </a:cubicBezTo>
                      <a:close/>
                    </a:path>
                  </a:pathLst>
                </a:custGeom>
                <a:solidFill>
                  <a:schemeClr val="accent1"/>
                </a:solidFill>
                <a:ln w="38100" cmpd="sng">
                  <a:solidFill>
                    <a:schemeClr val="tx1"/>
                  </a:solidFill>
                  <a:round/>
                </a:ln>
              </p:spPr>
              <p:txBody>
                <a:bodyPr wrap="none" anchor="ctr"/>
                <a:lstStyle/>
                <a:p>
                  <a:endParaRPr lang="en-CA"/>
                </a:p>
              </p:txBody>
            </p:sp>
          </p:grpSp>
          <p:sp>
            <p:nvSpPr>
              <p:cNvPr id="56" name="Rectangle 159"/>
              <p:cNvSpPr>
                <a:spLocks noChangeArrowheads="1"/>
              </p:cNvSpPr>
              <p:nvPr/>
            </p:nvSpPr>
            <p:spPr bwMode="auto">
              <a:xfrm>
                <a:off x="2634" y="3570"/>
                <a:ext cx="107" cy="1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grpSp>
        <p:sp>
          <p:nvSpPr>
            <p:cNvPr id="54" name="Rectangle 160"/>
            <p:cNvSpPr>
              <a:spLocks noChangeArrowheads="1"/>
            </p:cNvSpPr>
            <p:nvPr/>
          </p:nvSpPr>
          <p:spPr bwMode="auto">
            <a:xfrm>
              <a:off x="2544" y="2412"/>
              <a:ext cx="300" cy="2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grpSp>
      <p:pic>
        <p:nvPicPr>
          <p:cNvPr id="8210" name="Picture 162" descr="blowarro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1332" y="3242097"/>
            <a:ext cx="162242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1" name="Text Box 163"/>
          <p:cNvSpPr txBox="1">
            <a:spLocks noChangeArrowheads="1"/>
          </p:cNvSpPr>
          <p:nvPr/>
        </p:nvSpPr>
        <p:spPr bwMode="auto">
          <a:xfrm>
            <a:off x="7515419" y="1351384"/>
            <a:ext cx="733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r>
              <a:rPr lang="zh-CN" altLang="en-US" sz="1600">
                <a:ea typeface="宋体" panose="02010600030101010101" pitchFamily="2" charset="-122"/>
              </a:rPr>
              <a:t>产品</a:t>
            </a:r>
            <a:endParaRPr lang="zh-CN" altLang="en-US" sz="1600">
              <a:ea typeface="宋体" panose="02010600030101010101" pitchFamily="2" charset="-122"/>
            </a:endParaRPr>
          </a:p>
        </p:txBody>
      </p:sp>
      <p:sp>
        <p:nvSpPr>
          <p:cNvPr id="8212" name="Text Box 165"/>
          <p:cNvSpPr txBox="1">
            <a:spLocks noChangeArrowheads="1"/>
          </p:cNvSpPr>
          <p:nvPr/>
        </p:nvSpPr>
        <p:spPr bwMode="auto">
          <a:xfrm>
            <a:off x="8182169" y="1179934"/>
            <a:ext cx="733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r>
              <a:rPr lang="zh-CN" altLang="en-US" sz="1600">
                <a:ea typeface="宋体" panose="02010600030101010101" pitchFamily="2" charset="-122"/>
              </a:rPr>
              <a:t>订单</a:t>
            </a:r>
            <a:endParaRPr lang="zh-CN" altLang="en-US" sz="1600">
              <a:ea typeface="宋体" panose="02010600030101010101" pitchFamily="2" charset="-122"/>
            </a:endParaRPr>
          </a:p>
        </p:txBody>
      </p:sp>
      <p:sp>
        <p:nvSpPr>
          <p:cNvPr id="8213" name="Text Box 166"/>
          <p:cNvSpPr txBox="1">
            <a:spLocks noChangeArrowheads="1"/>
          </p:cNvSpPr>
          <p:nvPr/>
        </p:nvSpPr>
        <p:spPr bwMode="auto">
          <a:xfrm>
            <a:off x="8887019" y="1322809"/>
            <a:ext cx="733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r>
              <a:rPr lang="zh-CN" altLang="en-US" sz="1600">
                <a:ea typeface="宋体" panose="02010600030101010101" pitchFamily="2" charset="-122"/>
              </a:rPr>
              <a:t>库存</a:t>
            </a:r>
            <a:endParaRPr lang="zh-CN" altLang="en-US" sz="1600">
              <a:ea typeface="宋体" panose="02010600030101010101" pitchFamily="2" charset="-122"/>
            </a:endParaRPr>
          </a:p>
        </p:txBody>
      </p:sp>
      <p:sp>
        <p:nvSpPr>
          <p:cNvPr id="8214" name="Text Box 167"/>
          <p:cNvSpPr txBox="1">
            <a:spLocks noChangeArrowheads="1"/>
          </p:cNvSpPr>
          <p:nvPr/>
        </p:nvSpPr>
        <p:spPr bwMode="auto">
          <a:xfrm>
            <a:off x="7791644" y="2875384"/>
            <a:ext cx="1800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r>
              <a:rPr lang="zh-CN" altLang="en-US" sz="1600">
                <a:ea typeface="宋体" panose="02010600030101010101" pitchFamily="2" charset="-122"/>
              </a:rPr>
              <a:t>物料需求计划 ？</a:t>
            </a:r>
            <a:endParaRPr lang="zh-CN" altLang="en-US" sz="1600">
              <a:ea typeface="宋体" panose="02010600030101010101" pitchFamily="2" charset="-122"/>
            </a:endParaRPr>
          </a:p>
        </p:txBody>
      </p:sp>
      <p:sp>
        <p:nvSpPr>
          <p:cNvPr id="8215" name="Text Box 168"/>
          <p:cNvSpPr txBox="1">
            <a:spLocks noChangeArrowheads="1"/>
          </p:cNvSpPr>
          <p:nvPr/>
        </p:nvSpPr>
        <p:spPr bwMode="auto">
          <a:xfrm>
            <a:off x="9172769" y="3637384"/>
            <a:ext cx="4381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r>
              <a:rPr lang="zh-CN" altLang="en-US">
                <a:ea typeface="宋体" panose="02010600030101010101" pitchFamily="2" charset="-122"/>
              </a:rPr>
              <a:t>用</a:t>
            </a:r>
            <a:r>
              <a:rPr lang="en-US" altLang="zh-CN">
                <a:ea typeface="宋体" panose="02010600030101010101" pitchFamily="2" charset="-122"/>
              </a:rPr>
              <a:t>MRP</a:t>
            </a:r>
            <a:endParaRPr lang="en-US" altLang="zh-CN">
              <a:ea typeface="宋体" panose="02010600030101010101" pitchFamily="2"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1.7 </a:t>
            </a:r>
            <a:r>
              <a:rPr lang="zh-CN" altLang="en-US" dirty="0"/>
              <a:t>管理信息系统</a:t>
            </a:r>
            <a:endParaRPr lang="en-CA" dirty="0"/>
          </a:p>
        </p:txBody>
      </p:sp>
      <p:grpSp>
        <p:nvGrpSpPr>
          <p:cNvPr id="3" name="Group 4"/>
          <p:cNvGrpSpPr/>
          <p:nvPr/>
        </p:nvGrpSpPr>
        <p:grpSpPr bwMode="auto">
          <a:xfrm>
            <a:off x="6281738" y="1477218"/>
            <a:ext cx="3114675" cy="3238500"/>
            <a:chOff x="3840" y="1605"/>
            <a:chExt cx="1256" cy="1597"/>
          </a:xfrm>
        </p:grpSpPr>
        <p:sp>
          <p:nvSpPr>
            <p:cNvPr id="4" name="Freeform 5"/>
            <p:cNvSpPr/>
            <p:nvPr/>
          </p:nvSpPr>
          <p:spPr bwMode="auto">
            <a:xfrm>
              <a:off x="4245" y="1665"/>
              <a:ext cx="193" cy="226"/>
            </a:xfrm>
            <a:custGeom>
              <a:avLst/>
              <a:gdLst>
                <a:gd name="T0" fmla="*/ 193 w 193"/>
                <a:gd name="T1" fmla="*/ 0 h 226"/>
                <a:gd name="T2" fmla="*/ 189 w 193"/>
                <a:gd name="T3" fmla="*/ 23 h 226"/>
                <a:gd name="T4" fmla="*/ 147 w 193"/>
                <a:gd name="T5" fmla="*/ 46 h 226"/>
                <a:gd name="T6" fmla="*/ 124 w 193"/>
                <a:gd name="T7" fmla="*/ 88 h 226"/>
                <a:gd name="T8" fmla="*/ 138 w 193"/>
                <a:gd name="T9" fmla="*/ 106 h 226"/>
                <a:gd name="T10" fmla="*/ 138 w 193"/>
                <a:gd name="T11" fmla="*/ 134 h 226"/>
                <a:gd name="T12" fmla="*/ 129 w 193"/>
                <a:gd name="T13" fmla="*/ 153 h 226"/>
                <a:gd name="T14" fmla="*/ 124 w 193"/>
                <a:gd name="T15" fmla="*/ 166 h 226"/>
                <a:gd name="T16" fmla="*/ 115 w 193"/>
                <a:gd name="T17" fmla="*/ 185 h 226"/>
                <a:gd name="T18" fmla="*/ 106 w 193"/>
                <a:gd name="T19" fmla="*/ 203 h 226"/>
                <a:gd name="T20" fmla="*/ 97 w 193"/>
                <a:gd name="T21" fmla="*/ 217 h 226"/>
                <a:gd name="T22" fmla="*/ 87 w 193"/>
                <a:gd name="T23" fmla="*/ 226 h 226"/>
                <a:gd name="T24" fmla="*/ 9 w 193"/>
                <a:gd name="T25" fmla="*/ 203 h 226"/>
                <a:gd name="T26" fmla="*/ 0 w 193"/>
                <a:gd name="T27" fmla="*/ 176 h 226"/>
                <a:gd name="T28" fmla="*/ 0 w 193"/>
                <a:gd name="T29" fmla="*/ 162 h 226"/>
                <a:gd name="T30" fmla="*/ 9 w 193"/>
                <a:gd name="T31" fmla="*/ 148 h 226"/>
                <a:gd name="T32" fmla="*/ 14 w 193"/>
                <a:gd name="T33" fmla="*/ 129 h 226"/>
                <a:gd name="T34" fmla="*/ 28 w 193"/>
                <a:gd name="T35" fmla="*/ 111 h 226"/>
                <a:gd name="T36" fmla="*/ 37 w 193"/>
                <a:gd name="T37" fmla="*/ 93 h 226"/>
                <a:gd name="T38" fmla="*/ 51 w 193"/>
                <a:gd name="T39" fmla="*/ 79 h 226"/>
                <a:gd name="T40" fmla="*/ 64 w 193"/>
                <a:gd name="T41" fmla="*/ 65 h 226"/>
                <a:gd name="T42" fmla="*/ 74 w 193"/>
                <a:gd name="T43" fmla="*/ 60 h 226"/>
                <a:gd name="T44" fmla="*/ 101 w 193"/>
                <a:gd name="T45" fmla="*/ 51 h 226"/>
                <a:gd name="T46" fmla="*/ 110 w 193"/>
                <a:gd name="T47" fmla="*/ 33 h 226"/>
                <a:gd name="T48" fmla="*/ 120 w 193"/>
                <a:gd name="T49" fmla="*/ 9 h 226"/>
                <a:gd name="T50" fmla="*/ 156 w 193"/>
                <a:gd name="T51" fmla="*/ 0 h 226"/>
                <a:gd name="T52" fmla="*/ 193 w 193"/>
                <a:gd name="T53" fmla="*/ 0 h 226"/>
                <a:gd name="T54" fmla="*/ 193 w 193"/>
                <a:gd name="T55" fmla="*/ 0 h 2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93"/>
                <a:gd name="T85" fmla="*/ 0 h 226"/>
                <a:gd name="T86" fmla="*/ 193 w 193"/>
                <a:gd name="T87" fmla="*/ 226 h 22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93" h="226">
                  <a:moveTo>
                    <a:pt x="193" y="0"/>
                  </a:moveTo>
                  <a:lnTo>
                    <a:pt x="189" y="23"/>
                  </a:lnTo>
                  <a:lnTo>
                    <a:pt x="147" y="46"/>
                  </a:lnTo>
                  <a:lnTo>
                    <a:pt x="124" y="88"/>
                  </a:lnTo>
                  <a:lnTo>
                    <a:pt x="138" y="106"/>
                  </a:lnTo>
                  <a:lnTo>
                    <a:pt x="138" y="134"/>
                  </a:lnTo>
                  <a:lnTo>
                    <a:pt x="129" y="153"/>
                  </a:lnTo>
                  <a:lnTo>
                    <a:pt x="124" y="166"/>
                  </a:lnTo>
                  <a:lnTo>
                    <a:pt x="115" y="185"/>
                  </a:lnTo>
                  <a:lnTo>
                    <a:pt x="106" y="203"/>
                  </a:lnTo>
                  <a:lnTo>
                    <a:pt x="97" y="217"/>
                  </a:lnTo>
                  <a:lnTo>
                    <a:pt x="87" y="226"/>
                  </a:lnTo>
                  <a:lnTo>
                    <a:pt x="9" y="203"/>
                  </a:lnTo>
                  <a:lnTo>
                    <a:pt x="0" y="176"/>
                  </a:lnTo>
                  <a:lnTo>
                    <a:pt x="0" y="162"/>
                  </a:lnTo>
                  <a:lnTo>
                    <a:pt x="9" y="148"/>
                  </a:lnTo>
                  <a:lnTo>
                    <a:pt x="14" y="129"/>
                  </a:lnTo>
                  <a:lnTo>
                    <a:pt x="28" y="111"/>
                  </a:lnTo>
                  <a:lnTo>
                    <a:pt x="37" y="93"/>
                  </a:lnTo>
                  <a:lnTo>
                    <a:pt x="51" y="79"/>
                  </a:lnTo>
                  <a:lnTo>
                    <a:pt x="64" y="65"/>
                  </a:lnTo>
                  <a:lnTo>
                    <a:pt x="74" y="60"/>
                  </a:lnTo>
                  <a:lnTo>
                    <a:pt x="101" y="51"/>
                  </a:lnTo>
                  <a:lnTo>
                    <a:pt x="110" y="33"/>
                  </a:lnTo>
                  <a:lnTo>
                    <a:pt x="120" y="9"/>
                  </a:lnTo>
                  <a:lnTo>
                    <a:pt x="156" y="0"/>
                  </a:lnTo>
                  <a:lnTo>
                    <a:pt x="19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5" name="Freeform 6"/>
            <p:cNvSpPr/>
            <p:nvPr/>
          </p:nvSpPr>
          <p:spPr bwMode="auto">
            <a:xfrm>
              <a:off x="3909" y="2473"/>
              <a:ext cx="1137" cy="729"/>
            </a:xfrm>
            <a:custGeom>
              <a:avLst/>
              <a:gdLst>
                <a:gd name="T0" fmla="*/ 37 w 1137"/>
                <a:gd name="T1" fmla="*/ 249 h 729"/>
                <a:gd name="T2" fmla="*/ 87 w 1137"/>
                <a:gd name="T3" fmla="*/ 245 h 729"/>
                <a:gd name="T4" fmla="*/ 133 w 1137"/>
                <a:gd name="T5" fmla="*/ 226 h 729"/>
                <a:gd name="T6" fmla="*/ 207 w 1137"/>
                <a:gd name="T7" fmla="*/ 189 h 729"/>
                <a:gd name="T8" fmla="*/ 221 w 1137"/>
                <a:gd name="T9" fmla="*/ 125 h 729"/>
                <a:gd name="T10" fmla="*/ 235 w 1137"/>
                <a:gd name="T11" fmla="*/ 60 h 729"/>
                <a:gd name="T12" fmla="*/ 253 w 1137"/>
                <a:gd name="T13" fmla="*/ 23 h 729"/>
                <a:gd name="T14" fmla="*/ 299 w 1137"/>
                <a:gd name="T15" fmla="*/ 9 h 729"/>
                <a:gd name="T16" fmla="*/ 391 w 1137"/>
                <a:gd name="T17" fmla="*/ 0 h 729"/>
                <a:gd name="T18" fmla="*/ 520 w 1137"/>
                <a:gd name="T19" fmla="*/ 14 h 729"/>
                <a:gd name="T20" fmla="*/ 552 w 1137"/>
                <a:gd name="T21" fmla="*/ 51 h 729"/>
                <a:gd name="T22" fmla="*/ 571 w 1137"/>
                <a:gd name="T23" fmla="*/ 92 h 729"/>
                <a:gd name="T24" fmla="*/ 589 w 1137"/>
                <a:gd name="T25" fmla="*/ 129 h 729"/>
                <a:gd name="T26" fmla="*/ 612 w 1137"/>
                <a:gd name="T27" fmla="*/ 203 h 729"/>
                <a:gd name="T28" fmla="*/ 814 w 1137"/>
                <a:gd name="T29" fmla="*/ 221 h 729"/>
                <a:gd name="T30" fmla="*/ 833 w 1137"/>
                <a:gd name="T31" fmla="*/ 235 h 729"/>
                <a:gd name="T32" fmla="*/ 865 w 1137"/>
                <a:gd name="T33" fmla="*/ 254 h 729"/>
                <a:gd name="T34" fmla="*/ 897 w 1137"/>
                <a:gd name="T35" fmla="*/ 305 h 729"/>
                <a:gd name="T36" fmla="*/ 948 w 1137"/>
                <a:gd name="T37" fmla="*/ 286 h 729"/>
                <a:gd name="T38" fmla="*/ 1003 w 1137"/>
                <a:gd name="T39" fmla="*/ 281 h 729"/>
                <a:gd name="T40" fmla="*/ 1026 w 1137"/>
                <a:gd name="T41" fmla="*/ 309 h 729"/>
                <a:gd name="T42" fmla="*/ 1054 w 1137"/>
                <a:gd name="T43" fmla="*/ 328 h 729"/>
                <a:gd name="T44" fmla="*/ 1091 w 1137"/>
                <a:gd name="T45" fmla="*/ 351 h 729"/>
                <a:gd name="T46" fmla="*/ 1137 w 1137"/>
                <a:gd name="T47" fmla="*/ 397 h 729"/>
                <a:gd name="T48" fmla="*/ 1049 w 1137"/>
                <a:gd name="T49" fmla="*/ 457 h 729"/>
                <a:gd name="T50" fmla="*/ 1063 w 1137"/>
                <a:gd name="T51" fmla="*/ 503 h 729"/>
                <a:gd name="T52" fmla="*/ 1003 w 1137"/>
                <a:gd name="T53" fmla="*/ 526 h 729"/>
                <a:gd name="T54" fmla="*/ 966 w 1137"/>
                <a:gd name="T55" fmla="*/ 554 h 729"/>
                <a:gd name="T56" fmla="*/ 953 w 1137"/>
                <a:gd name="T57" fmla="*/ 586 h 729"/>
                <a:gd name="T58" fmla="*/ 962 w 1137"/>
                <a:gd name="T59" fmla="*/ 637 h 729"/>
                <a:gd name="T60" fmla="*/ 957 w 1137"/>
                <a:gd name="T61" fmla="*/ 683 h 729"/>
                <a:gd name="T62" fmla="*/ 888 w 1137"/>
                <a:gd name="T63" fmla="*/ 688 h 729"/>
                <a:gd name="T64" fmla="*/ 828 w 1137"/>
                <a:gd name="T65" fmla="*/ 669 h 729"/>
                <a:gd name="T66" fmla="*/ 722 w 1137"/>
                <a:gd name="T67" fmla="*/ 692 h 729"/>
                <a:gd name="T68" fmla="*/ 681 w 1137"/>
                <a:gd name="T69" fmla="*/ 674 h 729"/>
                <a:gd name="T70" fmla="*/ 649 w 1137"/>
                <a:gd name="T71" fmla="*/ 655 h 729"/>
                <a:gd name="T72" fmla="*/ 621 w 1137"/>
                <a:gd name="T73" fmla="*/ 637 h 729"/>
                <a:gd name="T74" fmla="*/ 594 w 1137"/>
                <a:gd name="T75" fmla="*/ 623 h 729"/>
                <a:gd name="T76" fmla="*/ 557 w 1137"/>
                <a:gd name="T77" fmla="*/ 605 h 729"/>
                <a:gd name="T78" fmla="*/ 515 w 1137"/>
                <a:gd name="T79" fmla="*/ 554 h 729"/>
                <a:gd name="T80" fmla="*/ 492 w 1137"/>
                <a:gd name="T81" fmla="*/ 674 h 729"/>
                <a:gd name="T82" fmla="*/ 405 w 1137"/>
                <a:gd name="T83" fmla="*/ 669 h 729"/>
                <a:gd name="T84" fmla="*/ 341 w 1137"/>
                <a:gd name="T85" fmla="*/ 706 h 729"/>
                <a:gd name="T86" fmla="*/ 285 w 1137"/>
                <a:gd name="T87" fmla="*/ 683 h 729"/>
                <a:gd name="T88" fmla="*/ 179 w 1137"/>
                <a:gd name="T89" fmla="*/ 595 h 729"/>
                <a:gd name="T90" fmla="*/ 166 w 1137"/>
                <a:gd name="T91" fmla="*/ 618 h 729"/>
                <a:gd name="T92" fmla="*/ 147 w 1137"/>
                <a:gd name="T93" fmla="*/ 641 h 729"/>
                <a:gd name="T94" fmla="*/ 133 w 1137"/>
                <a:gd name="T95" fmla="*/ 577 h 729"/>
                <a:gd name="T96" fmla="*/ 115 w 1137"/>
                <a:gd name="T97" fmla="*/ 498 h 729"/>
                <a:gd name="T98" fmla="*/ 106 w 1137"/>
                <a:gd name="T99" fmla="*/ 466 h 729"/>
                <a:gd name="T100" fmla="*/ 83 w 1137"/>
                <a:gd name="T101" fmla="*/ 425 h 729"/>
                <a:gd name="T102" fmla="*/ 60 w 1137"/>
                <a:gd name="T103" fmla="*/ 397 h 729"/>
                <a:gd name="T104" fmla="*/ 28 w 1137"/>
                <a:gd name="T105" fmla="*/ 365 h 729"/>
                <a:gd name="T106" fmla="*/ 0 w 1137"/>
                <a:gd name="T107" fmla="*/ 328 h 729"/>
                <a:gd name="T108" fmla="*/ 5 w 1137"/>
                <a:gd name="T109" fmla="*/ 300 h 729"/>
                <a:gd name="T110" fmla="*/ 9 w 1137"/>
                <a:gd name="T111" fmla="*/ 268 h 72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37"/>
                <a:gd name="T169" fmla="*/ 0 h 729"/>
                <a:gd name="T170" fmla="*/ 1137 w 1137"/>
                <a:gd name="T171" fmla="*/ 729 h 72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37" h="729">
                  <a:moveTo>
                    <a:pt x="9" y="268"/>
                  </a:moveTo>
                  <a:lnTo>
                    <a:pt x="37" y="249"/>
                  </a:lnTo>
                  <a:lnTo>
                    <a:pt x="74" y="254"/>
                  </a:lnTo>
                  <a:lnTo>
                    <a:pt x="87" y="245"/>
                  </a:lnTo>
                  <a:lnTo>
                    <a:pt x="106" y="235"/>
                  </a:lnTo>
                  <a:lnTo>
                    <a:pt x="133" y="226"/>
                  </a:lnTo>
                  <a:lnTo>
                    <a:pt x="198" y="231"/>
                  </a:lnTo>
                  <a:lnTo>
                    <a:pt x="207" y="189"/>
                  </a:lnTo>
                  <a:lnTo>
                    <a:pt x="216" y="157"/>
                  </a:lnTo>
                  <a:lnTo>
                    <a:pt x="221" y="125"/>
                  </a:lnTo>
                  <a:lnTo>
                    <a:pt x="230" y="88"/>
                  </a:lnTo>
                  <a:lnTo>
                    <a:pt x="235" y="60"/>
                  </a:lnTo>
                  <a:lnTo>
                    <a:pt x="244" y="28"/>
                  </a:lnTo>
                  <a:lnTo>
                    <a:pt x="253" y="23"/>
                  </a:lnTo>
                  <a:lnTo>
                    <a:pt x="267" y="18"/>
                  </a:lnTo>
                  <a:lnTo>
                    <a:pt x="299" y="9"/>
                  </a:lnTo>
                  <a:lnTo>
                    <a:pt x="341" y="5"/>
                  </a:lnTo>
                  <a:lnTo>
                    <a:pt x="391" y="0"/>
                  </a:lnTo>
                  <a:lnTo>
                    <a:pt x="483" y="9"/>
                  </a:lnTo>
                  <a:lnTo>
                    <a:pt x="520" y="14"/>
                  </a:lnTo>
                  <a:lnTo>
                    <a:pt x="543" y="28"/>
                  </a:lnTo>
                  <a:lnTo>
                    <a:pt x="552" y="51"/>
                  </a:lnTo>
                  <a:lnTo>
                    <a:pt x="561" y="69"/>
                  </a:lnTo>
                  <a:lnTo>
                    <a:pt x="571" y="92"/>
                  </a:lnTo>
                  <a:lnTo>
                    <a:pt x="580" y="111"/>
                  </a:lnTo>
                  <a:lnTo>
                    <a:pt x="589" y="129"/>
                  </a:lnTo>
                  <a:lnTo>
                    <a:pt x="598" y="152"/>
                  </a:lnTo>
                  <a:lnTo>
                    <a:pt x="612" y="203"/>
                  </a:lnTo>
                  <a:lnTo>
                    <a:pt x="805" y="208"/>
                  </a:lnTo>
                  <a:lnTo>
                    <a:pt x="814" y="221"/>
                  </a:lnTo>
                  <a:lnTo>
                    <a:pt x="824" y="231"/>
                  </a:lnTo>
                  <a:lnTo>
                    <a:pt x="833" y="235"/>
                  </a:lnTo>
                  <a:lnTo>
                    <a:pt x="847" y="249"/>
                  </a:lnTo>
                  <a:lnTo>
                    <a:pt x="865" y="254"/>
                  </a:lnTo>
                  <a:lnTo>
                    <a:pt x="865" y="300"/>
                  </a:lnTo>
                  <a:lnTo>
                    <a:pt x="897" y="305"/>
                  </a:lnTo>
                  <a:lnTo>
                    <a:pt x="925" y="295"/>
                  </a:lnTo>
                  <a:lnTo>
                    <a:pt x="948" y="286"/>
                  </a:lnTo>
                  <a:lnTo>
                    <a:pt x="976" y="281"/>
                  </a:lnTo>
                  <a:lnTo>
                    <a:pt x="1003" y="281"/>
                  </a:lnTo>
                  <a:lnTo>
                    <a:pt x="1017" y="300"/>
                  </a:lnTo>
                  <a:lnTo>
                    <a:pt x="1026" y="309"/>
                  </a:lnTo>
                  <a:lnTo>
                    <a:pt x="1035" y="314"/>
                  </a:lnTo>
                  <a:lnTo>
                    <a:pt x="1054" y="328"/>
                  </a:lnTo>
                  <a:lnTo>
                    <a:pt x="1072" y="337"/>
                  </a:lnTo>
                  <a:lnTo>
                    <a:pt x="1091" y="351"/>
                  </a:lnTo>
                  <a:lnTo>
                    <a:pt x="1109" y="365"/>
                  </a:lnTo>
                  <a:lnTo>
                    <a:pt x="1137" y="397"/>
                  </a:lnTo>
                  <a:lnTo>
                    <a:pt x="1063" y="425"/>
                  </a:lnTo>
                  <a:lnTo>
                    <a:pt x="1049" y="457"/>
                  </a:lnTo>
                  <a:lnTo>
                    <a:pt x="1104" y="494"/>
                  </a:lnTo>
                  <a:lnTo>
                    <a:pt x="1063" y="503"/>
                  </a:lnTo>
                  <a:lnTo>
                    <a:pt x="1022" y="517"/>
                  </a:lnTo>
                  <a:lnTo>
                    <a:pt x="1003" y="526"/>
                  </a:lnTo>
                  <a:lnTo>
                    <a:pt x="985" y="540"/>
                  </a:lnTo>
                  <a:lnTo>
                    <a:pt x="966" y="554"/>
                  </a:lnTo>
                  <a:lnTo>
                    <a:pt x="953" y="563"/>
                  </a:lnTo>
                  <a:lnTo>
                    <a:pt x="953" y="586"/>
                  </a:lnTo>
                  <a:lnTo>
                    <a:pt x="957" y="614"/>
                  </a:lnTo>
                  <a:lnTo>
                    <a:pt x="962" y="637"/>
                  </a:lnTo>
                  <a:lnTo>
                    <a:pt x="971" y="660"/>
                  </a:lnTo>
                  <a:lnTo>
                    <a:pt x="957" y="683"/>
                  </a:lnTo>
                  <a:lnTo>
                    <a:pt x="939" y="674"/>
                  </a:lnTo>
                  <a:lnTo>
                    <a:pt x="888" y="688"/>
                  </a:lnTo>
                  <a:lnTo>
                    <a:pt x="865" y="669"/>
                  </a:lnTo>
                  <a:lnTo>
                    <a:pt x="828" y="669"/>
                  </a:lnTo>
                  <a:lnTo>
                    <a:pt x="768" y="711"/>
                  </a:lnTo>
                  <a:lnTo>
                    <a:pt x="722" y="692"/>
                  </a:lnTo>
                  <a:lnTo>
                    <a:pt x="695" y="678"/>
                  </a:lnTo>
                  <a:lnTo>
                    <a:pt x="681" y="674"/>
                  </a:lnTo>
                  <a:lnTo>
                    <a:pt x="667" y="665"/>
                  </a:lnTo>
                  <a:lnTo>
                    <a:pt x="649" y="655"/>
                  </a:lnTo>
                  <a:lnTo>
                    <a:pt x="635" y="646"/>
                  </a:lnTo>
                  <a:lnTo>
                    <a:pt x="621" y="637"/>
                  </a:lnTo>
                  <a:lnTo>
                    <a:pt x="607" y="628"/>
                  </a:lnTo>
                  <a:lnTo>
                    <a:pt x="594" y="623"/>
                  </a:lnTo>
                  <a:lnTo>
                    <a:pt x="584" y="614"/>
                  </a:lnTo>
                  <a:lnTo>
                    <a:pt x="557" y="605"/>
                  </a:lnTo>
                  <a:lnTo>
                    <a:pt x="538" y="540"/>
                  </a:lnTo>
                  <a:lnTo>
                    <a:pt x="515" y="554"/>
                  </a:lnTo>
                  <a:lnTo>
                    <a:pt x="506" y="614"/>
                  </a:lnTo>
                  <a:lnTo>
                    <a:pt x="492" y="674"/>
                  </a:lnTo>
                  <a:lnTo>
                    <a:pt x="460" y="692"/>
                  </a:lnTo>
                  <a:lnTo>
                    <a:pt x="405" y="669"/>
                  </a:lnTo>
                  <a:lnTo>
                    <a:pt x="373" y="711"/>
                  </a:lnTo>
                  <a:lnTo>
                    <a:pt x="341" y="706"/>
                  </a:lnTo>
                  <a:lnTo>
                    <a:pt x="308" y="729"/>
                  </a:lnTo>
                  <a:lnTo>
                    <a:pt x="285" y="683"/>
                  </a:lnTo>
                  <a:lnTo>
                    <a:pt x="235" y="669"/>
                  </a:lnTo>
                  <a:lnTo>
                    <a:pt x="179" y="595"/>
                  </a:lnTo>
                  <a:lnTo>
                    <a:pt x="175" y="609"/>
                  </a:lnTo>
                  <a:lnTo>
                    <a:pt x="166" y="618"/>
                  </a:lnTo>
                  <a:lnTo>
                    <a:pt x="156" y="628"/>
                  </a:lnTo>
                  <a:lnTo>
                    <a:pt x="147" y="641"/>
                  </a:lnTo>
                  <a:lnTo>
                    <a:pt x="133" y="623"/>
                  </a:lnTo>
                  <a:lnTo>
                    <a:pt x="133" y="577"/>
                  </a:lnTo>
                  <a:lnTo>
                    <a:pt x="124" y="535"/>
                  </a:lnTo>
                  <a:lnTo>
                    <a:pt x="115" y="498"/>
                  </a:lnTo>
                  <a:lnTo>
                    <a:pt x="110" y="480"/>
                  </a:lnTo>
                  <a:lnTo>
                    <a:pt x="106" y="466"/>
                  </a:lnTo>
                  <a:lnTo>
                    <a:pt x="92" y="438"/>
                  </a:lnTo>
                  <a:lnTo>
                    <a:pt x="83" y="425"/>
                  </a:lnTo>
                  <a:lnTo>
                    <a:pt x="74" y="415"/>
                  </a:lnTo>
                  <a:lnTo>
                    <a:pt x="60" y="397"/>
                  </a:lnTo>
                  <a:lnTo>
                    <a:pt x="41" y="378"/>
                  </a:lnTo>
                  <a:lnTo>
                    <a:pt x="28" y="365"/>
                  </a:lnTo>
                  <a:lnTo>
                    <a:pt x="18" y="351"/>
                  </a:lnTo>
                  <a:lnTo>
                    <a:pt x="0" y="328"/>
                  </a:lnTo>
                  <a:lnTo>
                    <a:pt x="0" y="309"/>
                  </a:lnTo>
                  <a:lnTo>
                    <a:pt x="5" y="300"/>
                  </a:lnTo>
                  <a:lnTo>
                    <a:pt x="18" y="291"/>
                  </a:lnTo>
                  <a:lnTo>
                    <a:pt x="9" y="26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6" name="Freeform 7"/>
            <p:cNvSpPr/>
            <p:nvPr/>
          </p:nvSpPr>
          <p:spPr bwMode="auto">
            <a:xfrm>
              <a:off x="4098" y="2478"/>
              <a:ext cx="409" cy="706"/>
            </a:xfrm>
            <a:custGeom>
              <a:avLst/>
              <a:gdLst>
                <a:gd name="T0" fmla="*/ 156 w 409"/>
                <a:gd name="T1" fmla="*/ 9 h 706"/>
                <a:gd name="T2" fmla="*/ 299 w 409"/>
                <a:gd name="T3" fmla="*/ 4 h 706"/>
                <a:gd name="T4" fmla="*/ 317 w 409"/>
                <a:gd name="T5" fmla="*/ 23 h 706"/>
                <a:gd name="T6" fmla="*/ 340 w 409"/>
                <a:gd name="T7" fmla="*/ 41 h 706"/>
                <a:gd name="T8" fmla="*/ 368 w 409"/>
                <a:gd name="T9" fmla="*/ 120 h 706"/>
                <a:gd name="T10" fmla="*/ 391 w 409"/>
                <a:gd name="T11" fmla="*/ 156 h 706"/>
                <a:gd name="T12" fmla="*/ 400 w 409"/>
                <a:gd name="T13" fmla="*/ 221 h 706"/>
                <a:gd name="T14" fmla="*/ 331 w 409"/>
                <a:gd name="T15" fmla="*/ 281 h 706"/>
                <a:gd name="T16" fmla="*/ 336 w 409"/>
                <a:gd name="T17" fmla="*/ 373 h 706"/>
                <a:gd name="T18" fmla="*/ 322 w 409"/>
                <a:gd name="T19" fmla="*/ 438 h 706"/>
                <a:gd name="T20" fmla="*/ 294 w 409"/>
                <a:gd name="T21" fmla="*/ 535 h 706"/>
                <a:gd name="T22" fmla="*/ 290 w 409"/>
                <a:gd name="T23" fmla="*/ 669 h 706"/>
                <a:gd name="T24" fmla="*/ 234 w 409"/>
                <a:gd name="T25" fmla="*/ 669 h 706"/>
                <a:gd name="T26" fmla="*/ 175 w 409"/>
                <a:gd name="T27" fmla="*/ 655 h 706"/>
                <a:gd name="T28" fmla="*/ 156 w 409"/>
                <a:gd name="T29" fmla="*/ 581 h 706"/>
                <a:gd name="T30" fmla="*/ 142 w 409"/>
                <a:gd name="T31" fmla="*/ 516 h 706"/>
                <a:gd name="T32" fmla="*/ 129 w 409"/>
                <a:gd name="T33" fmla="*/ 475 h 706"/>
                <a:gd name="T34" fmla="*/ 106 w 409"/>
                <a:gd name="T35" fmla="*/ 433 h 706"/>
                <a:gd name="T36" fmla="*/ 115 w 409"/>
                <a:gd name="T37" fmla="*/ 369 h 706"/>
                <a:gd name="T38" fmla="*/ 129 w 409"/>
                <a:gd name="T39" fmla="*/ 300 h 706"/>
                <a:gd name="T40" fmla="*/ 147 w 409"/>
                <a:gd name="T41" fmla="*/ 263 h 706"/>
                <a:gd name="T42" fmla="*/ 170 w 409"/>
                <a:gd name="T43" fmla="*/ 193 h 706"/>
                <a:gd name="T44" fmla="*/ 152 w 409"/>
                <a:gd name="T45" fmla="*/ 101 h 706"/>
                <a:gd name="T46" fmla="*/ 156 w 409"/>
                <a:gd name="T47" fmla="*/ 36 h 706"/>
                <a:gd name="T48" fmla="*/ 83 w 409"/>
                <a:gd name="T49" fmla="*/ 323 h 706"/>
                <a:gd name="T50" fmla="*/ 59 w 409"/>
                <a:gd name="T51" fmla="*/ 438 h 706"/>
                <a:gd name="T52" fmla="*/ 92 w 409"/>
                <a:gd name="T53" fmla="*/ 489 h 706"/>
                <a:gd name="T54" fmla="*/ 115 w 409"/>
                <a:gd name="T55" fmla="*/ 683 h 706"/>
                <a:gd name="T56" fmla="*/ 50 w 409"/>
                <a:gd name="T57" fmla="*/ 636 h 706"/>
                <a:gd name="T58" fmla="*/ 32 w 409"/>
                <a:gd name="T59" fmla="*/ 507 h 706"/>
                <a:gd name="T60" fmla="*/ 9 w 409"/>
                <a:gd name="T61" fmla="*/ 433 h 706"/>
                <a:gd name="T62" fmla="*/ 23 w 409"/>
                <a:gd name="T63" fmla="*/ 327 h 706"/>
                <a:gd name="T64" fmla="*/ 50 w 409"/>
                <a:gd name="T65" fmla="*/ 276 h 706"/>
                <a:gd name="T66" fmla="*/ 64 w 409"/>
                <a:gd name="T67" fmla="*/ 193 h 706"/>
                <a:gd name="T68" fmla="*/ 78 w 409"/>
                <a:gd name="T69" fmla="*/ 138 h 706"/>
                <a:gd name="T70" fmla="*/ 92 w 409"/>
                <a:gd name="T71" fmla="*/ 115 h 706"/>
                <a:gd name="T72" fmla="*/ 110 w 409"/>
                <a:gd name="T73" fmla="*/ 73 h 706"/>
                <a:gd name="T74" fmla="*/ 101 w 409"/>
                <a:gd name="T75" fmla="*/ 23 h 706"/>
                <a:gd name="T76" fmla="*/ 115 w 409"/>
                <a:gd name="T77" fmla="*/ 13 h 7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09"/>
                <a:gd name="T118" fmla="*/ 0 h 706"/>
                <a:gd name="T119" fmla="*/ 409 w 409"/>
                <a:gd name="T120" fmla="*/ 706 h 7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09" h="706">
                  <a:moveTo>
                    <a:pt x="115" y="13"/>
                  </a:moveTo>
                  <a:lnTo>
                    <a:pt x="156" y="9"/>
                  </a:lnTo>
                  <a:lnTo>
                    <a:pt x="207" y="0"/>
                  </a:lnTo>
                  <a:lnTo>
                    <a:pt x="299" y="4"/>
                  </a:lnTo>
                  <a:lnTo>
                    <a:pt x="308" y="13"/>
                  </a:lnTo>
                  <a:lnTo>
                    <a:pt x="317" y="23"/>
                  </a:lnTo>
                  <a:lnTo>
                    <a:pt x="331" y="32"/>
                  </a:lnTo>
                  <a:lnTo>
                    <a:pt x="340" y="41"/>
                  </a:lnTo>
                  <a:lnTo>
                    <a:pt x="372" y="101"/>
                  </a:lnTo>
                  <a:lnTo>
                    <a:pt x="368" y="120"/>
                  </a:lnTo>
                  <a:lnTo>
                    <a:pt x="382" y="138"/>
                  </a:lnTo>
                  <a:lnTo>
                    <a:pt x="391" y="156"/>
                  </a:lnTo>
                  <a:lnTo>
                    <a:pt x="409" y="203"/>
                  </a:lnTo>
                  <a:lnTo>
                    <a:pt x="400" y="221"/>
                  </a:lnTo>
                  <a:lnTo>
                    <a:pt x="340" y="249"/>
                  </a:lnTo>
                  <a:lnTo>
                    <a:pt x="331" y="281"/>
                  </a:lnTo>
                  <a:lnTo>
                    <a:pt x="331" y="327"/>
                  </a:lnTo>
                  <a:lnTo>
                    <a:pt x="336" y="373"/>
                  </a:lnTo>
                  <a:lnTo>
                    <a:pt x="340" y="410"/>
                  </a:lnTo>
                  <a:lnTo>
                    <a:pt x="322" y="438"/>
                  </a:lnTo>
                  <a:lnTo>
                    <a:pt x="308" y="466"/>
                  </a:lnTo>
                  <a:lnTo>
                    <a:pt x="294" y="535"/>
                  </a:lnTo>
                  <a:lnTo>
                    <a:pt x="290" y="604"/>
                  </a:lnTo>
                  <a:lnTo>
                    <a:pt x="290" y="669"/>
                  </a:lnTo>
                  <a:lnTo>
                    <a:pt x="280" y="683"/>
                  </a:lnTo>
                  <a:lnTo>
                    <a:pt x="234" y="669"/>
                  </a:lnTo>
                  <a:lnTo>
                    <a:pt x="198" y="706"/>
                  </a:lnTo>
                  <a:lnTo>
                    <a:pt x="175" y="655"/>
                  </a:lnTo>
                  <a:lnTo>
                    <a:pt x="165" y="623"/>
                  </a:lnTo>
                  <a:lnTo>
                    <a:pt x="156" y="581"/>
                  </a:lnTo>
                  <a:lnTo>
                    <a:pt x="147" y="540"/>
                  </a:lnTo>
                  <a:lnTo>
                    <a:pt x="142" y="516"/>
                  </a:lnTo>
                  <a:lnTo>
                    <a:pt x="133" y="493"/>
                  </a:lnTo>
                  <a:lnTo>
                    <a:pt x="129" y="475"/>
                  </a:lnTo>
                  <a:lnTo>
                    <a:pt x="119" y="452"/>
                  </a:lnTo>
                  <a:lnTo>
                    <a:pt x="106" y="433"/>
                  </a:lnTo>
                  <a:lnTo>
                    <a:pt x="96" y="410"/>
                  </a:lnTo>
                  <a:lnTo>
                    <a:pt x="115" y="369"/>
                  </a:lnTo>
                  <a:lnTo>
                    <a:pt x="110" y="323"/>
                  </a:lnTo>
                  <a:lnTo>
                    <a:pt x="129" y="300"/>
                  </a:lnTo>
                  <a:lnTo>
                    <a:pt x="138" y="281"/>
                  </a:lnTo>
                  <a:lnTo>
                    <a:pt x="147" y="263"/>
                  </a:lnTo>
                  <a:lnTo>
                    <a:pt x="161" y="221"/>
                  </a:lnTo>
                  <a:lnTo>
                    <a:pt x="170" y="193"/>
                  </a:lnTo>
                  <a:lnTo>
                    <a:pt x="147" y="156"/>
                  </a:lnTo>
                  <a:lnTo>
                    <a:pt x="152" y="101"/>
                  </a:lnTo>
                  <a:lnTo>
                    <a:pt x="179" y="60"/>
                  </a:lnTo>
                  <a:lnTo>
                    <a:pt x="156" y="36"/>
                  </a:lnTo>
                  <a:lnTo>
                    <a:pt x="101" y="304"/>
                  </a:lnTo>
                  <a:lnTo>
                    <a:pt x="83" y="323"/>
                  </a:lnTo>
                  <a:lnTo>
                    <a:pt x="73" y="350"/>
                  </a:lnTo>
                  <a:lnTo>
                    <a:pt x="59" y="438"/>
                  </a:lnTo>
                  <a:lnTo>
                    <a:pt x="87" y="452"/>
                  </a:lnTo>
                  <a:lnTo>
                    <a:pt x="92" y="489"/>
                  </a:lnTo>
                  <a:lnTo>
                    <a:pt x="101" y="558"/>
                  </a:lnTo>
                  <a:lnTo>
                    <a:pt x="115" y="683"/>
                  </a:lnTo>
                  <a:lnTo>
                    <a:pt x="69" y="669"/>
                  </a:lnTo>
                  <a:lnTo>
                    <a:pt x="50" y="636"/>
                  </a:lnTo>
                  <a:lnTo>
                    <a:pt x="36" y="590"/>
                  </a:lnTo>
                  <a:lnTo>
                    <a:pt x="32" y="507"/>
                  </a:lnTo>
                  <a:lnTo>
                    <a:pt x="0" y="470"/>
                  </a:lnTo>
                  <a:lnTo>
                    <a:pt x="9" y="433"/>
                  </a:lnTo>
                  <a:lnTo>
                    <a:pt x="13" y="401"/>
                  </a:lnTo>
                  <a:lnTo>
                    <a:pt x="23" y="327"/>
                  </a:lnTo>
                  <a:lnTo>
                    <a:pt x="41" y="313"/>
                  </a:lnTo>
                  <a:lnTo>
                    <a:pt x="50" y="276"/>
                  </a:lnTo>
                  <a:lnTo>
                    <a:pt x="59" y="235"/>
                  </a:lnTo>
                  <a:lnTo>
                    <a:pt x="64" y="193"/>
                  </a:lnTo>
                  <a:lnTo>
                    <a:pt x="69" y="152"/>
                  </a:lnTo>
                  <a:lnTo>
                    <a:pt x="78" y="138"/>
                  </a:lnTo>
                  <a:lnTo>
                    <a:pt x="83" y="124"/>
                  </a:lnTo>
                  <a:lnTo>
                    <a:pt x="92" y="115"/>
                  </a:lnTo>
                  <a:lnTo>
                    <a:pt x="101" y="101"/>
                  </a:lnTo>
                  <a:lnTo>
                    <a:pt x="110" y="73"/>
                  </a:lnTo>
                  <a:lnTo>
                    <a:pt x="110" y="41"/>
                  </a:lnTo>
                  <a:lnTo>
                    <a:pt x="101" y="23"/>
                  </a:lnTo>
                  <a:lnTo>
                    <a:pt x="115" y="13"/>
                  </a:lnTo>
                  <a:close/>
                </a:path>
              </a:pathLst>
            </a:custGeom>
            <a:solidFill>
              <a:srgbClr val="D1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7" name="Freeform 8"/>
            <p:cNvSpPr/>
            <p:nvPr/>
          </p:nvSpPr>
          <p:spPr bwMode="auto">
            <a:xfrm>
              <a:off x="4199" y="1610"/>
              <a:ext cx="888" cy="1126"/>
            </a:xfrm>
            <a:custGeom>
              <a:avLst/>
              <a:gdLst>
                <a:gd name="T0" fmla="*/ 258 w 888"/>
                <a:gd name="T1" fmla="*/ 0 h 1126"/>
                <a:gd name="T2" fmla="*/ 363 w 888"/>
                <a:gd name="T3" fmla="*/ 28 h 1126"/>
                <a:gd name="T4" fmla="*/ 409 w 888"/>
                <a:gd name="T5" fmla="*/ 101 h 1126"/>
                <a:gd name="T6" fmla="*/ 373 w 888"/>
                <a:gd name="T7" fmla="*/ 198 h 1126"/>
                <a:gd name="T8" fmla="*/ 423 w 888"/>
                <a:gd name="T9" fmla="*/ 221 h 1126"/>
                <a:gd name="T10" fmla="*/ 492 w 888"/>
                <a:gd name="T11" fmla="*/ 258 h 1126"/>
                <a:gd name="T12" fmla="*/ 529 w 888"/>
                <a:gd name="T13" fmla="*/ 328 h 1126"/>
                <a:gd name="T14" fmla="*/ 547 w 888"/>
                <a:gd name="T15" fmla="*/ 484 h 1126"/>
                <a:gd name="T16" fmla="*/ 524 w 888"/>
                <a:gd name="T17" fmla="*/ 600 h 1126"/>
                <a:gd name="T18" fmla="*/ 524 w 888"/>
                <a:gd name="T19" fmla="*/ 646 h 1126"/>
                <a:gd name="T20" fmla="*/ 580 w 888"/>
                <a:gd name="T21" fmla="*/ 674 h 1126"/>
                <a:gd name="T22" fmla="*/ 607 w 888"/>
                <a:gd name="T23" fmla="*/ 637 h 1126"/>
                <a:gd name="T24" fmla="*/ 640 w 888"/>
                <a:gd name="T25" fmla="*/ 614 h 1126"/>
                <a:gd name="T26" fmla="*/ 722 w 888"/>
                <a:gd name="T27" fmla="*/ 637 h 1126"/>
                <a:gd name="T28" fmla="*/ 787 w 888"/>
                <a:gd name="T29" fmla="*/ 651 h 1126"/>
                <a:gd name="T30" fmla="*/ 847 w 888"/>
                <a:gd name="T31" fmla="*/ 697 h 1126"/>
                <a:gd name="T32" fmla="*/ 879 w 888"/>
                <a:gd name="T33" fmla="*/ 771 h 1126"/>
                <a:gd name="T34" fmla="*/ 778 w 888"/>
                <a:gd name="T35" fmla="*/ 780 h 1126"/>
                <a:gd name="T36" fmla="*/ 612 w 888"/>
                <a:gd name="T37" fmla="*/ 900 h 1126"/>
                <a:gd name="T38" fmla="*/ 488 w 888"/>
                <a:gd name="T39" fmla="*/ 983 h 1126"/>
                <a:gd name="T40" fmla="*/ 465 w 888"/>
                <a:gd name="T41" fmla="*/ 1052 h 1126"/>
                <a:gd name="T42" fmla="*/ 373 w 888"/>
                <a:gd name="T43" fmla="*/ 1126 h 1126"/>
                <a:gd name="T44" fmla="*/ 308 w 888"/>
                <a:gd name="T45" fmla="*/ 1066 h 1126"/>
                <a:gd name="T46" fmla="*/ 345 w 888"/>
                <a:gd name="T47" fmla="*/ 1043 h 1126"/>
                <a:gd name="T48" fmla="*/ 391 w 888"/>
                <a:gd name="T49" fmla="*/ 992 h 1126"/>
                <a:gd name="T50" fmla="*/ 363 w 888"/>
                <a:gd name="T51" fmla="*/ 923 h 1126"/>
                <a:gd name="T52" fmla="*/ 340 w 888"/>
                <a:gd name="T53" fmla="*/ 789 h 1126"/>
                <a:gd name="T54" fmla="*/ 317 w 888"/>
                <a:gd name="T55" fmla="*/ 715 h 1126"/>
                <a:gd name="T56" fmla="*/ 299 w 888"/>
                <a:gd name="T57" fmla="*/ 678 h 1126"/>
                <a:gd name="T58" fmla="*/ 198 w 888"/>
                <a:gd name="T59" fmla="*/ 743 h 1126"/>
                <a:gd name="T60" fmla="*/ 175 w 888"/>
                <a:gd name="T61" fmla="*/ 794 h 1126"/>
                <a:gd name="T62" fmla="*/ 147 w 888"/>
                <a:gd name="T63" fmla="*/ 831 h 1126"/>
                <a:gd name="T64" fmla="*/ 115 w 888"/>
                <a:gd name="T65" fmla="*/ 868 h 1126"/>
                <a:gd name="T66" fmla="*/ 0 w 888"/>
                <a:gd name="T67" fmla="*/ 863 h 1126"/>
                <a:gd name="T68" fmla="*/ 23 w 888"/>
                <a:gd name="T69" fmla="*/ 840 h 1126"/>
                <a:gd name="T70" fmla="*/ 69 w 888"/>
                <a:gd name="T71" fmla="*/ 821 h 1126"/>
                <a:gd name="T72" fmla="*/ 87 w 888"/>
                <a:gd name="T73" fmla="*/ 771 h 1126"/>
                <a:gd name="T74" fmla="*/ 92 w 888"/>
                <a:gd name="T75" fmla="*/ 632 h 1126"/>
                <a:gd name="T76" fmla="*/ 124 w 888"/>
                <a:gd name="T77" fmla="*/ 604 h 1126"/>
                <a:gd name="T78" fmla="*/ 175 w 888"/>
                <a:gd name="T79" fmla="*/ 572 h 1126"/>
                <a:gd name="T80" fmla="*/ 212 w 888"/>
                <a:gd name="T81" fmla="*/ 535 h 1126"/>
                <a:gd name="T82" fmla="*/ 235 w 888"/>
                <a:gd name="T83" fmla="*/ 503 h 1126"/>
                <a:gd name="T84" fmla="*/ 262 w 888"/>
                <a:gd name="T85" fmla="*/ 484 h 1126"/>
                <a:gd name="T86" fmla="*/ 235 w 888"/>
                <a:gd name="T87" fmla="*/ 374 h 1126"/>
                <a:gd name="T88" fmla="*/ 198 w 888"/>
                <a:gd name="T89" fmla="*/ 309 h 1126"/>
                <a:gd name="T90" fmla="*/ 166 w 888"/>
                <a:gd name="T91" fmla="*/ 244 h 1126"/>
                <a:gd name="T92" fmla="*/ 248 w 888"/>
                <a:gd name="T93" fmla="*/ 217 h 1126"/>
                <a:gd name="T94" fmla="*/ 285 w 888"/>
                <a:gd name="T95" fmla="*/ 194 h 1126"/>
                <a:gd name="T96" fmla="*/ 258 w 888"/>
                <a:gd name="T97" fmla="*/ 134 h 1126"/>
                <a:gd name="T98" fmla="*/ 253 w 888"/>
                <a:gd name="T99" fmla="*/ 64 h 1126"/>
                <a:gd name="T100" fmla="*/ 235 w 888"/>
                <a:gd name="T101" fmla="*/ 41 h 11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88"/>
                <a:gd name="T154" fmla="*/ 0 h 1126"/>
                <a:gd name="T155" fmla="*/ 888 w 888"/>
                <a:gd name="T156" fmla="*/ 1126 h 112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88" h="1126">
                  <a:moveTo>
                    <a:pt x="235" y="41"/>
                  </a:moveTo>
                  <a:lnTo>
                    <a:pt x="239" y="14"/>
                  </a:lnTo>
                  <a:lnTo>
                    <a:pt x="258" y="0"/>
                  </a:lnTo>
                  <a:lnTo>
                    <a:pt x="285" y="4"/>
                  </a:lnTo>
                  <a:lnTo>
                    <a:pt x="336" y="18"/>
                  </a:lnTo>
                  <a:lnTo>
                    <a:pt x="363" y="28"/>
                  </a:lnTo>
                  <a:lnTo>
                    <a:pt x="386" y="37"/>
                  </a:lnTo>
                  <a:lnTo>
                    <a:pt x="409" y="55"/>
                  </a:lnTo>
                  <a:lnTo>
                    <a:pt x="409" y="101"/>
                  </a:lnTo>
                  <a:lnTo>
                    <a:pt x="396" y="120"/>
                  </a:lnTo>
                  <a:lnTo>
                    <a:pt x="382" y="148"/>
                  </a:lnTo>
                  <a:lnTo>
                    <a:pt x="373" y="198"/>
                  </a:lnTo>
                  <a:lnTo>
                    <a:pt x="386" y="203"/>
                  </a:lnTo>
                  <a:lnTo>
                    <a:pt x="396" y="212"/>
                  </a:lnTo>
                  <a:lnTo>
                    <a:pt x="423" y="221"/>
                  </a:lnTo>
                  <a:lnTo>
                    <a:pt x="446" y="231"/>
                  </a:lnTo>
                  <a:lnTo>
                    <a:pt x="474" y="240"/>
                  </a:lnTo>
                  <a:lnTo>
                    <a:pt x="492" y="258"/>
                  </a:lnTo>
                  <a:lnTo>
                    <a:pt x="506" y="281"/>
                  </a:lnTo>
                  <a:lnTo>
                    <a:pt x="520" y="304"/>
                  </a:lnTo>
                  <a:lnTo>
                    <a:pt x="529" y="328"/>
                  </a:lnTo>
                  <a:lnTo>
                    <a:pt x="543" y="383"/>
                  </a:lnTo>
                  <a:lnTo>
                    <a:pt x="547" y="434"/>
                  </a:lnTo>
                  <a:lnTo>
                    <a:pt x="547" y="484"/>
                  </a:lnTo>
                  <a:lnTo>
                    <a:pt x="543" y="531"/>
                  </a:lnTo>
                  <a:lnTo>
                    <a:pt x="534" y="572"/>
                  </a:lnTo>
                  <a:lnTo>
                    <a:pt x="524" y="600"/>
                  </a:lnTo>
                  <a:lnTo>
                    <a:pt x="506" y="600"/>
                  </a:lnTo>
                  <a:lnTo>
                    <a:pt x="515" y="623"/>
                  </a:lnTo>
                  <a:lnTo>
                    <a:pt x="524" y="646"/>
                  </a:lnTo>
                  <a:lnTo>
                    <a:pt x="538" y="688"/>
                  </a:lnTo>
                  <a:lnTo>
                    <a:pt x="575" y="692"/>
                  </a:lnTo>
                  <a:lnTo>
                    <a:pt x="580" y="674"/>
                  </a:lnTo>
                  <a:lnTo>
                    <a:pt x="584" y="664"/>
                  </a:lnTo>
                  <a:lnTo>
                    <a:pt x="593" y="655"/>
                  </a:lnTo>
                  <a:lnTo>
                    <a:pt x="607" y="637"/>
                  </a:lnTo>
                  <a:lnTo>
                    <a:pt x="612" y="628"/>
                  </a:lnTo>
                  <a:lnTo>
                    <a:pt x="621" y="623"/>
                  </a:lnTo>
                  <a:lnTo>
                    <a:pt x="640" y="614"/>
                  </a:lnTo>
                  <a:lnTo>
                    <a:pt x="658" y="609"/>
                  </a:lnTo>
                  <a:lnTo>
                    <a:pt x="690" y="618"/>
                  </a:lnTo>
                  <a:lnTo>
                    <a:pt x="722" y="637"/>
                  </a:lnTo>
                  <a:lnTo>
                    <a:pt x="750" y="664"/>
                  </a:lnTo>
                  <a:lnTo>
                    <a:pt x="768" y="651"/>
                  </a:lnTo>
                  <a:lnTo>
                    <a:pt x="787" y="651"/>
                  </a:lnTo>
                  <a:lnTo>
                    <a:pt x="810" y="669"/>
                  </a:lnTo>
                  <a:lnTo>
                    <a:pt x="810" y="692"/>
                  </a:lnTo>
                  <a:lnTo>
                    <a:pt x="847" y="697"/>
                  </a:lnTo>
                  <a:lnTo>
                    <a:pt x="874" y="711"/>
                  </a:lnTo>
                  <a:lnTo>
                    <a:pt x="883" y="743"/>
                  </a:lnTo>
                  <a:lnTo>
                    <a:pt x="879" y="771"/>
                  </a:lnTo>
                  <a:lnTo>
                    <a:pt x="888" y="789"/>
                  </a:lnTo>
                  <a:lnTo>
                    <a:pt x="833" y="789"/>
                  </a:lnTo>
                  <a:lnTo>
                    <a:pt x="778" y="780"/>
                  </a:lnTo>
                  <a:lnTo>
                    <a:pt x="704" y="775"/>
                  </a:lnTo>
                  <a:lnTo>
                    <a:pt x="616" y="780"/>
                  </a:lnTo>
                  <a:lnTo>
                    <a:pt x="612" y="900"/>
                  </a:lnTo>
                  <a:lnTo>
                    <a:pt x="492" y="909"/>
                  </a:lnTo>
                  <a:lnTo>
                    <a:pt x="492" y="955"/>
                  </a:lnTo>
                  <a:lnTo>
                    <a:pt x="488" y="983"/>
                  </a:lnTo>
                  <a:lnTo>
                    <a:pt x="478" y="1006"/>
                  </a:lnTo>
                  <a:lnTo>
                    <a:pt x="474" y="1029"/>
                  </a:lnTo>
                  <a:lnTo>
                    <a:pt x="465" y="1052"/>
                  </a:lnTo>
                  <a:lnTo>
                    <a:pt x="455" y="1075"/>
                  </a:lnTo>
                  <a:lnTo>
                    <a:pt x="446" y="1094"/>
                  </a:lnTo>
                  <a:lnTo>
                    <a:pt x="373" y="1126"/>
                  </a:lnTo>
                  <a:lnTo>
                    <a:pt x="304" y="1094"/>
                  </a:lnTo>
                  <a:lnTo>
                    <a:pt x="299" y="1080"/>
                  </a:lnTo>
                  <a:lnTo>
                    <a:pt x="308" y="1066"/>
                  </a:lnTo>
                  <a:lnTo>
                    <a:pt x="317" y="1057"/>
                  </a:lnTo>
                  <a:lnTo>
                    <a:pt x="331" y="1052"/>
                  </a:lnTo>
                  <a:lnTo>
                    <a:pt x="345" y="1043"/>
                  </a:lnTo>
                  <a:lnTo>
                    <a:pt x="373" y="1034"/>
                  </a:lnTo>
                  <a:lnTo>
                    <a:pt x="396" y="1011"/>
                  </a:lnTo>
                  <a:lnTo>
                    <a:pt x="391" y="992"/>
                  </a:lnTo>
                  <a:lnTo>
                    <a:pt x="382" y="964"/>
                  </a:lnTo>
                  <a:lnTo>
                    <a:pt x="373" y="941"/>
                  </a:lnTo>
                  <a:lnTo>
                    <a:pt x="363" y="923"/>
                  </a:lnTo>
                  <a:lnTo>
                    <a:pt x="336" y="914"/>
                  </a:lnTo>
                  <a:lnTo>
                    <a:pt x="345" y="854"/>
                  </a:lnTo>
                  <a:lnTo>
                    <a:pt x="340" y="789"/>
                  </a:lnTo>
                  <a:lnTo>
                    <a:pt x="336" y="761"/>
                  </a:lnTo>
                  <a:lnTo>
                    <a:pt x="327" y="729"/>
                  </a:lnTo>
                  <a:lnTo>
                    <a:pt x="317" y="715"/>
                  </a:lnTo>
                  <a:lnTo>
                    <a:pt x="313" y="701"/>
                  </a:lnTo>
                  <a:lnTo>
                    <a:pt x="304" y="692"/>
                  </a:lnTo>
                  <a:lnTo>
                    <a:pt x="299" y="678"/>
                  </a:lnTo>
                  <a:lnTo>
                    <a:pt x="216" y="692"/>
                  </a:lnTo>
                  <a:lnTo>
                    <a:pt x="207" y="720"/>
                  </a:lnTo>
                  <a:lnTo>
                    <a:pt x="198" y="743"/>
                  </a:lnTo>
                  <a:lnTo>
                    <a:pt x="189" y="766"/>
                  </a:lnTo>
                  <a:lnTo>
                    <a:pt x="179" y="780"/>
                  </a:lnTo>
                  <a:lnTo>
                    <a:pt x="175" y="794"/>
                  </a:lnTo>
                  <a:lnTo>
                    <a:pt x="166" y="808"/>
                  </a:lnTo>
                  <a:lnTo>
                    <a:pt x="156" y="817"/>
                  </a:lnTo>
                  <a:lnTo>
                    <a:pt x="147" y="831"/>
                  </a:lnTo>
                  <a:lnTo>
                    <a:pt x="143" y="840"/>
                  </a:lnTo>
                  <a:lnTo>
                    <a:pt x="124" y="858"/>
                  </a:lnTo>
                  <a:lnTo>
                    <a:pt x="115" y="868"/>
                  </a:lnTo>
                  <a:lnTo>
                    <a:pt x="106" y="872"/>
                  </a:lnTo>
                  <a:lnTo>
                    <a:pt x="0" y="877"/>
                  </a:lnTo>
                  <a:lnTo>
                    <a:pt x="0" y="863"/>
                  </a:lnTo>
                  <a:lnTo>
                    <a:pt x="5" y="854"/>
                  </a:lnTo>
                  <a:lnTo>
                    <a:pt x="14" y="849"/>
                  </a:lnTo>
                  <a:lnTo>
                    <a:pt x="23" y="840"/>
                  </a:lnTo>
                  <a:lnTo>
                    <a:pt x="32" y="835"/>
                  </a:lnTo>
                  <a:lnTo>
                    <a:pt x="51" y="826"/>
                  </a:lnTo>
                  <a:lnTo>
                    <a:pt x="69" y="821"/>
                  </a:lnTo>
                  <a:lnTo>
                    <a:pt x="69" y="803"/>
                  </a:lnTo>
                  <a:lnTo>
                    <a:pt x="83" y="789"/>
                  </a:lnTo>
                  <a:lnTo>
                    <a:pt x="87" y="771"/>
                  </a:lnTo>
                  <a:lnTo>
                    <a:pt x="97" y="724"/>
                  </a:lnTo>
                  <a:lnTo>
                    <a:pt x="97" y="674"/>
                  </a:lnTo>
                  <a:lnTo>
                    <a:pt x="92" y="632"/>
                  </a:lnTo>
                  <a:lnTo>
                    <a:pt x="97" y="628"/>
                  </a:lnTo>
                  <a:lnTo>
                    <a:pt x="110" y="614"/>
                  </a:lnTo>
                  <a:lnTo>
                    <a:pt x="124" y="604"/>
                  </a:lnTo>
                  <a:lnTo>
                    <a:pt x="143" y="591"/>
                  </a:lnTo>
                  <a:lnTo>
                    <a:pt x="161" y="581"/>
                  </a:lnTo>
                  <a:lnTo>
                    <a:pt x="175" y="572"/>
                  </a:lnTo>
                  <a:lnTo>
                    <a:pt x="193" y="563"/>
                  </a:lnTo>
                  <a:lnTo>
                    <a:pt x="202" y="558"/>
                  </a:lnTo>
                  <a:lnTo>
                    <a:pt x="212" y="535"/>
                  </a:lnTo>
                  <a:lnTo>
                    <a:pt x="216" y="526"/>
                  </a:lnTo>
                  <a:lnTo>
                    <a:pt x="225" y="517"/>
                  </a:lnTo>
                  <a:lnTo>
                    <a:pt x="235" y="503"/>
                  </a:lnTo>
                  <a:lnTo>
                    <a:pt x="248" y="498"/>
                  </a:lnTo>
                  <a:lnTo>
                    <a:pt x="258" y="489"/>
                  </a:lnTo>
                  <a:lnTo>
                    <a:pt x="262" y="484"/>
                  </a:lnTo>
                  <a:lnTo>
                    <a:pt x="258" y="420"/>
                  </a:lnTo>
                  <a:lnTo>
                    <a:pt x="244" y="397"/>
                  </a:lnTo>
                  <a:lnTo>
                    <a:pt x="235" y="374"/>
                  </a:lnTo>
                  <a:lnTo>
                    <a:pt x="221" y="355"/>
                  </a:lnTo>
                  <a:lnTo>
                    <a:pt x="212" y="332"/>
                  </a:lnTo>
                  <a:lnTo>
                    <a:pt x="198" y="309"/>
                  </a:lnTo>
                  <a:lnTo>
                    <a:pt x="189" y="291"/>
                  </a:lnTo>
                  <a:lnTo>
                    <a:pt x="175" y="268"/>
                  </a:lnTo>
                  <a:lnTo>
                    <a:pt x="166" y="244"/>
                  </a:lnTo>
                  <a:lnTo>
                    <a:pt x="179" y="221"/>
                  </a:lnTo>
                  <a:lnTo>
                    <a:pt x="239" y="226"/>
                  </a:lnTo>
                  <a:lnTo>
                    <a:pt x="248" y="217"/>
                  </a:lnTo>
                  <a:lnTo>
                    <a:pt x="258" y="208"/>
                  </a:lnTo>
                  <a:lnTo>
                    <a:pt x="271" y="198"/>
                  </a:lnTo>
                  <a:lnTo>
                    <a:pt x="285" y="194"/>
                  </a:lnTo>
                  <a:lnTo>
                    <a:pt x="271" y="180"/>
                  </a:lnTo>
                  <a:lnTo>
                    <a:pt x="271" y="138"/>
                  </a:lnTo>
                  <a:lnTo>
                    <a:pt x="258" y="134"/>
                  </a:lnTo>
                  <a:lnTo>
                    <a:pt x="267" y="92"/>
                  </a:lnTo>
                  <a:lnTo>
                    <a:pt x="262" y="78"/>
                  </a:lnTo>
                  <a:lnTo>
                    <a:pt x="253" y="64"/>
                  </a:lnTo>
                  <a:lnTo>
                    <a:pt x="244" y="51"/>
                  </a:lnTo>
                  <a:lnTo>
                    <a:pt x="235" y="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8" name="Freeform 9"/>
            <p:cNvSpPr/>
            <p:nvPr/>
          </p:nvSpPr>
          <p:spPr bwMode="auto">
            <a:xfrm>
              <a:off x="4208" y="2418"/>
              <a:ext cx="193" cy="73"/>
            </a:xfrm>
            <a:custGeom>
              <a:avLst/>
              <a:gdLst>
                <a:gd name="T0" fmla="*/ 0 w 193"/>
                <a:gd name="T1" fmla="*/ 69 h 73"/>
                <a:gd name="T2" fmla="*/ 0 w 193"/>
                <a:gd name="T3" fmla="*/ 55 h 73"/>
                <a:gd name="T4" fmla="*/ 9 w 193"/>
                <a:gd name="T5" fmla="*/ 50 h 73"/>
                <a:gd name="T6" fmla="*/ 19 w 193"/>
                <a:gd name="T7" fmla="*/ 41 h 73"/>
                <a:gd name="T8" fmla="*/ 42 w 193"/>
                <a:gd name="T9" fmla="*/ 36 h 73"/>
                <a:gd name="T10" fmla="*/ 60 w 193"/>
                <a:gd name="T11" fmla="*/ 50 h 73"/>
                <a:gd name="T12" fmla="*/ 60 w 193"/>
                <a:gd name="T13" fmla="*/ 36 h 73"/>
                <a:gd name="T14" fmla="*/ 74 w 193"/>
                <a:gd name="T15" fmla="*/ 18 h 73"/>
                <a:gd name="T16" fmla="*/ 83 w 193"/>
                <a:gd name="T17" fmla="*/ 9 h 73"/>
                <a:gd name="T18" fmla="*/ 92 w 193"/>
                <a:gd name="T19" fmla="*/ 4 h 73"/>
                <a:gd name="T20" fmla="*/ 161 w 193"/>
                <a:gd name="T21" fmla="*/ 0 h 73"/>
                <a:gd name="T22" fmla="*/ 193 w 193"/>
                <a:gd name="T23" fmla="*/ 41 h 73"/>
                <a:gd name="T24" fmla="*/ 184 w 193"/>
                <a:gd name="T25" fmla="*/ 69 h 73"/>
                <a:gd name="T26" fmla="*/ 147 w 193"/>
                <a:gd name="T27" fmla="*/ 69 h 73"/>
                <a:gd name="T28" fmla="*/ 143 w 193"/>
                <a:gd name="T29" fmla="*/ 60 h 73"/>
                <a:gd name="T30" fmla="*/ 115 w 193"/>
                <a:gd name="T31" fmla="*/ 73 h 73"/>
                <a:gd name="T32" fmla="*/ 0 w 193"/>
                <a:gd name="T33" fmla="*/ 69 h 73"/>
                <a:gd name="T34" fmla="*/ 0 w 193"/>
                <a:gd name="T35" fmla="*/ 69 h 7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3"/>
                <a:gd name="T55" fmla="*/ 0 h 73"/>
                <a:gd name="T56" fmla="*/ 193 w 193"/>
                <a:gd name="T57" fmla="*/ 73 h 7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3" h="73">
                  <a:moveTo>
                    <a:pt x="0" y="69"/>
                  </a:moveTo>
                  <a:lnTo>
                    <a:pt x="0" y="55"/>
                  </a:lnTo>
                  <a:lnTo>
                    <a:pt x="9" y="50"/>
                  </a:lnTo>
                  <a:lnTo>
                    <a:pt x="19" y="41"/>
                  </a:lnTo>
                  <a:lnTo>
                    <a:pt x="42" y="36"/>
                  </a:lnTo>
                  <a:lnTo>
                    <a:pt x="60" y="50"/>
                  </a:lnTo>
                  <a:lnTo>
                    <a:pt x="60" y="36"/>
                  </a:lnTo>
                  <a:lnTo>
                    <a:pt x="74" y="18"/>
                  </a:lnTo>
                  <a:lnTo>
                    <a:pt x="83" y="9"/>
                  </a:lnTo>
                  <a:lnTo>
                    <a:pt x="92" y="4"/>
                  </a:lnTo>
                  <a:lnTo>
                    <a:pt x="161" y="0"/>
                  </a:lnTo>
                  <a:lnTo>
                    <a:pt x="193" y="41"/>
                  </a:lnTo>
                  <a:lnTo>
                    <a:pt x="184" y="69"/>
                  </a:lnTo>
                  <a:lnTo>
                    <a:pt x="147" y="69"/>
                  </a:lnTo>
                  <a:lnTo>
                    <a:pt x="143" y="60"/>
                  </a:lnTo>
                  <a:lnTo>
                    <a:pt x="115" y="73"/>
                  </a:lnTo>
                  <a:lnTo>
                    <a:pt x="0" y="69"/>
                  </a:lnTo>
                  <a:close/>
                </a:path>
              </a:pathLst>
            </a:custGeom>
            <a:solidFill>
              <a:srgbClr val="C87952"/>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9" name="Freeform 10"/>
            <p:cNvSpPr/>
            <p:nvPr/>
          </p:nvSpPr>
          <p:spPr bwMode="auto">
            <a:xfrm>
              <a:off x="4245" y="1739"/>
              <a:ext cx="488" cy="734"/>
            </a:xfrm>
            <a:custGeom>
              <a:avLst/>
              <a:gdLst>
                <a:gd name="T0" fmla="*/ 87 w 488"/>
                <a:gd name="T1" fmla="*/ 32 h 734"/>
                <a:gd name="T2" fmla="*/ 129 w 488"/>
                <a:gd name="T3" fmla="*/ 65 h 734"/>
                <a:gd name="T4" fmla="*/ 138 w 488"/>
                <a:gd name="T5" fmla="*/ 97 h 734"/>
                <a:gd name="T6" fmla="*/ 166 w 488"/>
                <a:gd name="T7" fmla="*/ 120 h 734"/>
                <a:gd name="T8" fmla="*/ 198 w 488"/>
                <a:gd name="T9" fmla="*/ 115 h 734"/>
                <a:gd name="T10" fmla="*/ 212 w 488"/>
                <a:gd name="T11" fmla="*/ 97 h 734"/>
                <a:gd name="T12" fmla="*/ 230 w 488"/>
                <a:gd name="T13" fmla="*/ 88 h 734"/>
                <a:gd name="T14" fmla="*/ 248 w 488"/>
                <a:gd name="T15" fmla="*/ 74 h 734"/>
                <a:gd name="T16" fmla="*/ 253 w 488"/>
                <a:gd name="T17" fmla="*/ 83 h 734"/>
                <a:gd name="T18" fmla="*/ 207 w 488"/>
                <a:gd name="T19" fmla="*/ 143 h 734"/>
                <a:gd name="T20" fmla="*/ 216 w 488"/>
                <a:gd name="T21" fmla="*/ 217 h 734"/>
                <a:gd name="T22" fmla="*/ 230 w 488"/>
                <a:gd name="T23" fmla="*/ 249 h 734"/>
                <a:gd name="T24" fmla="*/ 248 w 488"/>
                <a:gd name="T25" fmla="*/ 212 h 734"/>
                <a:gd name="T26" fmla="*/ 271 w 488"/>
                <a:gd name="T27" fmla="*/ 166 h 734"/>
                <a:gd name="T28" fmla="*/ 285 w 488"/>
                <a:gd name="T29" fmla="*/ 120 h 734"/>
                <a:gd name="T30" fmla="*/ 304 w 488"/>
                <a:gd name="T31" fmla="*/ 83 h 734"/>
                <a:gd name="T32" fmla="*/ 327 w 488"/>
                <a:gd name="T33" fmla="*/ 65 h 734"/>
                <a:gd name="T34" fmla="*/ 350 w 488"/>
                <a:gd name="T35" fmla="*/ 65 h 734"/>
                <a:gd name="T36" fmla="*/ 363 w 488"/>
                <a:gd name="T37" fmla="*/ 88 h 734"/>
                <a:gd name="T38" fmla="*/ 396 w 488"/>
                <a:gd name="T39" fmla="*/ 120 h 734"/>
                <a:gd name="T40" fmla="*/ 382 w 488"/>
                <a:gd name="T41" fmla="*/ 143 h 734"/>
                <a:gd name="T42" fmla="*/ 432 w 488"/>
                <a:gd name="T43" fmla="*/ 157 h 734"/>
                <a:gd name="T44" fmla="*/ 455 w 488"/>
                <a:gd name="T45" fmla="*/ 217 h 734"/>
                <a:gd name="T46" fmla="*/ 474 w 488"/>
                <a:gd name="T47" fmla="*/ 263 h 734"/>
                <a:gd name="T48" fmla="*/ 488 w 488"/>
                <a:gd name="T49" fmla="*/ 374 h 734"/>
                <a:gd name="T50" fmla="*/ 437 w 488"/>
                <a:gd name="T51" fmla="*/ 457 h 734"/>
                <a:gd name="T52" fmla="*/ 409 w 488"/>
                <a:gd name="T53" fmla="*/ 471 h 734"/>
                <a:gd name="T54" fmla="*/ 405 w 488"/>
                <a:gd name="T55" fmla="*/ 563 h 734"/>
                <a:gd name="T56" fmla="*/ 304 w 488"/>
                <a:gd name="T57" fmla="*/ 568 h 734"/>
                <a:gd name="T58" fmla="*/ 294 w 488"/>
                <a:gd name="T59" fmla="*/ 637 h 734"/>
                <a:gd name="T60" fmla="*/ 175 w 488"/>
                <a:gd name="T61" fmla="*/ 572 h 734"/>
                <a:gd name="T62" fmla="*/ 179 w 488"/>
                <a:gd name="T63" fmla="*/ 614 h 734"/>
                <a:gd name="T64" fmla="*/ 189 w 488"/>
                <a:gd name="T65" fmla="*/ 651 h 734"/>
                <a:gd name="T66" fmla="*/ 184 w 488"/>
                <a:gd name="T67" fmla="*/ 711 h 734"/>
                <a:gd name="T68" fmla="*/ 143 w 488"/>
                <a:gd name="T69" fmla="*/ 725 h 734"/>
                <a:gd name="T70" fmla="*/ 115 w 488"/>
                <a:gd name="T71" fmla="*/ 706 h 734"/>
                <a:gd name="T72" fmla="*/ 92 w 488"/>
                <a:gd name="T73" fmla="*/ 692 h 734"/>
                <a:gd name="T74" fmla="*/ 28 w 488"/>
                <a:gd name="T75" fmla="*/ 692 h 734"/>
                <a:gd name="T76" fmla="*/ 60 w 488"/>
                <a:gd name="T77" fmla="*/ 669 h 734"/>
                <a:gd name="T78" fmla="*/ 74 w 488"/>
                <a:gd name="T79" fmla="*/ 595 h 734"/>
                <a:gd name="T80" fmla="*/ 69 w 488"/>
                <a:gd name="T81" fmla="*/ 522 h 734"/>
                <a:gd name="T82" fmla="*/ 101 w 488"/>
                <a:gd name="T83" fmla="*/ 508 h 734"/>
                <a:gd name="T84" fmla="*/ 115 w 488"/>
                <a:gd name="T85" fmla="*/ 480 h 734"/>
                <a:gd name="T86" fmla="*/ 143 w 488"/>
                <a:gd name="T87" fmla="*/ 462 h 734"/>
                <a:gd name="T88" fmla="*/ 179 w 488"/>
                <a:gd name="T89" fmla="*/ 439 h 734"/>
                <a:gd name="T90" fmla="*/ 166 w 488"/>
                <a:gd name="T91" fmla="*/ 429 h 734"/>
                <a:gd name="T92" fmla="*/ 193 w 488"/>
                <a:gd name="T93" fmla="*/ 397 h 734"/>
                <a:gd name="T94" fmla="*/ 216 w 488"/>
                <a:gd name="T95" fmla="*/ 355 h 734"/>
                <a:gd name="T96" fmla="*/ 207 w 488"/>
                <a:gd name="T97" fmla="*/ 323 h 734"/>
                <a:gd name="T98" fmla="*/ 193 w 488"/>
                <a:gd name="T99" fmla="*/ 291 h 734"/>
                <a:gd name="T100" fmla="*/ 170 w 488"/>
                <a:gd name="T101" fmla="*/ 263 h 734"/>
                <a:gd name="T102" fmla="*/ 156 w 488"/>
                <a:gd name="T103" fmla="*/ 231 h 734"/>
                <a:gd name="T104" fmla="*/ 87 w 488"/>
                <a:gd name="T105" fmla="*/ 203 h 734"/>
                <a:gd name="T106" fmla="*/ 55 w 488"/>
                <a:gd name="T107" fmla="*/ 180 h 734"/>
                <a:gd name="T108" fmla="*/ 32 w 488"/>
                <a:gd name="T109" fmla="*/ 162 h 734"/>
                <a:gd name="T110" fmla="*/ 0 w 488"/>
                <a:gd name="T111" fmla="*/ 115 h 734"/>
                <a:gd name="T112" fmla="*/ 23 w 488"/>
                <a:gd name="T113" fmla="*/ 79 h 734"/>
                <a:gd name="T114" fmla="*/ 46 w 488"/>
                <a:gd name="T115" fmla="*/ 37 h 734"/>
                <a:gd name="T116" fmla="*/ 69 w 488"/>
                <a:gd name="T117" fmla="*/ 9 h 734"/>
                <a:gd name="T118" fmla="*/ 87 w 488"/>
                <a:gd name="T119" fmla="*/ 5 h 7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88"/>
                <a:gd name="T181" fmla="*/ 0 h 734"/>
                <a:gd name="T182" fmla="*/ 488 w 488"/>
                <a:gd name="T183" fmla="*/ 734 h 73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88" h="734">
                  <a:moveTo>
                    <a:pt x="87" y="5"/>
                  </a:moveTo>
                  <a:lnTo>
                    <a:pt x="87" y="32"/>
                  </a:lnTo>
                  <a:lnTo>
                    <a:pt x="106" y="60"/>
                  </a:lnTo>
                  <a:lnTo>
                    <a:pt x="129" y="65"/>
                  </a:lnTo>
                  <a:lnTo>
                    <a:pt x="120" y="88"/>
                  </a:lnTo>
                  <a:lnTo>
                    <a:pt x="138" y="97"/>
                  </a:lnTo>
                  <a:lnTo>
                    <a:pt x="152" y="106"/>
                  </a:lnTo>
                  <a:lnTo>
                    <a:pt x="166" y="120"/>
                  </a:lnTo>
                  <a:lnTo>
                    <a:pt x="184" y="129"/>
                  </a:lnTo>
                  <a:lnTo>
                    <a:pt x="198" y="115"/>
                  </a:lnTo>
                  <a:lnTo>
                    <a:pt x="202" y="106"/>
                  </a:lnTo>
                  <a:lnTo>
                    <a:pt x="212" y="97"/>
                  </a:lnTo>
                  <a:lnTo>
                    <a:pt x="221" y="92"/>
                  </a:lnTo>
                  <a:lnTo>
                    <a:pt x="230" y="88"/>
                  </a:lnTo>
                  <a:lnTo>
                    <a:pt x="244" y="74"/>
                  </a:lnTo>
                  <a:lnTo>
                    <a:pt x="248" y="74"/>
                  </a:lnTo>
                  <a:lnTo>
                    <a:pt x="253" y="79"/>
                  </a:lnTo>
                  <a:lnTo>
                    <a:pt x="253" y="83"/>
                  </a:lnTo>
                  <a:lnTo>
                    <a:pt x="225" y="102"/>
                  </a:lnTo>
                  <a:lnTo>
                    <a:pt x="207" y="143"/>
                  </a:lnTo>
                  <a:lnTo>
                    <a:pt x="207" y="180"/>
                  </a:lnTo>
                  <a:lnTo>
                    <a:pt x="216" y="217"/>
                  </a:lnTo>
                  <a:lnTo>
                    <a:pt x="225" y="263"/>
                  </a:lnTo>
                  <a:lnTo>
                    <a:pt x="230" y="249"/>
                  </a:lnTo>
                  <a:lnTo>
                    <a:pt x="239" y="231"/>
                  </a:lnTo>
                  <a:lnTo>
                    <a:pt x="248" y="212"/>
                  </a:lnTo>
                  <a:lnTo>
                    <a:pt x="258" y="189"/>
                  </a:lnTo>
                  <a:lnTo>
                    <a:pt x="271" y="166"/>
                  </a:lnTo>
                  <a:lnTo>
                    <a:pt x="276" y="143"/>
                  </a:lnTo>
                  <a:lnTo>
                    <a:pt x="285" y="120"/>
                  </a:lnTo>
                  <a:lnTo>
                    <a:pt x="294" y="102"/>
                  </a:lnTo>
                  <a:lnTo>
                    <a:pt x="304" y="83"/>
                  </a:lnTo>
                  <a:lnTo>
                    <a:pt x="317" y="69"/>
                  </a:lnTo>
                  <a:lnTo>
                    <a:pt x="327" y="65"/>
                  </a:lnTo>
                  <a:lnTo>
                    <a:pt x="336" y="60"/>
                  </a:lnTo>
                  <a:lnTo>
                    <a:pt x="350" y="65"/>
                  </a:lnTo>
                  <a:lnTo>
                    <a:pt x="359" y="83"/>
                  </a:lnTo>
                  <a:lnTo>
                    <a:pt x="363" y="88"/>
                  </a:lnTo>
                  <a:lnTo>
                    <a:pt x="368" y="92"/>
                  </a:lnTo>
                  <a:lnTo>
                    <a:pt x="396" y="120"/>
                  </a:lnTo>
                  <a:lnTo>
                    <a:pt x="414" y="125"/>
                  </a:lnTo>
                  <a:lnTo>
                    <a:pt x="382" y="143"/>
                  </a:lnTo>
                  <a:lnTo>
                    <a:pt x="409" y="143"/>
                  </a:lnTo>
                  <a:lnTo>
                    <a:pt x="432" y="157"/>
                  </a:lnTo>
                  <a:lnTo>
                    <a:pt x="446" y="189"/>
                  </a:lnTo>
                  <a:lnTo>
                    <a:pt x="455" y="217"/>
                  </a:lnTo>
                  <a:lnTo>
                    <a:pt x="469" y="240"/>
                  </a:lnTo>
                  <a:lnTo>
                    <a:pt x="474" y="263"/>
                  </a:lnTo>
                  <a:lnTo>
                    <a:pt x="488" y="323"/>
                  </a:lnTo>
                  <a:lnTo>
                    <a:pt x="488" y="374"/>
                  </a:lnTo>
                  <a:lnTo>
                    <a:pt x="474" y="457"/>
                  </a:lnTo>
                  <a:lnTo>
                    <a:pt x="437" y="457"/>
                  </a:lnTo>
                  <a:lnTo>
                    <a:pt x="405" y="457"/>
                  </a:lnTo>
                  <a:lnTo>
                    <a:pt x="409" y="471"/>
                  </a:lnTo>
                  <a:lnTo>
                    <a:pt x="488" y="568"/>
                  </a:lnTo>
                  <a:lnTo>
                    <a:pt x="405" y="563"/>
                  </a:lnTo>
                  <a:lnTo>
                    <a:pt x="354" y="568"/>
                  </a:lnTo>
                  <a:lnTo>
                    <a:pt x="304" y="568"/>
                  </a:lnTo>
                  <a:lnTo>
                    <a:pt x="299" y="600"/>
                  </a:lnTo>
                  <a:lnTo>
                    <a:pt x="294" y="637"/>
                  </a:lnTo>
                  <a:lnTo>
                    <a:pt x="258" y="559"/>
                  </a:lnTo>
                  <a:lnTo>
                    <a:pt x="175" y="572"/>
                  </a:lnTo>
                  <a:lnTo>
                    <a:pt x="193" y="591"/>
                  </a:lnTo>
                  <a:lnTo>
                    <a:pt x="179" y="614"/>
                  </a:lnTo>
                  <a:lnTo>
                    <a:pt x="184" y="632"/>
                  </a:lnTo>
                  <a:lnTo>
                    <a:pt x="189" y="651"/>
                  </a:lnTo>
                  <a:lnTo>
                    <a:pt x="170" y="679"/>
                  </a:lnTo>
                  <a:lnTo>
                    <a:pt x="184" y="711"/>
                  </a:lnTo>
                  <a:lnTo>
                    <a:pt x="170" y="734"/>
                  </a:lnTo>
                  <a:lnTo>
                    <a:pt x="143" y="725"/>
                  </a:lnTo>
                  <a:lnTo>
                    <a:pt x="129" y="715"/>
                  </a:lnTo>
                  <a:lnTo>
                    <a:pt x="115" y="706"/>
                  </a:lnTo>
                  <a:lnTo>
                    <a:pt x="106" y="697"/>
                  </a:lnTo>
                  <a:lnTo>
                    <a:pt x="92" y="692"/>
                  </a:lnTo>
                  <a:lnTo>
                    <a:pt x="60" y="688"/>
                  </a:lnTo>
                  <a:lnTo>
                    <a:pt x="28" y="692"/>
                  </a:lnTo>
                  <a:lnTo>
                    <a:pt x="28" y="679"/>
                  </a:lnTo>
                  <a:lnTo>
                    <a:pt x="60" y="669"/>
                  </a:lnTo>
                  <a:lnTo>
                    <a:pt x="74" y="632"/>
                  </a:lnTo>
                  <a:lnTo>
                    <a:pt x="74" y="595"/>
                  </a:lnTo>
                  <a:lnTo>
                    <a:pt x="74" y="563"/>
                  </a:lnTo>
                  <a:lnTo>
                    <a:pt x="69" y="522"/>
                  </a:lnTo>
                  <a:lnTo>
                    <a:pt x="74" y="508"/>
                  </a:lnTo>
                  <a:lnTo>
                    <a:pt x="101" y="508"/>
                  </a:lnTo>
                  <a:lnTo>
                    <a:pt x="101" y="489"/>
                  </a:lnTo>
                  <a:lnTo>
                    <a:pt x="115" y="480"/>
                  </a:lnTo>
                  <a:lnTo>
                    <a:pt x="129" y="471"/>
                  </a:lnTo>
                  <a:lnTo>
                    <a:pt x="143" y="462"/>
                  </a:lnTo>
                  <a:lnTo>
                    <a:pt x="152" y="457"/>
                  </a:lnTo>
                  <a:lnTo>
                    <a:pt x="179" y="439"/>
                  </a:lnTo>
                  <a:lnTo>
                    <a:pt x="198" y="415"/>
                  </a:lnTo>
                  <a:lnTo>
                    <a:pt x="166" y="429"/>
                  </a:lnTo>
                  <a:lnTo>
                    <a:pt x="179" y="415"/>
                  </a:lnTo>
                  <a:lnTo>
                    <a:pt x="193" y="397"/>
                  </a:lnTo>
                  <a:lnTo>
                    <a:pt x="207" y="379"/>
                  </a:lnTo>
                  <a:lnTo>
                    <a:pt x="216" y="355"/>
                  </a:lnTo>
                  <a:lnTo>
                    <a:pt x="212" y="342"/>
                  </a:lnTo>
                  <a:lnTo>
                    <a:pt x="207" y="323"/>
                  </a:lnTo>
                  <a:lnTo>
                    <a:pt x="202" y="305"/>
                  </a:lnTo>
                  <a:lnTo>
                    <a:pt x="193" y="291"/>
                  </a:lnTo>
                  <a:lnTo>
                    <a:pt x="184" y="277"/>
                  </a:lnTo>
                  <a:lnTo>
                    <a:pt x="170" y="263"/>
                  </a:lnTo>
                  <a:lnTo>
                    <a:pt x="166" y="245"/>
                  </a:lnTo>
                  <a:lnTo>
                    <a:pt x="156" y="231"/>
                  </a:lnTo>
                  <a:lnTo>
                    <a:pt x="115" y="217"/>
                  </a:lnTo>
                  <a:lnTo>
                    <a:pt x="87" y="203"/>
                  </a:lnTo>
                  <a:lnTo>
                    <a:pt x="64" y="189"/>
                  </a:lnTo>
                  <a:lnTo>
                    <a:pt x="55" y="180"/>
                  </a:lnTo>
                  <a:lnTo>
                    <a:pt x="41" y="171"/>
                  </a:lnTo>
                  <a:lnTo>
                    <a:pt x="32" y="162"/>
                  </a:lnTo>
                  <a:lnTo>
                    <a:pt x="23" y="152"/>
                  </a:lnTo>
                  <a:lnTo>
                    <a:pt x="0" y="115"/>
                  </a:lnTo>
                  <a:lnTo>
                    <a:pt x="14" y="92"/>
                  </a:lnTo>
                  <a:lnTo>
                    <a:pt x="23" y="79"/>
                  </a:lnTo>
                  <a:lnTo>
                    <a:pt x="37" y="55"/>
                  </a:lnTo>
                  <a:lnTo>
                    <a:pt x="46" y="37"/>
                  </a:lnTo>
                  <a:lnTo>
                    <a:pt x="60" y="19"/>
                  </a:lnTo>
                  <a:lnTo>
                    <a:pt x="69" y="9"/>
                  </a:lnTo>
                  <a:lnTo>
                    <a:pt x="74" y="0"/>
                  </a:lnTo>
                  <a:lnTo>
                    <a:pt x="87" y="5"/>
                  </a:lnTo>
                  <a:close/>
                </a:path>
              </a:pathLst>
            </a:custGeom>
            <a:solidFill>
              <a:srgbClr val="80B9DB"/>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0" name="Freeform 11"/>
            <p:cNvSpPr/>
            <p:nvPr/>
          </p:nvSpPr>
          <p:spPr bwMode="auto">
            <a:xfrm>
              <a:off x="3840" y="1984"/>
              <a:ext cx="538" cy="147"/>
            </a:xfrm>
            <a:custGeom>
              <a:avLst/>
              <a:gdLst>
                <a:gd name="T0" fmla="*/ 0 w 538"/>
                <a:gd name="T1" fmla="*/ 138 h 147"/>
                <a:gd name="T2" fmla="*/ 28 w 538"/>
                <a:gd name="T3" fmla="*/ 124 h 147"/>
                <a:gd name="T4" fmla="*/ 37 w 538"/>
                <a:gd name="T5" fmla="*/ 97 h 147"/>
                <a:gd name="T6" fmla="*/ 46 w 538"/>
                <a:gd name="T7" fmla="*/ 83 h 147"/>
                <a:gd name="T8" fmla="*/ 55 w 538"/>
                <a:gd name="T9" fmla="*/ 74 h 147"/>
                <a:gd name="T10" fmla="*/ 64 w 538"/>
                <a:gd name="T11" fmla="*/ 64 h 147"/>
                <a:gd name="T12" fmla="*/ 74 w 538"/>
                <a:gd name="T13" fmla="*/ 55 h 147"/>
                <a:gd name="T14" fmla="*/ 83 w 538"/>
                <a:gd name="T15" fmla="*/ 46 h 147"/>
                <a:gd name="T16" fmla="*/ 97 w 538"/>
                <a:gd name="T17" fmla="*/ 41 h 147"/>
                <a:gd name="T18" fmla="*/ 120 w 538"/>
                <a:gd name="T19" fmla="*/ 32 h 147"/>
                <a:gd name="T20" fmla="*/ 147 w 538"/>
                <a:gd name="T21" fmla="*/ 32 h 147"/>
                <a:gd name="T22" fmla="*/ 202 w 538"/>
                <a:gd name="T23" fmla="*/ 41 h 147"/>
                <a:gd name="T24" fmla="*/ 221 w 538"/>
                <a:gd name="T25" fmla="*/ 9 h 147"/>
                <a:gd name="T26" fmla="*/ 281 w 538"/>
                <a:gd name="T27" fmla="*/ 0 h 147"/>
                <a:gd name="T28" fmla="*/ 304 w 538"/>
                <a:gd name="T29" fmla="*/ 9 h 147"/>
                <a:gd name="T30" fmla="*/ 317 w 538"/>
                <a:gd name="T31" fmla="*/ 18 h 147"/>
                <a:gd name="T32" fmla="*/ 331 w 538"/>
                <a:gd name="T33" fmla="*/ 27 h 147"/>
                <a:gd name="T34" fmla="*/ 341 w 538"/>
                <a:gd name="T35" fmla="*/ 37 h 147"/>
                <a:gd name="T36" fmla="*/ 350 w 538"/>
                <a:gd name="T37" fmla="*/ 46 h 147"/>
                <a:gd name="T38" fmla="*/ 368 w 538"/>
                <a:gd name="T39" fmla="*/ 69 h 147"/>
                <a:gd name="T40" fmla="*/ 391 w 538"/>
                <a:gd name="T41" fmla="*/ 55 h 147"/>
                <a:gd name="T42" fmla="*/ 410 w 538"/>
                <a:gd name="T43" fmla="*/ 55 h 147"/>
                <a:gd name="T44" fmla="*/ 456 w 538"/>
                <a:gd name="T45" fmla="*/ 60 h 147"/>
                <a:gd name="T46" fmla="*/ 469 w 538"/>
                <a:gd name="T47" fmla="*/ 78 h 147"/>
                <a:gd name="T48" fmla="*/ 488 w 538"/>
                <a:gd name="T49" fmla="*/ 101 h 147"/>
                <a:gd name="T50" fmla="*/ 506 w 538"/>
                <a:gd name="T51" fmla="*/ 87 h 147"/>
                <a:gd name="T52" fmla="*/ 534 w 538"/>
                <a:gd name="T53" fmla="*/ 106 h 147"/>
                <a:gd name="T54" fmla="*/ 538 w 538"/>
                <a:gd name="T55" fmla="*/ 143 h 147"/>
                <a:gd name="T56" fmla="*/ 248 w 538"/>
                <a:gd name="T57" fmla="*/ 147 h 147"/>
                <a:gd name="T58" fmla="*/ 0 w 538"/>
                <a:gd name="T59" fmla="*/ 138 h 147"/>
                <a:gd name="T60" fmla="*/ 0 w 538"/>
                <a:gd name="T61" fmla="*/ 138 h 14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38"/>
                <a:gd name="T94" fmla="*/ 0 h 147"/>
                <a:gd name="T95" fmla="*/ 538 w 538"/>
                <a:gd name="T96" fmla="*/ 147 h 14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38" h="147">
                  <a:moveTo>
                    <a:pt x="0" y="138"/>
                  </a:moveTo>
                  <a:lnTo>
                    <a:pt x="28" y="124"/>
                  </a:lnTo>
                  <a:lnTo>
                    <a:pt x="37" y="97"/>
                  </a:lnTo>
                  <a:lnTo>
                    <a:pt x="46" y="83"/>
                  </a:lnTo>
                  <a:lnTo>
                    <a:pt x="55" y="74"/>
                  </a:lnTo>
                  <a:lnTo>
                    <a:pt x="64" y="64"/>
                  </a:lnTo>
                  <a:lnTo>
                    <a:pt x="74" y="55"/>
                  </a:lnTo>
                  <a:lnTo>
                    <a:pt x="83" y="46"/>
                  </a:lnTo>
                  <a:lnTo>
                    <a:pt x="97" y="41"/>
                  </a:lnTo>
                  <a:lnTo>
                    <a:pt x="120" y="32"/>
                  </a:lnTo>
                  <a:lnTo>
                    <a:pt x="147" y="32"/>
                  </a:lnTo>
                  <a:lnTo>
                    <a:pt x="202" y="41"/>
                  </a:lnTo>
                  <a:lnTo>
                    <a:pt x="221" y="9"/>
                  </a:lnTo>
                  <a:lnTo>
                    <a:pt x="281" y="0"/>
                  </a:lnTo>
                  <a:lnTo>
                    <a:pt x="304" y="9"/>
                  </a:lnTo>
                  <a:lnTo>
                    <a:pt x="317" y="18"/>
                  </a:lnTo>
                  <a:lnTo>
                    <a:pt x="331" y="27"/>
                  </a:lnTo>
                  <a:lnTo>
                    <a:pt x="341" y="37"/>
                  </a:lnTo>
                  <a:lnTo>
                    <a:pt x="350" y="46"/>
                  </a:lnTo>
                  <a:lnTo>
                    <a:pt x="368" y="69"/>
                  </a:lnTo>
                  <a:lnTo>
                    <a:pt x="391" y="55"/>
                  </a:lnTo>
                  <a:lnTo>
                    <a:pt x="410" y="55"/>
                  </a:lnTo>
                  <a:lnTo>
                    <a:pt x="456" y="60"/>
                  </a:lnTo>
                  <a:lnTo>
                    <a:pt x="469" y="78"/>
                  </a:lnTo>
                  <a:lnTo>
                    <a:pt x="488" y="101"/>
                  </a:lnTo>
                  <a:lnTo>
                    <a:pt x="506" y="87"/>
                  </a:lnTo>
                  <a:lnTo>
                    <a:pt x="534" y="106"/>
                  </a:lnTo>
                  <a:lnTo>
                    <a:pt x="538" y="143"/>
                  </a:lnTo>
                  <a:lnTo>
                    <a:pt x="248" y="147"/>
                  </a:lnTo>
                  <a:lnTo>
                    <a:pt x="0" y="1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1" name="Freeform 12"/>
            <p:cNvSpPr/>
            <p:nvPr/>
          </p:nvSpPr>
          <p:spPr bwMode="auto">
            <a:xfrm>
              <a:off x="4553" y="2311"/>
              <a:ext cx="42" cy="217"/>
            </a:xfrm>
            <a:custGeom>
              <a:avLst/>
              <a:gdLst>
                <a:gd name="T0" fmla="*/ 5 w 42"/>
                <a:gd name="T1" fmla="*/ 5 h 217"/>
                <a:gd name="T2" fmla="*/ 42 w 42"/>
                <a:gd name="T3" fmla="*/ 0 h 217"/>
                <a:gd name="T4" fmla="*/ 37 w 42"/>
                <a:gd name="T5" fmla="*/ 217 h 217"/>
                <a:gd name="T6" fmla="*/ 0 w 42"/>
                <a:gd name="T7" fmla="*/ 217 h 217"/>
                <a:gd name="T8" fmla="*/ 5 w 42"/>
                <a:gd name="T9" fmla="*/ 5 h 217"/>
                <a:gd name="T10" fmla="*/ 5 w 42"/>
                <a:gd name="T11" fmla="*/ 5 h 217"/>
                <a:gd name="T12" fmla="*/ 5 w 42"/>
                <a:gd name="T13" fmla="*/ 5 h 217"/>
                <a:gd name="T14" fmla="*/ 0 60000 65536"/>
                <a:gd name="T15" fmla="*/ 0 60000 65536"/>
                <a:gd name="T16" fmla="*/ 0 60000 65536"/>
                <a:gd name="T17" fmla="*/ 0 60000 65536"/>
                <a:gd name="T18" fmla="*/ 0 60000 65536"/>
                <a:gd name="T19" fmla="*/ 0 60000 65536"/>
                <a:gd name="T20" fmla="*/ 0 60000 65536"/>
                <a:gd name="T21" fmla="*/ 0 w 42"/>
                <a:gd name="T22" fmla="*/ 0 h 217"/>
                <a:gd name="T23" fmla="*/ 42 w 42"/>
                <a:gd name="T24" fmla="*/ 217 h 2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217">
                  <a:moveTo>
                    <a:pt x="5" y="5"/>
                  </a:moveTo>
                  <a:lnTo>
                    <a:pt x="42" y="0"/>
                  </a:lnTo>
                  <a:lnTo>
                    <a:pt x="37" y="217"/>
                  </a:lnTo>
                  <a:lnTo>
                    <a:pt x="0" y="217"/>
                  </a:lnTo>
                  <a:lnTo>
                    <a:pt x="5" y="5"/>
                  </a:lnTo>
                  <a:close/>
                </a:path>
              </a:pathLst>
            </a:custGeom>
            <a:solidFill>
              <a:srgbClr val="F0CEB3"/>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2" name="Freeform 13"/>
            <p:cNvSpPr/>
            <p:nvPr/>
          </p:nvSpPr>
          <p:spPr bwMode="auto">
            <a:xfrm>
              <a:off x="3881" y="2021"/>
              <a:ext cx="507" cy="110"/>
            </a:xfrm>
            <a:custGeom>
              <a:avLst/>
              <a:gdLst>
                <a:gd name="T0" fmla="*/ 0 w 507"/>
                <a:gd name="T1" fmla="*/ 101 h 110"/>
                <a:gd name="T2" fmla="*/ 46 w 507"/>
                <a:gd name="T3" fmla="*/ 83 h 110"/>
                <a:gd name="T4" fmla="*/ 65 w 507"/>
                <a:gd name="T5" fmla="*/ 60 h 110"/>
                <a:gd name="T6" fmla="*/ 74 w 507"/>
                <a:gd name="T7" fmla="*/ 46 h 110"/>
                <a:gd name="T8" fmla="*/ 88 w 507"/>
                <a:gd name="T9" fmla="*/ 37 h 110"/>
                <a:gd name="T10" fmla="*/ 106 w 507"/>
                <a:gd name="T11" fmla="*/ 32 h 110"/>
                <a:gd name="T12" fmla="*/ 129 w 507"/>
                <a:gd name="T13" fmla="*/ 27 h 110"/>
                <a:gd name="T14" fmla="*/ 161 w 507"/>
                <a:gd name="T15" fmla="*/ 46 h 110"/>
                <a:gd name="T16" fmla="*/ 175 w 507"/>
                <a:gd name="T17" fmla="*/ 55 h 110"/>
                <a:gd name="T18" fmla="*/ 184 w 507"/>
                <a:gd name="T19" fmla="*/ 69 h 110"/>
                <a:gd name="T20" fmla="*/ 180 w 507"/>
                <a:gd name="T21" fmla="*/ 32 h 110"/>
                <a:gd name="T22" fmla="*/ 189 w 507"/>
                <a:gd name="T23" fmla="*/ 18 h 110"/>
                <a:gd name="T24" fmla="*/ 203 w 507"/>
                <a:gd name="T25" fmla="*/ 9 h 110"/>
                <a:gd name="T26" fmla="*/ 217 w 507"/>
                <a:gd name="T27" fmla="*/ 4 h 110"/>
                <a:gd name="T28" fmla="*/ 230 w 507"/>
                <a:gd name="T29" fmla="*/ 0 h 110"/>
                <a:gd name="T30" fmla="*/ 263 w 507"/>
                <a:gd name="T31" fmla="*/ 0 h 110"/>
                <a:gd name="T32" fmla="*/ 290 w 507"/>
                <a:gd name="T33" fmla="*/ 9 h 110"/>
                <a:gd name="T34" fmla="*/ 304 w 507"/>
                <a:gd name="T35" fmla="*/ 23 h 110"/>
                <a:gd name="T36" fmla="*/ 313 w 507"/>
                <a:gd name="T37" fmla="*/ 41 h 110"/>
                <a:gd name="T38" fmla="*/ 332 w 507"/>
                <a:gd name="T39" fmla="*/ 73 h 110"/>
                <a:gd name="T40" fmla="*/ 341 w 507"/>
                <a:gd name="T41" fmla="*/ 64 h 110"/>
                <a:gd name="T42" fmla="*/ 350 w 507"/>
                <a:gd name="T43" fmla="*/ 50 h 110"/>
                <a:gd name="T44" fmla="*/ 359 w 507"/>
                <a:gd name="T45" fmla="*/ 46 h 110"/>
                <a:gd name="T46" fmla="*/ 364 w 507"/>
                <a:gd name="T47" fmla="*/ 37 h 110"/>
                <a:gd name="T48" fmla="*/ 378 w 507"/>
                <a:gd name="T49" fmla="*/ 32 h 110"/>
                <a:gd name="T50" fmla="*/ 405 w 507"/>
                <a:gd name="T51" fmla="*/ 37 h 110"/>
                <a:gd name="T52" fmla="*/ 419 w 507"/>
                <a:gd name="T53" fmla="*/ 46 h 110"/>
                <a:gd name="T54" fmla="*/ 428 w 507"/>
                <a:gd name="T55" fmla="*/ 55 h 110"/>
                <a:gd name="T56" fmla="*/ 438 w 507"/>
                <a:gd name="T57" fmla="*/ 64 h 110"/>
                <a:gd name="T58" fmla="*/ 451 w 507"/>
                <a:gd name="T59" fmla="*/ 73 h 110"/>
                <a:gd name="T60" fmla="*/ 474 w 507"/>
                <a:gd name="T61" fmla="*/ 64 h 110"/>
                <a:gd name="T62" fmla="*/ 493 w 507"/>
                <a:gd name="T63" fmla="*/ 83 h 110"/>
                <a:gd name="T64" fmla="*/ 507 w 507"/>
                <a:gd name="T65" fmla="*/ 106 h 110"/>
                <a:gd name="T66" fmla="*/ 419 w 507"/>
                <a:gd name="T67" fmla="*/ 110 h 110"/>
                <a:gd name="T68" fmla="*/ 258 w 507"/>
                <a:gd name="T69" fmla="*/ 110 h 110"/>
                <a:gd name="T70" fmla="*/ 0 w 507"/>
                <a:gd name="T71" fmla="*/ 101 h 110"/>
                <a:gd name="T72" fmla="*/ 0 w 507"/>
                <a:gd name="T73" fmla="*/ 101 h 1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07"/>
                <a:gd name="T112" fmla="*/ 0 h 110"/>
                <a:gd name="T113" fmla="*/ 507 w 507"/>
                <a:gd name="T114" fmla="*/ 110 h 11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07" h="110">
                  <a:moveTo>
                    <a:pt x="0" y="101"/>
                  </a:moveTo>
                  <a:lnTo>
                    <a:pt x="46" y="83"/>
                  </a:lnTo>
                  <a:lnTo>
                    <a:pt x="65" y="60"/>
                  </a:lnTo>
                  <a:lnTo>
                    <a:pt x="74" y="46"/>
                  </a:lnTo>
                  <a:lnTo>
                    <a:pt x="88" y="37"/>
                  </a:lnTo>
                  <a:lnTo>
                    <a:pt x="106" y="32"/>
                  </a:lnTo>
                  <a:lnTo>
                    <a:pt x="129" y="27"/>
                  </a:lnTo>
                  <a:lnTo>
                    <a:pt x="161" y="46"/>
                  </a:lnTo>
                  <a:lnTo>
                    <a:pt x="175" y="55"/>
                  </a:lnTo>
                  <a:lnTo>
                    <a:pt x="184" y="69"/>
                  </a:lnTo>
                  <a:lnTo>
                    <a:pt x="180" y="32"/>
                  </a:lnTo>
                  <a:lnTo>
                    <a:pt x="189" y="18"/>
                  </a:lnTo>
                  <a:lnTo>
                    <a:pt x="203" y="9"/>
                  </a:lnTo>
                  <a:lnTo>
                    <a:pt x="217" y="4"/>
                  </a:lnTo>
                  <a:lnTo>
                    <a:pt x="230" y="0"/>
                  </a:lnTo>
                  <a:lnTo>
                    <a:pt x="263" y="0"/>
                  </a:lnTo>
                  <a:lnTo>
                    <a:pt x="290" y="9"/>
                  </a:lnTo>
                  <a:lnTo>
                    <a:pt x="304" y="23"/>
                  </a:lnTo>
                  <a:lnTo>
                    <a:pt x="313" y="41"/>
                  </a:lnTo>
                  <a:lnTo>
                    <a:pt x="332" y="73"/>
                  </a:lnTo>
                  <a:lnTo>
                    <a:pt x="341" y="64"/>
                  </a:lnTo>
                  <a:lnTo>
                    <a:pt x="350" y="50"/>
                  </a:lnTo>
                  <a:lnTo>
                    <a:pt x="359" y="46"/>
                  </a:lnTo>
                  <a:lnTo>
                    <a:pt x="364" y="37"/>
                  </a:lnTo>
                  <a:lnTo>
                    <a:pt x="378" y="32"/>
                  </a:lnTo>
                  <a:lnTo>
                    <a:pt x="405" y="37"/>
                  </a:lnTo>
                  <a:lnTo>
                    <a:pt x="419" y="46"/>
                  </a:lnTo>
                  <a:lnTo>
                    <a:pt x="428" y="55"/>
                  </a:lnTo>
                  <a:lnTo>
                    <a:pt x="438" y="64"/>
                  </a:lnTo>
                  <a:lnTo>
                    <a:pt x="451" y="73"/>
                  </a:lnTo>
                  <a:lnTo>
                    <a:pt x="474" y="64"/>
                  </a:lnTo>
                  <a:lnTo>
                    <a:pt x="493" y="83"/>
                  </a:lnTo>
                  <a:lnTo>
                    <a:pt x="507" y="106"/>
                  </a:lnTo>
                  <a:lnTo>
                    <a:pt x="419" y="110"/>
                  </a:lnTo>
                  <a:lnTo>
                    <a:pt x="258" y="110"/>
                  </a:lnTo>
                  <a:lnTo>
                    <a:pt x="0" y="101"/>
                  </a:lnTo>
                  <a:close/>
                </a:path>
              </a:pathLst>
            </a:custGeom>
            <a:solidFill>
              <a:srgbClr val="E0E0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3" name="Freeform 14"/>
            <p:cNvSpPr/>
            <p:nvPr/>
          </p:nvSpPr>
          <p:spPr bwMode="auto">
            <a:xfrm>
              <a:off x="4834" y="2261"/>
              <a:ext cx="239" cy="138"/>
            </a:xfrm>
            <a:custGeom>
              <a:avLst/>
              <a:gdLst>
                <a:gd name="T0" fmla="*/ 0 w 239"/>
                <a:gd name="T1" fmla="*/ 129 h 138"/>
                <a:gd name="T2" fmla="*/ 0 w 239"/>
                <a:gd name="T3" fmla="*/ 101 h 138"/>
                <a:gd name="T4" fmla="*/ 0 w 239"/>
                <a:gd name="T5" fmla="*/ 87 h 138"/>
                <a:gd name="T6" fmla="*/ 9 w 239"/>
                <a:gd name="T7" fmla="*/ 69 h 138"/>
                <a:gd name="T8" fmla="*/ 14 w 239"/>
                <a:gd name="T9" fmla="*/ 55 h 138"/>
                <a:gd name="T10" fmla="*/ 23 w 239"/>
                <a:gd name="T11" fmla="*/ 37 h 138"/>
                <a:gd name="T12" fmla="*/ 37 w 239"/>
                <a:gd name="T13" fmla="*/ 13 h 138"/>
                <a:gd name="T14" fmla="*/ 60 w 239"/>
                <a:gd name="T15" fmla="*/ 0 h 138"/>
                <a:gd name="T16" fmla="*/ 78 w 239"/>
                <a:gd name="T17" fmla="*/ 13 h 138"/>
                <a:gd name="T18" fmla="*/ 92 w 239"/>
                <a:gd name="T19" fmla="*/ 27 h 138"/>
                <a:gd name="T20" fmla="*/ 110 w 239"/>
                <a:gd name="T21" fmla="*/ 73 h 138"/>
                <a:gd name="T22" fmla="*/ 120 w 239"/>
                <a:gd name="T23" fmla="*/ 41 h 138"/>
                <a:gd name="T24" fmla="*/ 143 w 239"/>
                <a:gd name="T25" fmla="*/ 23 h 138"/>
                <a:gd name="T26" fmla="*/ 156 w 239"/>
                <a:gd name="T27" fmla="*/ 32 h 138"/>
                <a:gd name="T28" fmla="*/ 152 w 239"/>
                <a:gd name="T29" fmla="*/ 50 h 138"/>
                <a:gd name="T30" fmla="*/ 161 w 239"/>
                <a:gd name="T31" fmla="*/ 69 h 138"/>
                <a:gd name="T32" fmla="*/ 170 w 239"/>
                <a:gd name="T33" fmla="*/ 50 h 138"/>
                <a:gd name="T34" fmla="*/ 189 w 239"/>
                <a:gd name="T35" fmla="*/ 50 h 138"/>
                <a:gd name="T36" fmla="*/ 212 w 239"/>
                <a:gd name="T37" fmla="*/ 73 h 138"/>
                <a:gd name="T38" fmla="*/ 207 w 239"/>
                <a:gd name="T39" fmla="*/ 97 h 138"/>
                <a:gd name="T40" fmla="*/ 202 w 239"/>
                <a:gd name="T41" fmla="*/ 106 h 138"/>
                <a:gd name="T42" fmla="*/ 198 w 239"/>
                <a:gd name="T43" fmla="*/ 115 h 138"/>
                <a:gd name="T44" fmla="*/ 239 w 239"/>
                <a:gd name="T45" fmla="*/ 133 h 138"/>
                <a:gd name="T46" fmla="*/ 212 w 239"/>
                <a:gd name="T47" fmla="*/ 138 h 138"/>
                <a:gd name="T48" fmla="*/ 193 w 239"/>
                <a:gd name="T49" fmla="*/ 133 h 138"/>
                <a:gd name="T50" fmla="*/ 179 w 239"/>
                <a:gd name="T51" fmla="*/ 129 h 138"/>
                <a:gd name="T52" fmla="*/ 161 w 239"/>
                <a:gd name="T53" fmla="*/ 124 h 138"/>
                <a:gd name="T54" fmla="*/ 0 w 239"/>
                <a:gd name="T55" fmla="*/ 129 h 138"/>
                <a:gd name="T56" fmla="*/ 0 w 239"/>
                <a:gd name="T57" fmla="*/ 129 h 13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9"/>
                <a:gd name="T88" fmla="*/ 0 h 138"/>
                <a:gd name="T89" fmla="*/ 239 w 239"/>
                <a:gd name="T90" fmla="*/ 138 h 13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9" h="138">
                  <a:moveTo>
                    <a:pt x="0" y="129"/>
                  </a:moveTo>
                  <a:lnTo>
                    <a:pt x="0" y="101"/>
                  </a:lnTo>
                  <a:lnTo>
                    <a:pt x="0" y="87"/>
                  </a:lnTo>
                  <a:lnTo>
                    <a:pt x="9" y="69"/>
                  </a:lnTo>
                  <a:lnTo>
                    <a:pt x="14" y="55"/>
                  </a:lnTo>
                  <a:lnTo>
                    <a:pt x="23" y="37"/>
                  </a:lnTo>
                  <a:lnTo>
                    <a:pt x="37" y="13"/>
                  </a:lnTo>
                  <a:lnTo>
                    <a:pt x="60" y="0"/>
                  </a:lnTo>
                  <a:lnTo>
                    <a:pt x="78" y="13"/>
                  </a:lnTo>
                  <a:lnTo>
                    <a:pt x="92" y="27"/>
                  </a:lnTo>
                  <a:lnTo>
                    <a:pt x="110" y="73"/>
                  </a:lnTo>
                  <a:lnTo>
                    <a:pt x="120" y="41"/>
                  </a:lnTo>
                  <a:lnTo>
                    <a:pt x="143" y="23"/>
                  </a:lnTo>
                  <a:lnTo>
                    <a:pt x="156" y="32"/>
                  </a:lnTo>
                  <a:lnTo>
                    <a:pt x="152" y="50"/>
                  </a:lnTo>
                  <a:lnTo>
                    <a:pt x="161" y="69"/>
                  </a:lnTo>
                  <a:lnTo>
                    <a:pt x="170" y="50"/>
                  </a:lnTo>
                  <a:lnTo>
                    <a:pt x="189" y="50"/>
                  </a:lnTo>
                  <a:lnTo>
                    <a:pt x="212" y="73"/>
                  </a:lnTo>
                  <a:lnTo>
                    <a:pt x="207" y="97"/>
                  </a:lnTo>
                  <a:lnTo>
                    <a:pt x="202" y="106"/>
                  </a:lnTo>
                  <a:lnTo>
                    <a:pt x="198" y="115"/>
                  </a:lnTo>
                  <a:lnTo>
                    <a:pt x="239" y="133"/>
                  </a:lnTo>
                  <a:lnTo>
                    <a:pt x="212" y="138"/>
                  </a:lnTo>
                  <a:lnTo>
                    <a:pt x="193" y="133"/>
                  </a:lnTo>
                  <a:lnTo>
                    <a:pt x="179" y="129"/>
                  </a:lnTo>
                  <a:lnTo>
                    <a:pt x="161" y="124"/>
                  </a:lnTo>
                  <a:lnTo>
                    <a:pt x="0" y="129"/>
                  </a:lnTo>
                  <a:close/>
                </a:path>
              </a:pathLst>
            </a:custGeom>
            <a:solidFill>
              <a:srgbClr val="E0E0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4" name="Freeform 15"/>
            <p:cNvSpPr/>
            <p:nvPr/>
          </p:nvSpPr>
          <p:spPr bwMode="auto">
            <a:xfrm>
              <a:off x="4342" y="1661"/>
              <a:ext cx="119" cy="97"/>
            </a:xfrm>
            <a:custGeom>
              <a:avLst/>
              <a:gdLst>
                <a:gd name="T0" fmla="*/ 0 w 119"/>
                <a:gd name="T1" fmla="*/ 83 h 97"/>
                <a:gd name="T2" fmla="*/ 13 w 119"/>
                <a:gd name="T3" fmla="*/ 73 h 97"/>
                <a:gd name="T4" fmla="*/ 9 w 119"/>
                <a:gd name="T5" fmla="*/ 60 h 97"/>
                <a:gd name="T6" fmla="*/ 36 w 119"/>
                <a:gd name="T7" fmla="*/ 41 h 97"/>
                <a:gd name="T8" fmla="*/ 27 w 119"/>
                <a:gd name="T9" fmla="*/ 32 h 97"/>
                <a:gd name="T10" fmla="*/ 27 w 119"/>
                <a:gd name="T11" fmla="*/ 23 h 97"/>
                <a:gd name="T12" fmla="*/ 36 w 119"/>
                <a:gd name="T13" fmla="*/ 18 h 97"/>
                <a:gd name="T14" fmla="*/ 41 w 119"/>
                <a:gd name="T15" fmla="*/ 13 h 97"/>
                <a:gd name="T16" fmla="*/ 73 w 119"/>
                <a:gd name="T17" fmla="*/ 9 h 97"/>
                <a:gd name="T18" fmla="*/ 105 w 119"/>
                <a:gd name="T19" fmla="*/ 0 h 97"/>
                <a:gd name="T20" fmla="*/ 110 w 119"/>
                <a:gd name="T21" fmla="*/ 9 h 97"/>
                <a:gd name="T22" fmla="*/ 119 w 119"/>
                <a:gd name="T23" fmla="*/ 9 h 97"/>
                <a:gd name="T24" fmla="*/ 119 w 119"/>
                <a:gd name="T25" fmla="*/ 23 h 97"/>
                <a:gd name="T26" fmla="*/ 110 w 119"/>
                <a:gd name="T27" fmla="*/ 27 h 97"/>
                <a:gd name="T28" fmla="*/ 92 w 119"/>
                <a:gd name="T29" fmla="*/ 27 h 97"/>
                <a:gd name="T30" fmla="*/ 96 w 119"/>
                <a:gd name="T31" fmla="*/ 37 h 97"/>
                <a:gd name="T32" fmla="*/ 87 w 119"/>
                <a:gd name="T33" fmla="*/ 50 h 97"/>
                <a:gd name="T34" fmla="*/ 69 w 119"/>
                <a:gd name="T35" fmla="*/ 50 h 97"/>
                <a:gd name="T36" fmla="*/ 55 w 119"/>
                <a:gd name="T37" fmla="*/ 69 h 97"/>
                <a:gd name="T38" fmla="*/ 36 w 119"/>
                <a:gd name="T39" fmla="*/ 73 h 97"/>
                <a:gd name="T40" fmla="*/ 18 w 119"/>
                <a:gd name="T41" fmla="*/ 97 h 97"/>
                <a:gd name="T42" fmla="*/ 9 w 119"/>
                <a:gd name="T43" fmla="*/ 97 h 97"/>
                <a:gd name="T44" fmla="*/ 0 w 119"/>
                <a:gd name="T45" fmla="*/ 83 h 97"/>
                <a:gd name="T46" fmla="*/ 0 w 119"/>
                <a:gd name="T47" fmla="*/ 83 h 9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9"/>
                <a:gd name="T73" fmla="*/ 0 h 97"/>
                <a:gd name="T74" fmla="*/ 119 w 119"/>
                <a:gd name="T75" fmla="*/ 97 h 9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9" h="97">
                  <a:moveTo>
                    <a:pt x="0" y="83"/>
                  </a:moveTo>
                  <a:lnTo>
                    <a:pt x="13" y="73"/>
                  </a:lnTo>
                  <a:lnTo>
                    <a:pt x="9" y="60"/>
                  </a:lnTo>
                  <a:lnTo>
                    <a:pt x="36" y="41"/>
                  </a:lnTo>
                  <a:lnTo>
                    <a:pt x="27" y="32"/>
                  </a:lnTo>
                  <a:lnTo>
                    <a:pt x="27" y="23"/>
                  </a:lnTo>
                  <a:lnTo>
                    <a:pt x="36" y="18"/>
                  </a:lnTo>
                  <a:lnTo>
                    <a:pt x="41" y="13"/>
                  </a:lnTo>
                  <a:lnTo>
                    <a:pt x="73" y="9"/>
                  </a:lnTo>
                  <a:lnTo>
                    <a:pt x="105" y="0"/>
                  </a:lnTo>
                  <a:lnTo>
                    <a:pt x="110" y="9"/>
                  </a:lnTo>
                  <a:lnTo>
                    <a:pt x="119" y="9"/>
                  </a:lnTo>
                  <a:lnTo>
                    <a:pt x="119" y="23"/>
                  </a:lnTo>
                  <a:lnTo>
                    <a:pt x="110" y="27"/>
                  </a:lnTo>
                  <a:lnTo>
                    <a:pt x="92" y="27"/>
                  </a:lnTo>
                  <a:lnTo>
                    <a:pt x="96" y="37"/>
                  </a:lnTo>
                  <a:lnTo>
                    <a:pt x="87" y="50"/>
                  </a:lnTo>
                  <a:lnTo>
                    <a:pt x="69" y="50"/>
                  </a:lnTo>
                  <a:lnTo>
                    <a:pt x="55" y="69"/>
                  </a:lnTo>
                  <a:lnTo>
                    <a:pt x="36" y="73"/>
                  </a:lnTo>
                  <a:lnTo>
                    <a:pt x="18" y="97"/>
                  </a:lnTo>
                  <a:lnTo>
                    <a:pt x="9" y="97"/>
                  </a:lnTo>
                  <a:lnTo>
                    <a:pt x="0" y="83"/>
                  </a:lnTo>
                  <a:close/>
                </a:path>
              </a:pathLst>
            </a:custGeom>
            <a:solidFill>
              <a:srgbClr val="FFE5D9"/>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5" name="Freeform 16"/>
            <p:cNvSpPr/>
            <p:nvPr/>
          </p:nvSpPr>
          <p:spPr bwMode="auto">
            <a:xfrm>
              <a:off x="4466" y="1670"/>
              <a:ext cx="119" cy="161"/>
            </a:xfrm>
            <a:custGeom>
              <a:avLst/>
              <a:gdLst>
                <a:gd name="T0" fmla="*/ 14 w 119"/>
                <a:gd name="T1" fmla="*/ 0 h 161"/>
                <a:gd name="T2" fmla="*/ 50 w 119"/>
                <a:gd name="T3" fmla="*/ 0 h 161"/>
                <a:gd name="T4" fmla="*/ 64 w 119"/>
                <a:gd name="T5" fmla="*/ 14 h 161"/>
                <a:gd name="T6" fmla="*/ 64 w 119"/>
                <a:gd name="T7" fmla="*/ 46 h 161"/>
                <a:gd name="T8" fmla="*/ 83 w 119"/>
                <a:gd name="T9" fmla="*/ 55 h 161"/>
                <a:gd name="T10" fmla="*/ 96 w 119"/>
                <a:gd name="T11" fmla="*/ 41 h 161"/>
                <a:gd name="T12" fmla="*/ 106 w 119"/>
                <a:gd name="T13" fmla="*/ 41 h 161"/>
                <a:gd name="T14" fmla="*/ 110 w 119"/>
                <a:gd name="T15" fmla="*/ 64 h 161"/>
                <a:gd name="T16" fmla="*/ 119 w 119"/>
                <a:gd name="T17" fmla="*/ 83 h 161"/>
                <a:gd name="T18" fmla="*/ 106 w 119"/>
                <a:gd name="T19" fmla="*/ 111 h 161"/>
                <a:gd name="T20" fmla="*/ 115 w 119"/>
                <a:gd name="T21" fmla="*/ 124 h 161"/>
                <a:gd name="T22" fmla="*/ 106 w 119"/>
                <a:gd name="T23" fmla="*/ 129 h 161"/>
                <a:gd name="T24" fmla="*/ 101 w 119"/>
                <a:gd name="T25" fmla="*/ 134 h 161"/>
                <a:gd name="T26" fmla="*/ 78 w 119"/>
                <a:gd name="T27" fmla="*/ 148 h 161"/>
                <a:gd name="T28" fmla="*/ 50 w 119"/>
                <a:gd name="T29" fmla="*/ 157 h 161"/>
                <a:gd name="T30" fmla="*/ 32 w 119"/>
                <a:gd name="T31" fmla="*/ 161 h 161"/>
                <a:gd name="T32" fmla="*/ 27 w 119"/>
                <a:gd name="T33" fmla="*/ 134 h 161"/>
                <a:gd name="T34" fmla="*/ 14 w 119"/>
                <a:gd name="T35" fmla="*/ 129 h 161"/>
                <a:gd name="T36" fmla="*/ 18 w 119"/>
                <a:gd name="T37" fmla="*/ 115 h 161"/>
                <a:gd name="T38" fmla="*/ 9 w 119"/>
                <a:gd name="T39" fmla="*/ 111 h 161"/>
                <a:gd name="T40" fmla="*/ 14 w 119"/>
                <a:gd name="T41" fmla="*/ 101 h 161"/>
                <a:gd name="T42" fmla="*/ 9 w 119"/>
                <a:gd name="T43" fmla="*/ 92 h 161"/>
                <a:gd name="T44" fmla="*/ 18 w 119"/>
                <a:gd name="T45" fmla="*/ 78 h 161"/>
                <a:gd name="T46" fmla="*/ 0 w 119"/>
                <a:gd name="T47" fmla="*/ 74 h 161"/>
                <a:gd name="T48" fmla="*/ 4 w 119"/>
                <a:gd name="T49" fmla="*/ 46 h 161"/>
                <a:gd name="T50" fmla="*/ 37 w 119"/>
                <a:gd name="T51" fmla="*/ 46 h 161"/>
                <a:gd name="T52" fmla="*/ 9 w 119"/>
                <a:gd name="T53" fmla="*/ 32 h 161"/>
                <a:gd name="T54" fmla="*/ 9 w 119"/>
                <a:gd name="T55" fmla="*/ 14 h 161"/>
                <a:gd name="T56" fmla="*/ 14 w 119"/>
                <a:gd name="T57" fmla="*/ 0 h 161"/>
                <a:gd name="T58" fmla="*/ 14 w 119"/>
                <a:gd name="T59" fmla="*/ 0 h 16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9"/>
                <a:gd name="T91" fmla="*/ 0 h 161"/>
                <a:gd name="T92" fmla="*/ 119 w 119"/>
                <a:gd name="T93" fmla="*/ 161 h 16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9" h="161">
                  <a:moveTo>
                    <a:pt x="14" y="0"/>
                  </a:moveTo>
                  <a:lnTo>
                    <a:pt x="50" y="0"/>
                  </a:lnTo>
                  <a:lnTo>
                    <a:pt x="64" y="14"/>
                  </a:lnTo>
                  <a:lnTo>
                    <a:pt x="64" y="46"/>
                  </a:lnTo>
                  <a:lnTo>
                    <a:pt x="83" y="55"/>
                  </a:lnTo>
                  <a:lnTo>
                    <a:pt x="96" y="41"/>
                  </a:lnTo>
                  <a:lnTo>
                    <a:pt x="106" y="41"/>
                  </a:lnTo>
                  <a:lnTo>
                    <a:pt x="110" y="64"/>
                  </a:lnTo>
                  <a:lnTo>
                    <a:pt x="119" y="83"/>
                  </a:lnTo>
                  <a:lnTo>
                    <a:pt x="106" y="111"/>
                  </a:lnTo>
                  <a:lnTo>
                    <a:pt x="115" y="124"/>
                  </a:lnTo>
                  <a:lnTo>
                    <a:pt x="106" y="129"/>
                  </a:lnTo>
                  <a:lnTo>
                    <a:pt x="101" y="134"/>
                  </a:lnTo>
                  <a:lnTo>
                    <a:pt x="78" y="148"/>
                  </a:lnTo>
                  <a:lnTo>
                    <a:pt x="50" y="157"/>
                  </a:lnTo>
                  <a:lnTo>
                    <a:pt x="32" y="161"/>
                  </a:lnTo>
                  <a:lnTo>
                    <a:pt x="27" y="134"/>
                  </a:lnTo>
                  <a:lnTo>
                    <a:pt x="14" y="129"/>
                  </a:lnTo>
                  <a:lnTo>
                    <a:pt x="18" y="115"/>
                  </a:lnTo>
                  <a:lnTo>
                    <a:pt x="9" y="111"/>
                  </a:lnTo>
                  <a:lnTo>
                    <a:pt x="14" y="101"/>
                  </a:lnTo>
                  <a:lnTo>
                    <a:pt x="9" y="92"/>
                  </a:lnTo>
                  <a:lnTo>
                    <a:pt x="18" y="78"/>
                  </a:lnTo>
                  <a:lnTo>
                    <a:pt x="0" y="74"/>
                  </a:lnTo>
                  <a:lnTo>
                    <a:pt x="4" y="46"/>
                  </a:lnTo>
                  <a:lnTo>
                    <a:pt x="37" y="46"/>
                  </a:lnTo>
                  <a:lnTo>
                    <a:pt x="9" y="32"/>
                  </a:lnTo>
                  <a:lnTo>
                    <a:pt x="9" y="14"/>
                  </a:lnTo>
                  <a:lnTo>
                    <a:pt x="14" y="0"/>
                  </a:lnTo>
                  <a:close/>
                </a:path>
              </a:pathLst>
            </a:custGeom>
            <a:solidFill>
              <a:srgbClr val="FFE5D9"/>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6" name="Freeform 17"/>
            <p:cNvSpPr/>
            <p:nvPr/>
          </p:nvSpPr>
          <p:spPr bwMode="auto">
            <a:xfrm>
              <a:off x="4631" y="2205"/>
              <a:ext cx="106" cy="79"/>
            </a:xfrm>
            <a:custGeom>
              <a:avLst/>
              <a:gdLst>
                <a:gd name="T0" fmla="*/ 0 w 106"/>
                <a:gd name="T1" fmla="*/ 28 h 79"/>
                <a:gd name="T2" fmla="*/ 14 w 106"/>
                <a:gd name="T3" fmla="*/ 14 h 79"/>
                <a:gd name="T4" fmla="*/ 23 w 106"/>
                <a:gd name="T5" fmla="*/ 0 h 79"/>
                <a:gd name="T6" fmla="*/ 88 w 106"/>
                <a:gd name="T7" fmla="*/ 9 h 79"/>
                <a:gd name="T8" fmla="*/ 106 w 106"/>
                <a:gd name="T9" fmla="*/ 46 h 79"/>
                <a:gd name="T10" fmla="*/ 65 w 106"/>
                <a:gd name="T11" fmla="*/ 79 h 79"/>
                <a:gd name="T12" fmla="*/ 37 w 106"/>
                <a:gd name="T13" fmla="*/ 79 h 79"/>
                <a:gd name="T14" fmla="*/ 14 w 106"/>
                <a:gd name="T15" fmla="*/ 69 h 79"/>
                <a:gd name="T16" fmla="*/ 10 w 106"/>
                <a:gd name="T17" fmla="*/ 51 h 79"/>
                <a:gd name="T18" fmla="*/ 0 w 106"/>
                <a:gd name="T19" fmla="*/ 28 h 79"/>
                <a:gd name="T20" fmla="*/ 0 w 106"/>
                <a:gd name="T21" fmla="*/ 28 h 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6"/>
                <a:gd name="T34" fmla="*/ 0 h 79"/>
                <a:gd name="T35" fmla="*/ 106 w 106"/>
                <a:gd name="T36" fmla="*/ 79 h 7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6" h="79">
                  <a:moveTo>
                    <a:pt x="0" y="28"/>
                  </a:moveTo>
                  <a:lnTo>
                    <a:pt x="14" y="14"/>
                  </a:lnTo>
                  <a:lnTo>
                    <a:pt x="23" y="0"/>
                  </a:lnTo>
                  <a:lnTo>
                    <a:pt x="88" y="9"/>
                  </a:lnTo>
                  <a:lnTo>
                    <a:pt x="106" y="46"/>
                  </a:lnTo>
                  <a:lnTo>
                    <a:pt x="65" y="79"/>
                  </a:lnTo>
                  <a:lnTo>
                    <a:pt x="37" y="79"/>
                  </a:lnTo>
                  <a:lnTo>
                    <a:pt x="14" y="69"/>
                  </a:lnTo>
                  <a:lnTo>
                    <a:pt x="10" y="51"/>
                  </a:lnTo>
                  <a:lnTo>
                    <a:pt x="0" y="28"/>
                  </a:lnTo>
                  <a:close/>
                </a:path>
              </a:pathLst>
            </a:custGeom>
            <a:solidFill>
              <a:srgbClr val="FFE5D9"/>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7" name="Freeform 18"/>
            <p:cNvSpPr/>
            <p:nvPr/>
          </p:nvSpPr>
          <p:spPr bwMode="auto">
            <a:xfrm>
              <a:off x="4443" y="1624"/>
              <a:ext cx="165" cy="143"/>
            </a:xfrm>
            <a:custGeom>
              <a:avLst/>
              <a:gdLst>
                <a:gd name="T0" fmla="*/ 92 w 165"/>
                <a:gd name="T1" fmla="*/ 92 h 143"/>
                <a:gd name="T2" fmla="*/ 87 w 165"/>
                <a:gd name="T3" fmla="*/ 87 h 143"/>
                <a:gd name="T4" fmla="*/ 96 w 165"/>
                <a:gd name="T5" fmla="*/ 83 h 143"/>
                <a:gd name="T6" fmla="*/ 92 w 165"/>
                <a:gd name="T7" fmla="*/ 78 h 143"/>
                <a:gd name="T8" fmla="*/ 101 w 165"/>
                <a:gd name="T9" fmla="*/ 74 h 143"/>
                <a:gd name="T10" fmla="*/ 87 w 165"/>
                <a:gd name="T11" fmla="*/ 64 h 143"/>
                <a:gd name="T12" fmla="*/ 78 w 165"/>
                <a:gd name="T13" fmla="*/ 60 h 143"/>
                <a:gd name="T14" fmla="*/ 46 w 165"/>
                <a:gd name="T15" fmla="*/ 46 h 143"/>
                <a:gd name="T16" fmla="*/ 27 w 165"/>
                <a:gd name="T17" fmla="*/ 32 h 143"/>
                <a:gd name="T18" fmla="*/ 18 w 165"/>
                <a:gd name="T19" fmla="*/ 23 h 143"/>
                <a:gd name="T20" fmla="*/ 0 w 165"/>
                <a:gd name="T21" fmla="*/ 18 h 143"/>
                <a:gd name="T22" fmla="*/ 0 w 165"/>
                <a:gd name="T23" fmla="*/ 4 h 143"/>
                <a:gd name="T24" fmla="*/ 9 w 165"/>
                <a:gd name="T25" fmla="*/ 0 h 143"/>
                <a:gd name="T26" fmla="*/ 23 w 165"/>
                <a:gd name="T27" fmla="*/ 0 h 143"/>
                <a:gd name="T28" fmla="*/ 41 w 165"/>
                <a:gd name="T29" fmla="*/ 9 h 143"/>
                <a:gd name="T30" fmla="*/ 55 w 165"/>
                <a:gd name="T31" fmla="*/ 23 h 143"/>
                <a:gd name="T32" fmla="*/ 64 w 165"/>
                <a:gd name="T33" fmla="*/ 27 h 143"/>
                <a:gd name="T34" fmla="*/ 55 w 165"/>
                <a:gd name="T35" fmla="*/ 14 h 143"/>
                <a:gd name="T36" fmla="*/ 83 w 165"/>
                <a:gd name="T37" fmla="*/ 18 h 143"/>
                <a:gd name="T38" fmla="*/ 110 w 165"/>
                <a:gd name="T39" fmla="*/ 23 h 143"/>
                <a:gd name="T40" fmla="*/ 124 w 165"/>
                <a:gd name="T41" fmla="*/ 32 h 143"/>
                <a:gd name="T42" fmla="*/ 142 w 165"/>
                <a:gd name="T43" fmla="*/ 41 h 143"/>
                <a:gd name="T44" fmla="*/ 129 w 165"/>
                <a:gd name="T45" fmla="*/ 23 h 143"/>
                <a:gd name="T46" fmla="*/ 152 w 165"/>
                <a:gd name="T47" fmla="*/ 37 h 143"/>
                <a:gd name="T48" fmla="*/ 165 w 165"/>
                <a:gd name="T49" fmla="*/ 50 h 143"/>
                <a:gd name="T50" fmla="*/ 165 w 165"/>
                <a:gd name="T51" fmla="*/ 78 h 143"/>
                <a:gd name="T52" fmla="*/ 152 w 165"/>
                <a:gd name="T53" fmla="*/ 110 h 143"/>
                <a:gd name="T54" fmla="*/ 147 w 165"/>
                <a:gd name="T55" fmla="*/ 129 h 143"/>
                <a:gd name="T56" fmla="*/ 138 w 165"/>
                <a:gd name="T57" fmla="*/ 143 h 143"/>
                <a:gd name="T58" fmla="*/ 129 w 165"/>
                <a:gd name="T59" fmla="*/ 134 h 143"/>
                <a:gd name="T60" fmla="*/ 124 w 165"/>
                <a:gd name="T61" fmla="*/ 120 h 143"/>
                <a:gd name="T62" fmla="*/ 129 w 165"/>
                <a:gd name="T63" fmla="*/ 110 h 143"/>
                <a:gd name="T64" fmla="*/ 129 w 165"/>
                <a:gd name="T65" fmla="*/ 87 h 143"/>
                <a:gd name="T66" fmla="*/ 124 w 165"/>
                <a:gd name="T67" fmla="*/ 78 h 143"/>
                <a:gd name="T68" fmla="*/ 110 w 165"/>
                <a:gd name="T69" fmla="*/ 78 h 143"/>
                <a:gd name="T70" fmla="*/ 101 w 165"/>
                <a:gd name="T71" fmla="*/ 97 h 143"/>
                <a:gd name="T72" fmla="*/ 92 w 165"/>
                <a:gd name="T73" fmla="*/ 92 h 143"/>
                <a:gd name="T74" fmla="*/ 92 w 165"/>
                <a:gd name="T75" fmla="*/ 92 h 14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
                <a:gd name="T115" fmla="*/ 0 h 143"/>
                <a:gd name="T116" fmla="*/ 165 w 165"/>
                <a:gd name="T117" fmla="*/ 143 h 14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 h="143">
                  <a:moveTo>
                    <a:pt x="92" y="92"/>
                  </a:moveTo>
                  <a:lnTo>
                    <a:pt x="87" y="87"/>
                  </a:lnTo>
                  <a:lnTo>
                    <a:pt x="96" y="83"/>
                  </a:lnTo>
                  <a:lnTo>
                    <a:pt x="92" y="78"/>
                  </a:lnTo>
                  <a:lnTo>
                    <a:pt x="101" y="74"/>
                  </a:lnTo>
                  <a:lnTo>
                    <a:pt x="87" y="64"/>
                  </a:lnTo>
                  <a:lnTo>
                    <a:pt x="78" y="60"/>
                  </a:lnTo>
                  <a:lnTo>
                    <a:pt x="46" y="46"/>
                  </a:lnTo>
                  <a:lnTo>
                    <a:pt x="27" y="32"/>
                  </a:lnTo>
                  <a:lnTo>
                    <a:pt x="18" y="23"/>
                  </a:lnTo>
                  <a:lnTo>
                    <a:pt x="0" y="18"/>
                  </a:lnTo>
                  <a:lnTo>
                    <a:pt x="0" y="4"/>
                  </a:lnTo>
                  <a:lnTo>
                    <a:pt x="9" y="0"/>
                  </a:lnTo>
                  <a:lnTo>
                    <a:pt x="23" y="0"/>
                  </a:lnTo>
                  <a:lnTo>
                    <a:pt x="41" y="9"/>
                  </a:lnTo>
                  <a:lnTo>
                    <a:pt x="55" y="23"/>
                  </a:lnTo>
                  <a:lnTo>
                    <a:pt x="64" y="27"/>
                  </a:lnTo>
                  <a:lnTo>
                    <a:pt x="55" y="14"/>
                  </a:lnTo>
                  <a:lnTo>
                    <a:pt x="83" y="18"/>
                  </a:lnTo>
                  <a:lnTo>
                    <a:pt x="110" y="23"/>
                  </a:lnTo>
                  <a:lnTo>
                    <a:pt x="124" y="32"/>
                  </a:lnTo>
                  <a:lnTo>
                    <a:pt x="142" y="41"/>
                  </a:lnTo>
                  <a:lnTo>
                    <a:pt x="129" y="23"/>
                  </a:lnTo>
                  <a:lnTo>
                    <a:pt x="152" y="37"/>
                  </a:lnTo>
                  <a:lnTo>
                    <a:pt x="165" y="50"/>
                  </a:lnTo>
                  <a:lnTo>
                    <a:pt x="165" y="78"/>
                  </a:lnTo>
                  <a:lnTo>
                    <a:pt x="152" y="110"/>
                  </a:lnTo>
                  <a:lnTo>
                    <a:pt x="147" y="129"/>
                  </a:lnTo>
                  <a:lnTo>
                    <a:pt x="138" y="143"/>
                  </a:lnTo>
                  <a:lnTo>
                    <a:pt x="129" y="134"/>
                  </a:lnTo>
                  <a:lnTo>
                    <a:pt x="124" y="120"/>
                  </a:lnTo>
                  <a:lnTo>
                    <a:pt x="129" y="110"/>
                  </a:lnTo>
                  <a:lnTo>
                    <a:pt x="129" y="87"/>
                  </a:lnTo>
                  <a:lnTo>
                    <a:pt x="124" y="78"/>
                  </a:lnTo>
                  <a:lnTo>
                    <a:pt x="110" y="78"/>
                  </a:lnTo>
                  <a:lnTo>
                    <a:pt x="101" y="97"/>
                  </a:lnTo>
                  <a:lnTo>
                    <a:pt x="92" y="92"/>
                  </a:lnTo>
                  <a:close/>
                </a:path>
              </a:pathLst>
            </a:custGeom>
            <a:solidFill>
              <a:srgbClr val="CCC47F"/>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8" name="Freeform 19"/>
            <p:cNvSpPr/>
            <p:nvPr/>
          </p:nvSpPr>
          <p:spPr bwMode="auto">
            <a:xfrm>
              <a:off x="4595" y="2233"/>
              <a:ext cx="234" cy="300"/>
            </a:xfrm>
            <a:custGeom>
              <a:avLst/>
              <a:gdLst>
                <a:gd name="T0" fmla="*/ 4 w 234"/>
                <a:gd name="T1" fmla="*/ 83 h 300"/>
                <a:gd name="T2" fmla="*/ 32 w 234"/>
                <a:gd name="T3" fmla="*/ 78 h 300"/>
                <a:gd name="T4" fmla="*/ 32 w 234"/>
                <a:gd name="T5" fmla="*/ 65 h 300"/>
                <a:gd name="T6" fmla="*/ 27 w 234"/>
                <a:gd name="T7" fmla="*/ 14 h 300"/>
                <a:gd name="T8" fmla="*/ 55 w 234"/>
                <a:gd name="T9" fmla="*/ 0 h 300"/>
                <a:gd name="T10" fmla="*/ 73 w 234"/>
                <a:gd name="T11" fmla="*/ 18 h 300"/>
                <a:gd name="T12" fmla="*/ 50 w 234"/>
                <a:gd name="T13" fmla="*/ 28 h 300"/>
                <a:gd name="T14" fmla="*/ 59 w 234"/>
                <a:gd name="T15" fmla="*/ 65 h 300"/>
                <a:gd name="T16" fmla="*/ 119 w 234"/>
                <a:gd name="T17" fmla="*/ 65 h 300"/>
                <a:gd name="T18" fmla="*/ 115 w 234"/>
                <a:gd name="T19" fmla="*/ 51 h 300"/>
                <a:gd name="T20" fmla="*/ 133 w 234"/>
                <a:gd name="T21" fmla="*/ 37 h 300"/>
                <a:gd name="T22" fmla="*/ 138 w 234"/>
                <a:gd name="T23" fmla="*/ 60 h 300"/>
                <a:gd name="T24" fmla="*/ 188 w 234"/>
                <a:gd name="T25" fmla="*/ 69 h 300"/>
                <a:gd name="T26" fmla="*/ 234 w 234"/>
                <a:gd name="T27" fmla="*/ 78 h 300"/>
                <a:gd name="T28" fmla="*/ 234 w 234"/>
                <a:gd name="T29" fmla="*/ 286 h 300"/>
                <a:gd name="T30" fmla="*/ 0 w 234"/>
                <a:gd name="T31" fmla="*/ 300 h 300"/>
                <a:gd name="T32" fmla="*/ 4 w 234"/>
                <a:gd name="T33" fmla="*/ 83 h 300"/>
                <a:gd name="T34" fmla="*/ 4 w 234"/>
                <a:gd name="T35" fmla="*/ 83 h 3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4"/>
                <a:gd name="T55" fmla="*/ 0 h 300"/>
                <a:gd name="T56" fmla="*/ 234 w 234"/>
                <a:gd name="T57" fmla="*/ 300 h 3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4" h="300">
                  <a:moveTo>
                    <a:pt x="4" y="83"/>
                  </a:moveTo>
                  <a:lnTo>
                    <a:pt x="32" y="78"/>
                  </a:lnTo>
                  <a:lnTo>
                    <a:pt x="32" y="65"/>
                  </a:lnTo>
                  <a:lnTo>
                    <a:pt x="27" y="14"/>
                  </a:lnTo>
                  <a:lnTo>
                    <a:pt x="55" y="0"/>
                  </a:lnTo>
                  <a:lnTo>
                    <a:pt x="73" y="18"/>
                  </a:lnTo>
                  <a:lnTo>
                    <a:pt x="50" y="28"/>
                  </a:lnTo>
                  <a:lnTo>
                    <a:pt x="59" y="65"/>
                  </a:lnTo>
                  <a:lnTo>
                    <a:pt x="119" y="65"/>
                  </a:lnTo>
                  <a:lnTo>
                    <a:pt x="115" y="51"/>
                  </a:lnTo>
                  <a:lnTo>
                    <a:pt x="133" y="37"/>
                  </a:lnTo>
                  <a:lnTo>
                    <a:pt x="138" y="60"/>
                  </a:lnTo>
                  <a:lnTo>
                    <a:pt x="188" y="69"/>
                  </a:lnTo>
                  <a:lnTo>
                    <a:pt x="234" y="78"/>
                  </a:lnTo>
                  <a:lnTo>
                    <a:pt x="234" y="286"/>
                  </a:lnTo>
                  <a:lnTo>
                    <a:pt x="0" y="300"/>
                  </a:lnTo>
                  <a:lnTo>
                    <a:pt x="4" y="83"/>
                  </a:lnTo>
                  <a:close/>
                </a:path>
              </a:pathLst>
            </a:custGeom>
            <a:solidFill>
              <a:srgbClr val="C87952"/>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9" name="Freeform 20"/>
            <p:cNvSpPr/>
            <p:nvPr/>
          </p:nvSpPr>
          <p:spPr bwMode="auto">
            <a:xfrm>
              <a:off x="4503" y="2681"/>
              <a:ext cx="345" cy="484"/>
            </a:xfrm>
            <a:custGeom>
              <a:avLst/>
              <a:gdLst>
                <a:gd name="T0" fmla="*/ 32 w 345"/>
                <a:gd name="T1" fmla="*/ 23 h 484"/>
                <a:gd name="T2" fmla="*/ 110 w 345"/>
                <a:gd name="T3" fmla="*/ 4 h 484"/>
                <a:gd name="T4" fmla="*/ 211 w 345"/>
                <a:gd name="T5" fmla="*/ 0 h 484"/>
                <a:gd name="T6" fmla="*/ 216 w 345"/>
                <a:gd name="T7" fmla="*/ 32 h 484"/>
                <a:gd name="T8" fmla="*/ 234 w 345"/>
                <a:gd name="T9" fmla="*/ 50 h 484"/>
                <a:gd name="T10" fmla="*/ 239 w 345"/>
                <a:gd name="T11" fmla="*/ 92 h 484"/>
                <a:gd name="T12" fmla="*/ 225 w 345"/>
                <a:gd name="T13" fmla="*/ 120 h 484"/>
                <a:gd name="T14" fmla="*/ 234 w 345"/>
                <a:gd name="T15" fmla="*/ 170 h 484"/>
                <a:gd name="T16" fmla="*/ 257 w 345"/>
                <a:gd name="T17" fmla="*/ 230 h 484"/>
                <a:gd name="T18" fmla="*/ 271 w 345"/>
                <a:gd name="T19" fmla="*/ 258 h 484"/>
                <a:gd name="T20" fmla="*/ 289 w 345"/>
                <a:gd name="T21" fmla="*/ 281 h 484"/>
                <a:gd name="T22" fmla="*/ 308 w 345"/>
                <a:gd name="T23" fmla="*/ 304 h 484"/>
                <a:gd name="T24" fmla="*/ 322 w 345"/>
                <a:gd name="T25" fmla="*/ 323 h 484"/>
                <a:gd name="T26" fmla="*/ 345 w 345"/>
                <a:gd name="T27" fmla="*/ 424 h 484"/>
                <a:gd name="T28" fmla="*/ 308 w 345"/>
                <a:gd name="T29" fmla="*/ 475 h 484"/>
                <a:gd name="T30" fmla="*/ 294 w 345"/>
                <a:gd name="T31" fmla="*/ 401 h 484"/>
                <a:gd name="T32" fmla="*/ 280 w 345"/>
                <a:gd name="T33" fmla="*/ 360 h 484"/>
                <a:gd name="T34" fmla="*/ 248 w 345"/>
                <a:gd name="T35" fmla="*/ 327 h 484"/>
                <a:gd name="T36" fmla="*/ 230 w 345"/>
                <a:gd name="T37" fmla="*/ 309 h 484"/>
                <a:gd name="T38" fmla="*/ 220 w 345"/>
                <a:gd name="T39" fmla="*/ 258 h 484"/>
                <a:gd name="T40" fmla="*/ 197 w 345"/>
                <a:gd name="T41" fmla="*/ 221 h 484"/>
                <a:gd name="T42" fmla="*/ 193 w 345"/>
                <a:gd name="T43" fmla="*/ 175 h 484"/>
                <a:gd name="T44" fmla="*/ 179 w 345"/>
                <a:gd name="T45" fmla="*/ 143 h 484"/>
                <a:gd name="T46" fmla="*/ 170 w 345"/>
                <a:gd name="T47" fmla="*/ 166 h 484"/>
                <a:gd name="T48" fmla="*/ 184 w 345"/>
                <a:gd name="T49" fmla="*/ 230 h 484"/>
                <a:gd name="T50" fmla="*/ 193 w 345"/>
                <a:gd name="T51" fmla="*/ 281 h 484"/>
                <a:gd name="T52" fmla="*/ 188 w 345"/>
                <a:gd name="T53" fmla="*/ 313 h 484"/>
                <a:gd name="T54" fmla="*/ 276 w 345"/>
                <a:gd name="T55" fmla="*/ 387 h 484"/>
                <a:gd name="T56" fmla="*/ 243 w 345"/>
                <a:gd name="T57" fmla="*/ 433 h 484"/>
                <a:gd name="T58" fmla="*/ 220 w 345"/>
                <a:gd name="T59" fmla="*/ 461 h 484"/>
                <a:gd name="T60" fmla="*/ 207 w 345"/>
                <a:gd name="T61" fmla="*/ 475 h 484"/>
                <a:gd name="T62" fmla="*/ 174 w 345"/>
                <a:gd name="T63" fmla="*/ 475 h 484"/>
                <a:gd name="T64" fmla="*/ 147 w 345"/>
                <a:gd name="T65" fmla="*/ 443 h 484"/>
                <a:gd name="T66" fmla="*/ 124 w 345"/>
                <a:gd name="T67" fmla="*/ 410 h 484"/>
                <a:gd name="T68" fmla="*/ 96 w 345"/>
                <a:gd name="T69" fmla="*/ 360 h 484"/>
                <a:gd name="T70" fmla="*/ 13 w 345"/>
                <a:gd name="T71" fmla="*/ 290 h 484"/>
                <a:gd name="T72" fmla="*/ 36 w 345"/>
                <a:gd name="T73" fmla="*/ 235 h 484"/>
                <a:gd name="T74" fmla="*/ 64 w 345"/>
                <a:gd name="T75" fmla="*/ 184 h 484"/>
                <a:gd name="T76" fmla="*/ 119 w 345"/>
                <a:gd name="T77" fmla="*/ 129 h 484"/>
                <a:gd name="T78" fmla="*/ 82 w 345"/>
                <a:gd name="T79" fmla="*/ 64 h 484"/>
                <a:gd name="T80" fmla="*/ 9 w 345"/>
                <a:gd name="T81" fmla="*/ 55 h 484"/>
                <a:gd name="T82" fmla="*/ 9 w 345"/>
                <a:gd name="T83" fmla="*/ 32 h 4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45"/>
                <a:gd name="T127" fmla="*/ 0 h 484"/>
                <a:gd name="T128" fmla="*/ 345 w 345"/>
                <a:gd name="T129" fmla="*/ 484 h 4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45" h="484">
                  <a:moveTo>
                    <a:pt x="9" y="32"/>
                  </a:moveTo>
                  <a:lnTo>
                    <a:pt x="32" y="23"/>
                  </a:lnTo>
                  <a:lnTo>
                    <a:pt x="55" y="13"/>
                  </a:lnTo>
                  <a:lnTo>
                    <a:pt x="110" y="4"/>
                  </a:lnTo>
                  <a:lnTo>
                    <a:pt x="161" y="0"/>
                  </a:lnTo>
                  <a:lnTo>
                    <a:pt x="211" y="0"/>
                  </a:lnTo>
                  <a:lnTo>
                    <a:pt x="207" y="23"/>
                  </a:lnTo>
                  <a:lnTo>
                    <a:pt x="216" y="32"/>
                  </a:lnTo>
                  <a:lnTo>
                    <a:pt x="225" y="41"/>
                  </a:lnTo>
                  <a:lnTo>
                    <a:pt x="234" y="50"/>
                  </a:lnTo>
                  <a:lnTo>
                    <a:pt x="243" y="55"/>
                  </a:lnTo>
                  <a:lnTo>
                    <a:pt x="239" y="92"/>
                  </a:lnTo>
                  <a:lnTo>
                    <a:pt x="234" y="106"/>
                  </a:lnTo>
                  <a:lnTo>
                    <a:pt x="225" y="120"/>
                  </a:lnTo>
                  <a:lnTo>
                    <a:pt x="225" y="143"/>
                  </a:lnTo>
                  <a:lnTo>
                    <a:pt x="234" y="170"/>
                  </a:lnTo>
                  <a:lnTo>
                    <a:pt x="243" y="198"/>
                  </a:lnTo>
                  <a:lnTo>
                    <a:pt x="257" y="230"/>
                  </a:lnTo>
                  <a:lnTo>
                    <a:pt x="266" y="244"/>
                  </a:lnTo>
                  <a:lnTo>
                    <a:pt x="271" y="258"/>
                  </a:lnTo>
                  <a:lnTo>
                    <a:pt x="280" y="272"/>
                  </a:lnTo>
                  <a:lnTo>
                    <a:pt x="289" y="281"/>
                  </a:lnTo>
                  <a:lnTo>
                    <a:pt x="299" y="295"/>
                  </a:lnTo>
                  <a:lnTo>
                    <a:pt x="308" y="304"/>
                  </a:lnTo>
                  <a:lnTo>
                    <a:pt x="312" y="313"/>
                  </a:lnTo>
                  <a:lnTo>
                    <a:pt x="322" y="323"/>
                  </a:lnTo>
                  <a:lnTo>
                    <a:pt x="322" y="387"/>
                  </a:lnTo>
                  <a:lnTo>
                    <a:pt x="345" y="424"/>
                  </a:lnTo>
                  <a:lnTo>
                    <a:pt x="340" y="452"/>
                  </a:lnTo>
                  <a:lnTo>
                    <a:pt x="308" y="475"/>
                  </a:lnTo>
                  <a:lnTo>
                    <a:pt x="299" y="424"/>
                  </a:lnTo>
                  <a:lnTo>
                    <a:pt x="294" y="401"/>
                  </a:lnTo>
                  <a:lnTo>
                    <a:pt x="289" y="383"/>
                  </a:lnTo>
                  <a:lnTo>
                    <a:pt x="280" y="360"/>
                  </a:lnTo>
                  <a:lnTo>
                    <a:pt x="266" y="341"/>
                  </a:lnTo>
                  <a:lnTo>
                    <a:pt x="248" y="327"/>
                  </a:lnTo>
                  <a:lnTo>
                    <a:pt x="239" y="318"/>
                  </a:lnTo>
                  <a:lnTo>
                    <a:pt x="230" y="309"/>
                  </a:lnTo>
                  <a:lnTo>
                    <a:pt x="248" y="286"/>
                  </a:lnTo>
                  <a:lnTo>
                    <a:pt x="220" y="258"/>
                  </a:lnTo>
                  <a:lnTo>
                    <a:pt x="220" y="230"/>
                  </a:lnTo>
                  <a:lnTo>
                    <a:pt x="197" y="221"/>
                  </a:lnTo>
                  <a:lnTo>
                    <a:pt x="197" y="203"/>
                  </a:lnTo>
                  <a:lnTo>
                    <a:pt x="193" y="175"/>
                  </a:lnTo>
                  <a:lnTo>
                    <a:pt x="184" y="152"/>
                  </a:lnTo>
                  <a:lnTo>
                    <a:pt x="179" y="143"/>
                  </a:lnTo>
                  <a:lnTo>
                    <a:pt x="174" y="133"/>
                  </a:lnTo>
                  <a:lnTo>
                    <a:pt x="170" y="166"/>
                  </a:lnTo>
                  <a:lnTo>
                    <a:pt x="179" y="198"/>
                  </a:lnTo>
                  <a:lnTo>
                    <a:pt x="184" y="230"/>
                  </a:lnTo>
                  <a:lnTo>
                    <a:pt x="188" y="267"/>
                  </a:lnTo>
                  <a:lnTo>
                    <a:pt x="193" y="281"/>
                  </a:lnTo>
                  <a:lnTo>
                    <a:pt x="202" y="295"/>
                  </a:lnTo>
                  <a:lnTo>
                    <a:pt x="188" y="313"/>
                  </a:lnTo>
                  <a:lnTo>
                    <a:pt x="216" y="355"/>
                  </a:lnTo>
                  <a:lnTo>
                    <a:pt x="276" y="387"/>
                  </a:lnTo>
                  <a:lnTo>
                    <a:pt x="271" y="443"/>
                  </a:lnTo>
                  <a:lnTo>
                    <a:pt x="243" y="433"/>
                  </a:lnTo>
                  <a:lnTo>
                    <a:pt x="234" y="447"/>
                  </a:lnTo>
                  <a:lnTo>
                    <a:pt x="220" y="461"/>
                  </a:lnTo>
                  <a:lnTo>
                    <a:pt x="211" y="470"/>
                  </a:lnTo>
                  <a:lnTo>
                    <a:pt x="207" y="475"/>
                  </a:lnTo>
                  <a:lnTo>
                    <a:pt x="193" y="484"/>
                  </a:lnTo>
                  <a:lnTo>
                    <a:pt x="174" y="475"/>
                  </a:lnTo>
                  <a:lnTo>
                    <a:pt x="161" y="461"/>
                  </a:lnTo>
                  <a:lnTo>
                    <a:pt x="147" y="443"/>
                  </a:lnTo>
                  <a:lnTo>
                    <a:pt x="138" y="429"/>
                  </a:lnTo>
                  <a:lnTo>
                    <a:pt x="124" y="410"/>
                  </a:lnTo>
                  <a:lnTo>
                    <a:pt x="110" y="392"/>
                  </a:lnTo>
                  <a:lnTo>
                    <a:pt x="96" y="360"/>
                  </a:lnTo>
                  <a:lnTo>
                    <a:pt x="36" y="355"/>
                  </a:lnTo>
                  <a:lnTo>
                    <a:pt x="13" y="290"/>
                  </a:lnTo>
                  <a:lnTo>
                    <a:pt x="27" y="263"/>
                  </a:lnTo>
                  <a:lnTo>
                    <a:pt x="36" y="235"/>
                  </a:lnTo>
                  <a:lnTo>
                    <a:pt x="50" y="207"/>
                  </a:lnTo>
                  <a:lnTo>
                    <a:pt x="64" y="184"/>
                  </a:lnTo>
                  <a:lnTo>
                    <a:pt x="92" y="175"/>
                  </a:lnTo>
                  <a:lnTo>
                    <a:pt x="119" y="129"/>
                  </a:lnTo>
                  <a:lnTo>
                    <a:pt x="105" y="73"/>
                  </a:lnTo>
                  <a:lnTo>
                    <a:pt x="82" y="64"/>
                  </a:lnTo>
                  <a:lnTo>
                    <a:pt x="59" y="60"/>
                  </a:lnTo>
                  <a:lnTo>
                    <a:pt x="9" y="55"/>
                  </a:lnTo>
                  <a:lnTo>
                    <a:pt x="0" y="41"/>
                  </a:lnTo>
                  <a:lnTo>
                    <a:pt x="9" y="32"/>
                  </a:lnTo>
                  <a:close/>
                </a:path>
              </a:pathLst>
            </a:custGeom>
            <a:solidFill>
              <a:srgbClr val="D1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0" name="Freeform 21"/>
            <p:cNvSpPr/>
            <p:nvPr/>
          </p:nvSpPr>
          <p:spPr bwMode="auto">
            <a:xfrm>
              <a:off x="4516" y="2648"/>
              <a:ext cx="198" cy="70"/>
            </a:xfrm>
            <a:custGeom>
              <a:avLst/>
              <a:gdLst>
                <a:gd name="T0" fmla="*/ 5 w 198"/>
                <a:gd name="T1" fmla="*/ 60 h 70"/>
                <a:gd name="T2" fmla="*/ 0 w 198"/>
                <a:gd name="T3" fmla="*/ 46 h 70"/>
                <a:gd name="T4" fmla="*/ 5 w 198"/>
                <a:gd name="T5" fmla="*/ 37 h 70"/>
                <a:gd name="T6" fmla="*/ 14 w 198"/>
                <a:gd name="T7" fmla="*/ 28 h 70"/>
                <a:gd name="T8" fmla="*/ 28 w 198"/>
                <a:gd name="T9" fmla="*/ 23 h 70"/>
                <a:gd name="T10" fmla="*/ 37 w 198"/>
                <a:gd name="T11" fmla="*/ 19 h 70"/>
                <a:gd name="T12" fmla="*/ 56 w 198"/>
                <a:gd name="T13" fmla="*/ 42 h 70"/>
                <a:gd name="T14" fmla="*/ 65 w 198"/>
                <a:gd name="T15" fmla="*/ 28 h 70"/>
                <a:gd name="T16" fmla="*/ 56 w 198"/>
                <a:gd name="T17" fmla="*/ 14 h 70"/>
                <a:gd name="T18" fmla="*/ 79 w 198"/>
                <a:gd name="T19" fmla="*/ 0 h 70"/>
                <a:gd name="T20" fmla="*/ 166 w 198"/>
                <a:gd name="T21" fmla="*/ 10 h 70"/>
                <a:gd name="T22" fmla="*/ 198 w 198"/>
                <a:gd name="T23" fmla="*/ 37 h 70"/>
                <a:gd name="T24" fmla="*/ 184 w 198"/>
                <a:gd name="T25" fmla="*/ 56 h 70"/>
                <a:gd name="T26" fmla="*/ 148 w 198"/>
                <a:gd name="T27" fmla="*/ 60 h 70"/>
                <a:gd name="T28" fmla="*/ 129 w 198"/>
                <a:gd name="T29" fmla="*/ 51 h 70"/>
                <a:gd name="T30" fmla="*/ 106 w 198"/>
                <a:gd name="T31" fmla="*/ 70 h 70"/>
                <a:gd name="T32" fmla="*/ 56 w 198"/>
                <a:gd name="T33" fmla="*/ 70 h 70"/>
                <a:gd name="T34" fmla="*/ 5 w 198"/>
                <a:gd name="T35" fmla="*/ 60 h 70"/>
                <a:gd name="T36" fmla="*/ 5 w 198"/>
                <a:gd name="T37" fmla="*/ 60 h 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8"/>
                <a:gd name="T58" fmla="*/ 0 h 70"/>
                <a:gd name="T59" fmla="*/ 198 w 198"/>
                <a:gd name="T60" fmla="*/ 70 h 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8" h="70">
                  <a:moveTo>
                    <a:pt x="5" y="60"/>
                  </a:moveTo>
                  <a:lnTo>
                    <a:pt x="0" y="46"/>
                  </a:lnTo>
                  <a:lnTo>
                    <a:pt x="5" y="37"/>
                  </a:lnTo>
                  <a:lnTo>
                    <a:pt x="14" y="28"/>
                  </a:lnTo>
                  <a:lnTo>
                    <a:pt x="28" y="23"/>
                  </a:lnTo>
                  <a:lnTo>
                    <a:pt x="37" y="19"/>
                  </a:lnTo>
                  <a:lnTo>
                    <a:pt x="56" y="42"/>
                  </a:lnTo>
                  <a:lnTo>
                    <a:pt x="65" y="28"/>
                  </a:lnTo>
                  <a:lnTo>
                    <a:pt x="56" y="14"/>
                  </a:lnTo>
                  <a:lnTo>
                    <a:pt x="79" y="0"/>
                  </a:lnTo>
                  <a:lnTo>
                    <a:pt x="166" y="10"/>
                  </a:lnTo>
                  <a:lnTo>
                    <a:pt x="198" y="37"/>
                  </a:lnTo>
                  <a:lnTo>
                    <a:pt x="184" y="56"/>
                  </a:lnTo>
                  <a:lnTo>
                    <a:pt x="148" y="60"/>
                  </a:lnTo>
                  <a:lnTo>
                    <a:pt x="129" y="51"/>
                  </a:lnTo>
                  <a:lnTo>
                    <a:pt x="106" y="70"/>
                  </a:lnTo>
                  <a:lnTo>
                    <a:pt x="56" y="70"/>
                  </a:lnTo>
                  <a:lnTo>
                    <a:pt x="5" y="60"/>
                  </a:lnTo>
                  <a:close/>
                </a:path>
              </a:pathLst>
            </a:custGeom>
            <a:solidFill>
              <a:srgbClr val="C87952"/>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1" name="Freeform 22"/>
            <p:cNvSpPr/>
            <p:nvPr/>
          </p:nvSpPr>
          <p:spPr bwMode="auto">
            <a:xfrm>
              <a:off x="4323" y="1748"/>
              <a:ext cx="55" cy="51"/>
            </a:xfrm>
            <a:custGeom>
              <a:avLst/>
              <a:gdLst>
                <a:gd name="T0" fmla="*/ 5 w 55"/>
                <a:gd name="T1" fmla="*/ 0 h 51"/>
                <a:gd name="T2" fmla="*/ 9 w 55"/>
                <a:gd name="T3" fmla="*/ 0 h 51"/>
                <a:gd name="T4" fmla="*/ 14 w 55"/>
                <a:gd name="T5" fmla="*/ 14 h 51"/>
                <a:gd name="T6" fmla="*/ 46 w 55"/>
                <a:gd name="T7" fmla="*/ 5 h 51"/>
                <a:gd name="T8" fmla="*/ 55 w 55"/>
                <a:gd name="T9" fmla="*/ 14 h 51"/>
                <a:gd name="T10" fmla="*/ 55 w 55"/>
                <a:gd name="T11" fmla="*/ 37 h 51"/>
                <a:gd name="T12" fmla="*/ 42 w 55"/>
                <a:gd name="T13" fmla="*/ 51 h 51"/>
                <a:gd name="T14" fmla="*/ 9 w 55"/>
                <a:gd name="T15" fmla="*/ 42 h 51"/>
                <a:gd name="T16" fmla="*/ 0 w 55"/>
                <a:gd name="T17" fmla="*/ 14 h 51"/>
                <a:gd name="T18" fmla="*/ 5 w 55"/>
                <a:gd name="T19" fmla="*/ 0 h 51"/>
                <a:gd name="T20" fmla="*/ 5 w 55"/>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
                <a:gd name="T34" fmla="*/ 0 h 51"/>
                <a:gd name="T35" fmla="*/ 55 w 55"/>
                <a:gd name="T36" fmla="*/ 51 h 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 h="51">
                  <a:moveTo>
                    <a:pt x="5" y="0"/>
                  </a:moveTo>
                  <a:lnTo>
                    <a:pt x="9" y="0"/>
                  </a:lnTo>
                  <a:lnTo>
                    <a:pt x="14" y="14"/>
                  </a:lnTo>
                  <a:lnTo>
                    <a:pt x="46" y="5"/>
                  </a:lnTo>
                  <a:lnTo>
                    <a:pt x="55" y="14"/>
                  </a:lnTo>
                  <a:lnTo>
                    <a:pt x="55" y="37"/>
                  </a:lnTo>
                  <a:lnTo>
                    <a:pt x="42" y="51"/>
                  </a:lnTo>
                  <a:lnTo>
                    <a:pt x="9" y="42"/>
                  </a:lnTo>
                  <a:lnTo>
                    <a:pt x="0" y="14"/>
                  </a:lnTo>
                  <a:lnTo>
                    <a:pt x="5" y="0"/>
                  </a:lnTo>
                  <a:close/>
                </a:path>
              </a:pathLst>
            </a:custGeom>
            <a:solidFill>
              <a:srgbClr val="B2FA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2" name="Freeform 23"/>
            <p:cNvSpPr/>
            <p:nvPr/>
          </p:nvSpPr>
          <p:spPr bwMode="auto">
            <a:xfrm>
              <a:off x="4645" y="2191"/>
              <a:ext cx="60" cy="19"/>
            </a:xfrm>
            <a:custGeom>
              <a:avLst/>
              <a:gdLst>
                <a:gd name="T0" fmla="*/ 0 w 60"/>
                <a:gd name="T1" fmla="*/ 0 h 19"/>
                <a:gd name="T2" fmla="*/ 60 w 60"/>
                <a:gd name="T3" fmla="*/ 5 h 19"/>
                <a:gd name="T4" fmla="*/ 51 w 60"/>
                <a:gd name="T5" fmla="*/ 19 h 19"/>
                <a:gd name="T6" fmla="*/ 5 w 60"/>
                <a:gd name="T7" fmla="*/ 14 h 19"/>
                <a:gd name="T8" fmla="*/ 5 w 60"/>
                <a:gd name="T9" fmla="*/ 5 h 19"/>
                <a:gd name="T10" fmla="*/ 0 w 60"/>
                <a:gd name="T11" fmla="*/ 0 h 19"/>
                <a:gd name="T12" fmla="*/ 0 w 60"/>
                <a:gd name="T13" fmla="*/ 0 h 19"/>
                <a:gd name="T14" fmla="*/ 0 60000 65536"/>
                <a:gd name="T15" fmla="*/ 0 60000 65536"/>
                <a:gd name="T16" fmla="*/ 0 60000 65536"/>
                <a:gd name="T17" fmla="*/ 0 60000 65536"/>
                <a:gd name="T18" fmla="*/ 0 60000 65536"/>
                <a:gd name="T19" fmla="*/ 0 60000 65536"/>
                <a:gd name="T20" fmla="*/ 0 60000 65536"/>
                <a:gd name="T21" fmla="*/ 0 w 60"/>
                <a:gd name="T22" fmla="*/ 0 h 19"/>
                <a:gd name="T23" fmla="*/ 60 w 60"/>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19">
                  <a:moveTo>
                    <a:pt x="0" y="0"/>
                  </a:moveTo>
                  <a:lnTo>
                    <a:pt x="60" y="5"/>
                  </a:lnTo>
                  <a:lnTo>
                    <a:pt x="51" y="19"/>
                  </a:lnTo>
                  <a:lnTo>
                    <a:pt x="5" y="14"/>
                  </a:lnTo>
                  <a:lnTo>
                    <a:pt x="5" y="5"/>
                  </a:lnTo>
                  <a:lnTo>
                    <a:pt x="0" y="0"/>
                  </a:lnTo>
                  <a:close/>
                </a:path>
              </a:pathLst>
            </a:custGeom>
            <a:solidFill>
              <a:srgbClr val="B2FA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3" name="Freeform 24"/>
            <p:cNvSpPr/>
            <p:nvPr/>
          </p:nvSpPr>
          <p:spPr bwMode="auto">
            <a:xfrm>
              <a:off x="4461" y="1818"/>
              <a:ext cx="46" cy="64"/>
            </a:xfrm>
            <a:custGeom>
              <a:avLst/>
              <a:gdLst>
                <a:gd name="T0" fmla="*/ 0 w 46"/>
                <a:gd name="T1" fmla="*/ 64 h 64"/>
                <a:gd name="T2" fmla="*/ 0 w 46"/>
                <a:gd name="T3" fmla="*/ 55 h 64"/>
                <a:gd name="T4" fmla="*/ 5 w 46"/>
                <a:gd name="T5" fmla="*/ 32 h 64"/>
                <a:gd name="T6" fmla="*/ 19 w 46"/>
                <a:gd name="T7" fmla="*/ 18 h 64"/>
                <a:gd name="T8" fmla="*/ 23 w 46"/>
                <a:gd name="T9" fmla="*/ 13 h 64"/>
                <a:gd name="T10" fmla="*/ 28 w 46"/>
                <a:gd name="T11" fmla="*/ 9 h 64"/>
                <a:gd name="T12" fmla="*/ 42 w 46"/>
                <a:gd name="T13" fmla="*/ 0 h 64"/>
                <a:gd name="T14" fmla="*/ 46 w 46"/>
                <a:gd name="T15" fmla="*/ 13 h 64"/>
                <a:gd name="T16" fmla="*/ 23 w 46"/>
                <a:gd name="T17" fmla="*/ 32 h 64"/>
                <a:gd name="T18" fmla="*/ 19 w 46"/>
                <a:gd name="T19" fmla="*/ 55 h 64"/>
                <a:gd name="T20" fmla="*/ 0 w 46"/>
                <a:gd name="T21" fmla="*/ 64 h 64"/>
                <a:gd name="T22" fmla="*/ 0 w 46"/>
                <a:gd name="T23" fmla="*/ 64 h 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6"/>
                <a:gd name="T37" fmla="*/ 0 h 64"/>
                <a:gd name="T38" fmla="*/ 46 w 46"/>
                <a:gd name="T39" fmla="*/ 64 h 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6" h="64">
                  <a:moveTo>
                    <a:pt x="0" y="64"/>
                  </a:moveTo>
                  <a:lnTo>
                    <a:pt x="0" y="55"/>
                  </a:lnTo>
                  <a:lnTo>
                    <a:pt x="5" y="32"/>
                  </a:lnTo>
                  <a:lnTo>
                    <a:pt x="19" y="18"/>
                  </a:lnTo>
                  <a:lnTo>
                    <a:pt x="23" y="13"/>
                  </a:lnTo>
                  <a:lnTo>
                    <a:pt x="28" y="9"/>
                  </a:lnTo>
                  <a:lnTo>
                    <a:pt x="42" y="0"/>
                  </a:lnTo>
                  <a:lnTo>
                    <a:pt x="46" y="13"/>
                  </a:lnTo>
                  <a:lnTo>
                    <a:pt x="23" y="32"/>
                  </a:lnTo>
                  <a:lnTo>
                    <a:pt x="19" y="55"/>
                  </a:lnTo>
                  <a:lnTo>
                    <a:pt x="0" y="64"/>
                  </a:lnTo>
                  <a:close/>
                </a:path>
              </a:pathLst>
            </a:custGeom>
            <a:solidFill>
              <a:srgbClr val="B2FA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4" name="Freeform 25"/>
            <p:cNvSpPr/>
            <p:nvPr/>
          </p:nvSpPr>
          <p:spPr bwMode="auto">
            <a:xfrm>
              <a:off x="4489" y="1813"/>
              <a:ext cx="64" cy="92"/>
            </a:xfrm>
            <a:custGeom>
              <a:avLst/>
              <a:gdLst>
                <a:gd name="T0" fmla="*/ 14 w 64"/>
                <a:gd name="T1" fmla="*/ 18 h 92"/>
                <a:gd name="T2" fmla="*/ 64 w 64"/>
                <a:gd name="T3" fmla="*/ 0 h 92"/>
                <a:gd name="T4" fmla="*/ 60 w 64"/>
                <a:gd name="T5" fmla="*/ 14 h 92"/>
                <a:gd name="T6" fmla="*/ 50 w 64"/>
                <a:gd name="T7" fmla="*/ 23 h 92"/>
                <a:gd name="T8" fmla="*/ 32 w 64"/>
                <a:gd name="T9" fmla="*/ 46 h 92"/>
                <a:gd name="T10" fmla="*/ 18 w 64"/>
                <a:gd name="T11" fmla="*/ 69 h 92"/>
                <a:gd name="T12" fmla="*/ 4 w 64"/>
                <a:gd name="T13" fmla="*/ 92 h 92"/>
                <a:gd name="T14" fmla="*/ 0 w 64"/>
                <a:gd name="T15" fmla="*/ 65 h 92"/>
                <a:gd name="T16" fmla="*/ 4 w 64"/>
                <a:gd name="T17" fmla="*/ 46 h 92"/>
                <a:gd name="T18" fmla="*/ 14 w 64"/>
                <a:gd name="T19" fmla="*/ 51 h 92"/>
                <a:gd name="T20" fmla="*/ 14 w 64"/>
                <a:gd name="T21" fmla="*/ 18 h 92"/>
                <a:gd name="T22" fmla="*/ 14 w 64"/>
                <a:gd name="T23" fmla="*/ 18 h 9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
                <a:gd name="T37" fmla="*/ 0 h 92"/>
                <a:gd name="T38" fmla="*/ 64 w 64"/>
                <a:gd name="T39" fmla="*/ 92 h 9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 h="92">
                  <a:moveTo>
                    <a:pt x="14" y="18"/>
                  </a:moveTo>
                  <a:lnTo>
                    <a:pt x="64" y="0"/>
                  </a:lnTo>
                  <a:lnTo>
                    <a:pt x="60" y="14"/>
                  </a:lnTo>
                  <a:lnTo>
                    <a:pt x="50" y="23"/>
                  </a:lnTo>
                  <a:lnTo>
                    <a:pt x="32" y="46"/>
                  </a:lnTo>
                  <a:lnTo>
                    <a:pt x="18" y="69"/>
                  </a:lnTo>
                  <a:lnTo>
                    <a:pt x="4" y="92"/>
                  </a:lnTo>
                  <a:lnTo>
                    <a:pt x="0" y="65"/>
                  </a:lnTo>
                  <a:lnTo>
                    <a:pt x="4" y="46"/>
                  </a:lnTo>
                  <a:lnTo>
                    <a:pt x="14" y="51"/>
                  </a:lnTo>
                  <a:lnTo>
                    <a:pt x="14" y="18"/>
                  </a:lnTo>
                  <a:close/>
                </a:path>
              </a:pathLst>
            </a:custGeom>
            <a:solidFill>
              <a:srgbClr val="B2FA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5" name="Freeform 26"/>
            <p:cNvSpPr/>
            <p:nvPr/>
          </p:nvSpPr>
          <p:spPr bwMode="auto">
            <a:xfrm>
              <a:off x="4452" y="1831"/>
              <a:ext cx="51" cy="167"/>
            </a:xfrm>
            <a:custGeom>
              <a:avLst/>
              <a:gdLst>
                <a:gd name="T0" fmla="*/ 51 w 51"/>
                <a:gd name="T1" fmla="*/ 0 h 167"/>
                <a:gd name="T2" fmla="*/ 51 w 51"/>
                <a:gd name="T3" fmla="*/ 28 h 167"/>
                <a:gd name="T4" fmla="*/ 46 w 51"/>
                <a:gd name="T5" fmla="*/ 37 h 167"/>
                <a:gd name="T6" fmla="*/ 41 w 51"/>
                <a:gd name="T7" fmla="*/ 47 h 167"/>
                <a:gd name="T8" fmla="*/ 46 w 51"/>
                <a:gd name="T9" fmla="*/ 83 h 167"/>
                <a:gd name="T10" fmla="*/ 41 w 51"/>
                <a:gd name="T11" fmla="*/ 102 h 167"/>
                <a:gd name="T12" fmla="*/ 37 w 51"/>
                <a:gd name="T13" fmla="*/ 125 h 167"/>
                <a:gd name="T14" fmla="*/ 23 w 51"/>
                <a:gd name="T15" fmla="*/ 148 h 167"/>
                <a:gd name="T16" fmla="*/ 18 w 51"/>
                <a:gd name="T17" fmla="*/ 167 h 167"/>
                <a:gd name="T18" fmla="*/ 0 w 51"/>
                <a:gd name="T19" fmla="*/ 116 h 167"/>
                <a:gd name="T20" fmla="*/ 0 w 51"/>
                <a:gd name="T21" fmla="*/ 88 h 167"/>
                <a:gd name="T22" fmla="*/ 5 w 51"/>
                <a:gd name="T23" fmla="*/ 65 h 167"/>
                <a:gd name="T24" fmla="*/ 14 w 51"/>
                <a:gd name="T25" fmla="*/ 51 h 167"/>
                <a:gd name="T26" fmla="*/ 28 w 51"/>
                <a:gd name="T27" fmla="*/ 33 h 167"/>
                <a:gd name="T28" fmla="*/ 32 w 51"/>
                <a:gd name="T29" fmla="*/ 23 h 167"/>
                <a:gd name="T30" fmla="*/ 37 w 51"/>
                <a:gd name="T31" fmla="*/ 10 h 167"/>
                <a:gd name="T32" fmla="*/ 51 w 51"/>
                <a:gd name="T33" fmla="*/ 0 h 167"/>
                <a:gd name="T34" fmla="*/ 51 w 51"/>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1"/>
                <a:gd name="T55" fmla="*/ 0 h 167"/>
                <a:gd name="T56" fmla="*/ 51 w 51"/>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1" h="167">
                  <a:moveTo>
                    <a:pt x="51" y="0"/>
                  </a:moveTo>
                  <a:lnTo>
                    <a:pt x="51" y="28"/>
                  </a:lnTo>
                  <a:lnTo>
                    <a:pt x="46" y="37"/>
                  </a:lnTo>
                  <a:lnTo>
                    <a:pt x="41" y="47"/>
                  </a:lnTo>
                  <a:lnTo>
                    <a:pt x="46" y="83"/>
                  </a:lnTo>
                  <a:lnTo>
                    <a:pt x="41" y="102"/>
                  </a:lnTo>
                  <a:lnTo>
                    <a:pt x="37" y="125"/>
                  </a:lnTo>
                  <a:lnTo>
                    <a:pt x="23" y="148"/>
                  </a:lnTo>
                  <a:lnTo>
                    <a:pt x="18" y="167"/>
                  </a:lnTo>
                  <a:lnTo>
                    <a:pt x="0" y="116"/>
                  </a:lnTo>
                  <a:lnTo>
                    <a:pt x="0" y="88"/>
                  </a:lnTo>
                  <a:lnTo>
                    <a:pt x="5" y="65"/>
                  </a:lnTo>
                  <a:lnTo>
                    <a:pt x="14" y="51"/>
                  </a:lnTo>
                  <a:lnTo>
                    <a:pt x="28" y="33"/>
                  </a:lnTo>
                  <a:lnTo>
                    <a:pt x="32" y="23"/>
                  </a:lnTo>
                  <a:lnTo>
                    <a:pt x="37" y="10"/>
                  </a:lnTo>
                  <a:lnTo>
                    <a:pt x="51" y="0"/>
                  </a:lnTo>
                  <a:close/>
                </a:path>
              </a:pathLst>
            </a:custGeom>
            <a:solidFill>
              <a:srgbClr val="FF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6" name="Freeform 27"/>
            <p:cNvSpPr/>
            <p:nvPr/>
          </p:nvSpPr>
          <p:spPr bwMode="auto">
            <a:xfrm>
              <a:off x="4567" y="2519"/>
              <a:ext cx="179" cy="162"/>
            </a:xfrm>
            <a:custGeom>
              <a:avLst/>
              <a:gdLst>
                <a:gd name="T0" fmla="*/ 0 w 179"/>
                <a:gd name="T1" fmla="*/ 14 h 162"/>
                <a:gd name="T2" fmla="*/ 37 w 179"/>
                <a:gd name="T3" fmla="*/ 14 h 162"/>
                <a:gd name="T4" fmla="*/ 69 w 179"/>
                <a:gd name="T5" fmla="*/ 5 h 162"/>
                <a:gd name="T6" fmla="*/ 106 w 179"/>
                <a:gd name="T7" fmla="*/ 0 h 162"/>
                <a:gd name="T8" fmla="*/ 147 w 179"/>
                <a:gd name="T9" fmla="*/ 5 h 162"/>
                <a:gd name="T10" fmla="*/ 152 w 179"/>
                <a:gd name="T11" fmla="*/ 102 h 162"/>
                <a:gd name="T12" fmla="*/ 170 w 179"/>
                <a:gd name="T13" fmla="*/ 115 h 162"/>
                <a:gd name="T14" fmla="*/ 179 w 179"/>
                <a:gd name="T15" fmla="*/ 139 h 162"/>
                <a:gd name="T16" fmla="*/ 143 w 179"/>
                <a:gd name="T17" fmla="*/ 162 h 162"/>
                <a:gd name="T18" fmla="*/ 106 w 179"/>
                <a:gd name="T19" fmla="*/ 148 h 162"/>
                <a:gd name="T20" fmla="*/ 97 w 179"/>
                <a:gd name="T21" fmla="*/ 152 h 162"/>
                <a:gd name="T22" fmla="*/ 32 w 179"/>
                <a:gd name="T23" fmla="*/ 129 h 162"/>
                <a:gd name="T24" fmla="*/ 46 w 179"/>
                <a:gd name="T25" fmla="*/ 106 h 162"/>
                <a:gd name="T26" fmla="*/ 51 w 179"/>
                <a:gd name="T27" fmla="*/ 83 h 162"/>
                <a:gd name="T28" fmla="*/ 55 w 179"/>
                <a:gd name="T29" fmla="*/ 60 h 162"/>
                <a:gd name="T30" fmla="*/ 41 w 179"/>
                <a:gd name="T31" fmla="*/ 42 h 162"/>
                <a:gd name="T32" fmla="*/ 41 w 179"/>
                <a:gd name="T33" fmla="*/ 65 h 162"/>
                <a:gd name="T34" fmla="*/ 23 w 179"/>
                <a:gd name="T35" fmla="*/ 69 h 162"/>
                <a:gd name="T36" fmla="*/ 14 w 179"/>
                <a:gd name="T37" fmla="*/ 55 h 162"/>
                <a:gd name="T38" fmla="*/ 5 w 179"/>
                <a:gd name="T39" fmla="*/ 42 h 162"/>
                <a:gd name="T40" fmla="*/ 0 w 179"/>
                <a:gd name="T41" fmla="*/ 14 h 162"/>
                <a:gd name="T42" fmla="*/ 0 w 179"/>
                <a:gd name="T43" fmla="*/ 14 h 16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9"/>
                <a:gd name="T67" fmla="*/ 0 h 162"/>
                <a:gd name="T68" fmla="*/ 179 w 179"/>
                <a:gd name="T69" fmla="*/ 162 h 16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9" h="162">
                  <a:moveTo>
                    <a:pt x="0" y="14"/>
                  </a:moveTo>
                  <a:lnTo>
                    <a:pt x="37" y="14"/>
                  </a:lnTo>
                  <a:lnTo>
                    <a:pt x="69" y="5"/>
                  </a:lnTo>
                  <a:lnTo>
                    <a:pt x="106" y="0"/>
                  </a:lnTo>
                  <a:lnTo>
                    <a:pt x="147" y="5"/>
                  </a:lnTo>
                  <a:lnTo>
                    <a:pt x="152" y="102"/>
                  </a:lnTo>
                  <a:lnTo>
                    <a:pt x="170" y="115"/>
                  </a:lnTo>
                  <a:lnTo>
                    <a:pt x="179" y="139"/>
                  </a:lnTo>
                  <a:lnTo>
                    <a:pt x="143" y="162"/>
                  </a:lnTo>
                  <a:lnTo>
                    <a:pt x="106" y="148"/>
                  </a:lnTo>
                  <a:lnTo>
                    <a:pt x="97" y="152"/>
                  </a:lnTo>
                  <a:lnTo>
                    <a:pt x="32" y="129"/>
                  </a:lnTo>
                  <a:lnTo>
                    <a:pt x="46" y="106"/>
                  </a:lnTo>
                  <a:lnTo>
                    <a:pt x="51" y="83"/>
                  </a:lnTo>
                  <a:lnTo>
                    <a:pt x="55" y="60"/>
                  </a:lnTo>
                  <a:lnTo>
                    <a:pt x="41" y="42"/>
                  </a:lnTo>
                  <a:lnTo>
                    <a:pt x="41" y="65"/>
                  </a:lnTo>
                  <a:lnTo>
                    <a:pt x="23" y="69"/>
                  </a:lnTo>
                  <a:lnTo>
                    <a:pt x="14" y="55"/>
                  </a:lnTo>
                  <a:lnTo>
                    <a:pt x="5" y="42"/>
                  </a:lnTo>
                  <a:lnTo>
                    <a:pt x="0" y="14"/>
                  </a:lnTo>
                  <a:close/>
                </a:path>
              </a:pathLst>
            </a:custGeom>
            <a:solidFill>
              <a:srgbClr val="80B9DB"/>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7" name="Freeform 28"/>
            <p:cNvSpPr/>
            <p:nvPr/>
          </p:nvSpPr>
          <p:spPr bwMode="auto">
            <a:xfrm>
              <a:off x="3909" y="2708"/>
              <a:ext cx="189" cy="310"/>
            </a:xfrm>
            <a:custGeom>
              <a:avLst/>
              <a:gdLst>
                <a:gd name="T0" fmla="*/ 0 w 189"/>
                <a:gd name="T1" fmla="*/ 97 h 310"/>
                <a:gd name="T2" fmla="*/ 5 w 189"/>
                <a:gd name="T3" fmla="*/ 93 h 310"/>
                <a:gd name="T4" fmla="*/ 14 w 189"/>
                <a:gd name="T5" fmla="*/ 83 h 310"/>
                <a:gd name="T6" fmla="*/ 23 w 189"/>
                <a:gd name="T7" fmla="*/ 74 h 310"/>
                <a:gd name="T8" fmla="*/ 32 w 189"/>
                <a:gd name="T9" fmla="*/ 70 h 310"/>
                <a:gd name="T10" fmla="*/ 41 w 189"/>
                <a:gd name="T11" fmla="*/ 60 h 310"/>
                <a:gd name="T12" fmla="*/ 51 w 189"/>
                <a:gd name="T13" fmla="*/ 56 h 310"/>
                <a:gd name="T14" fmla="*/ 60 w 189"/>
                <a:gd name="T15" fmla="*/ 46 h 310"/>
                <a:gd name="T16" fmla="*/ 69 w 189"/>
                <a:gd name="T17" fmla="*/ 42 h 310"/>
                <a:gd name="T18" fmla="*/ 87 w 189"/>
                <a:gd name="T19" fmla="*/ 28 h 310"/>
                <a:gd name="T20" fmla="*/ 106 w 189"/>
                <a:gd name="T21" fmla="*/ 19 h 310"/>
                <a:gd name="T22" fmla="*/ 129 w 189"/>
                <a:gd name="T23" fmla="*/ 10 h 310"/>
                <a:gd name="T24" fmla="*/ 147 w 189"/>
                <a:gd name="T25" fmla="*/ 0 h 310"/>
                <a:gd name="T26" fmla="*/ 189 w 189"/>
                <a:gd name="T27" fmla="*/ 0 h 310"/>
                <a:gd name="T28" fmla="*/ 166 w 189"/>
                <a:gd name="T29" fmla="*/ 139 h 310"/>
                <a:gd name="T30" fmla="*/ 138 w 189"/>
                <a:gd name="T31" fmla="*/ 166 h 310"/>
                <a:gd name="T32" fmla="*/ 133 w 189"/>
                <a:gd name="T33" fmla="*/ 310 h 310"/>
                <a:gd name="T34" fmla="*/ 64 w 189"/>
                <a:gd name="T35" fmla="*/ 134 h 310"/>
                <a:gd name="T36" fmla="*/ 0 w 189"/>
                <a:gd name="T37" fmla="*/ 97 h 310"/>
                <a:gd name="T38" fmla="*/ 0 w 189"/>
                <a:gd name="T39" fmla="*/ 97 h 3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9"/>
                <a:gd name="T61" fmla="*/ 0 h 310"/>
                <a:gd name="T62" fmla="*/ 189 w 189"/>
                <a:gd name="T63" fmla="*/ 310 h 3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9" h="310">
                  <a:moveTo>
                    <a:pt x="0" y="97"/>
                  </a:moveTo>
                  <a:lnTo>
                    <a:pt x="5" y="93"/>
                  </a:lnTo>
                  <a:lnTo>
                    <a:pt x="14" y="83"/>
                  </a:lnTo>
                  <a:lnTo>
                    <a:pt x="23" y="74"/>
                  </a:lnTo>
                  <a:lnTo>
                    <a:pt x="32" y="70"/>
                  </a:lnTo>
                  <a:lnTo>
                    <a:pt x="41" y="60"/>
                  </a:lnTo>
                  <a:lnTo>
                    <a:pt x="51" y="56"/>
                  </a:lnTo>
                  <a:lnTo>
                    <a:pt x="60" y="46"/>
                  </a:lnTo>
                  <a:lnTo>
                    <a:pt x="69" y="42"/>
                  </a:lnTo>
                  <a:lnTo>
                    <a:pt x="87" y="28"/>
                  </a:lnTo>
                  <a:lnTo>
                    <a:pt x="106" y="19"/>
                  </a:lnTo>
                  <a:lnTo>
                    <a:pt x="129" y="10"/>
                  </a:lnTo>
                  <a:lnTo>
                    <a:pt x="147" y="0"/>
                  </a:lnTo>
                  <a:lnTo>
                    <a:pt x="189" y="0"/>
                  </a:lnTo>
                  <a:lnTo>
                    <a:pt x="166" y="139"/>
                  </a:lnTo>
                  <a:lnTo>
                    <a:pt x="138" y="166"/>
                  </a:lnTo>
                  <a:lnTo>
                    <a:pt x="133" y="310"/>
                  </a:lnTo>
                  <a:lnTo>
                    <a:pt x="64" y="134"/>
                  </a:lnTo>
                  <a:lnTo>
                    <a:pt x="0" y="97"/>
                  </a:lnTo>
                  <a:close/>
                </a:path>
              </a:pathLst>
            </a:custGeom>
            <a:solidFill>
              <a:srgbClr val="CC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8" name="Freeform 29"/>
            <p:cNvSpPr/>
            <p:nvPr/>
          </p:nvSpPr>
          <p:spPr bwMode="auto">
            <a:xfrm>
              <a:off x="4765" y="2764"/>
              <a:ext cx="267" cy="258"/>
            </a:xfrm>
            <a:custGeom>
              <a:avLst/>
              <a:gdLst>
                <a:gd name="T0" fmla="*/ 18 w 267"/>
                <a:gd name="T1" fmla="*/ 27 h 258"/>
                <a:gd name="T2" fmla="*/ 64 w 267"/>
                <a:gd name="T3" fmla="*/ 37 h 258"/>
                <a:gd name="T4" fmla="*/ 87 w 267"/>
                <a:gd name="T5" fmla="*/ 23 h 258"/>
                <a:gd name="T6" fmla="*/ 110 w 267"/>
                <a:gd name="T7" fmla="*/ 14 h 258"/>
                <a:gd name="T8" fmla="*/ 133 w 267"/>
                <a:gd name="T9" fmla="*/ 0 h 258"/>
                <a:gd name="T10" fmla="*/ 156 w 267"/>
                <a:gd name="T11" fmla="*/ 0 h 258"/>
                <a:gd name="T12" fmla="*/ 166 w 267"/>
                <a:gd name="T13" fmla="*/ 9 h 258"/>
                <a:gd name="T14" fmla="*/ 175 w 267"/>
                <a:gd name="T15" fmla="*/ 18 h 258"/>
                <a:gd name="T16" fmla="*/ 184 w 267"/>
                <a:gd name="T17" fmla="*/ 27 h 258"/>
                <a:gd name="T18" fmla="*/ 198 w 267"/>
                <a:gd name="T19" fmla="*/ 37 h 258"/>
                <a:gd name="T20" fmla="*/ 207 w 267"/>
                <a:gd name="T21" fmla="*/ 46 h 258"/>
                <a:gd name="T22" fmla="*/ 221 w 267"/>
                <a:gd name="T23" fmla="*/ 50 h 258"/>
                <a:gd name="T24" fmla="*/ 248 w 267"/>
                <a:gd name="T25" fmla="*/ 60 h 258"/>
                <a:gd name="T26" fmla="*/ 267 w 267"/>
                <a:gd name="T27" fmla="*/ 97 h 258"/>
                <a:gd name="T28" fmla="*/ 221 w 267"/>
                <a:gd name="T29" fmla="*/ 106 h 258"/>
                <a:gd name="T30" fmla="*/ 179 w 267"/>
                <a:gd name="T31" fmla="*/ 161 h 258"/>
                <a:gd name="T32" fmla="*/ 253 w 267"/>
                <a:gd name="T33" fmla="*/ 194 h 258"/>
                <a:gd name="T34" fmla="*/ 170 w 267"/>
                <a:gd name="T35" fmla="*/ 212 h 258"/>
                <a:gd name="T36" fmla="*/ 129 w 267"/>
                <a:gd name="T37" fmla="*/ 230 h 258"/>
                <a:gd name="T38" fmla="*/ 115 w 267"/>
                <a:gd name="T39" fmla="*/ 240 h 258"/>
                <a:gd name="T40" fmla="*/ 97 w 267"/>
                <a:gd name="T41" fmla="*/ 258 h 258"/>
                <a:gd name="T42" fmla="*/ 106 w 267"/>
                <a:gd name="T43" fmla="*/ 198 h 258"/>
                <a:gd name="T44" fmla="*/ 97 w 267"/>
                <a:gd name="T45" fmla="*/ 184 h 258"/>
                <a:gd name="T46" fmla="*/ 83 w 267"/>
                <a:gd name="T47" fmla="*/ 170 h 258"/>
                <a:gd name="T48" fmla="*/ 69 w 267"/>
                <a:gd name="T49" fmla="*/ 157 h 258"/>
                <a:gd name="T50" fmla="*/ 55 w 267"/>
                <a:gd name="T51" fmla="*/ 143 h 258"/>
                <a:gd name="T52" fmla="*/ 41 w 267"/>
                <a:gd name="T53" fmla="*/ 129 h 258"/>
                <a:gd name="T54" fmla="*/ 27 w 267"/>
                <a:gd name="T55" fmla="*/ 115 h 258"/>
                <a:gd name="T56" fmla="*/ 14 w 267"/>
                <a:gd name="T57" fmla="*/ 106 h 258"/>
                <a:gd name="T58" fmla="*/ 0 w 267"/>
                <a:gd name="T59" fmla="*/ 92 h 258"/>
                <a:gd name="T60" fmla="*/ 18 w 267"/>
                <a:gd name="T61" fmla="*/ 27 h 258"/>
                <a:gd name="T62" fmla="*/ 18 w 267"/>
                <a:gd name="T63" fmla="*/ 27 h 25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67"/>
                <a:gd name="T97" fmla="*/ 0 h 258"/>
                <a:gd name="T98" fmla="*/ 267 w 267"/>
                <a:gd name="T99" fmla="*/ 258 h 25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67" h="258">
                  <a:moveTo>
                    <a:pt x="18" y="27"/>
                  </a:moveTo>
                  <a:lnTo>
                    <a:pt x="64" y="37"/>
                  </a:lnTo>
                  <a:lnTo>
                    <a:pt x="87" y="23"/>
                  </a:lnTo>
                  <a:lnTo>
                    <a:pt x="110" y="14"/>
                  </a:lnTo>
                  <a:lnTo>
                    <a:pt x="133" y="0"/>
                  </a:lnTo>
                  <a:lnTo>
                    <a:pt x="156" y="0"/>
                  </a:lnTo>
                  <a:lnTo>
                    <a:pt x="166" y="9"/>
                  </a:lnTo>
                  <a:lnTo>
                    <a:pt x="175" y="18"/>
                  </a:lnTo>
                  <a:lnTo>
                    <a:pt x="184" y="27"/>
                  </a:lnTo>
                  <a:lnTo>
                    <a:pt x="198" y="37"/>
                  </a:lnTo>
                  <a:lnTo>
                    <a:pt x="207" y="46"/>
                  </a:lnTo>
                  <a:lnTo>
                    <a:pt x="221" y="50"/>
                  </a:lnTo>
                  <a:lnTo>
                    <a:pt x="248" y="60"/>
                  </a:lnTo>
                  <a:lnTo>
                    <a:pt x="267" y="97"/>
                  </a:lnTo>
                  <a:lnTo>
                    <a:pt x="221" y="106"/>
                  </a:lnTo>
                  <a:lnTo>
                    <a:pt x="179" y="161"/>
                  </a:lnTo>
                  <a:lnTo>
                    <a:pt x="253" y="194"/>
                  </a:lnTo>
                  <a:lnTo>
                    <a:pt x="170" y="212"/>
                  </a:lnTo>
                  <a:lnTo>
                    <a:pt x="129" y="230"/>
                  </a:lnTo>
                  <a:lnTo>
                    <a:pt x="115" y="240"/>
                  </a:lnTo>
                  <a:lnTo>
                    <a:pt x="97" y="258"/>
                  </a:lnTo>
                  <a:lnTo>
                    <a:pt x="106" y="198"/>
                  </a:lnTo>
                  <a:lnTo>
                    <a:pt x="97" y="184"/>
                  </a:lnTo>
                  <a:lnTo>
                    <a:pt x="83" y="170"/>
                  </a:lnTo>
                  <a:lnTo>
                    <a:pt x="69" y="157"/>
                  </a:lnTo>
                  <a:lnTo>
                    <a:pt x="55" y="143"/>
                  </a:lnTo>
                  <a:lnTo>
                    <a:pt x="41" y="129"/>
                  </a:lnTo>
                  <a:lnTo>
                    <a:pt x="27" y="115"/>
                  </a:lnTo>
                  <a:lnTo>
                    <a:pt x="14" y="106"/>
                  </a:lnTo>
                  <a:lnTo>
                    <a:pt x="0" y="92"/>
                  </a:lnTo>
                  <a:lnTo>
                    <a:pt x="18" y="27"/>
                  </a:lnTo>
                  <a:close/>
                </a:path>
              </a:pathLst>
            </a:custGeom>
            <a:solidFill>
              <a:srgbClr val="CC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9" name="Freeform 30"/>
            <p:cNvSpPr/>
            <p:nvPr/>
          </p:nvSpPr>
          <p:spPr bwMode="auto">
            <a:xfrm>
              <a:off x="4461" y="1642"/>
              <a:ext cx="46" cy="32"/>
            </a:xfrm>
            <a:custGeom>
              <a:avLst/>
              <a:gdLst>
                <a:gd name="T0" fmla="*/ 5 w 46"/>
                <a:gd name="T1" fmla="*/ 0 h 32"/>
                <a:gd name="T2" fmla="*/ 19 w 46"/>
                <a:gd name="T3" fmla="*/ 9 h 32"/>
                <a:gd name="T4" fmla="*/ 28 w 46"/>
                <a:gd name="T5" fmla="*/ 23 h 32"/>
                <a:gd name="T6" fmla="*/ 42 w 46"/>
                <a:gd name="T7" fmla="*/ 23 h 32"/>
                <a:gd name="T8" fmla="*/ 46 w 46"/>
                <a:gd name="T9" fmla="*/ 28 h 32"/>
                <a:gd name="T10" fmla="*/ 42 w 46"/>
                <a:gd name="T11" fmla="*/ 32 h 32"/>
                <a:gd name="T12" fmla="*/ 28 w 46"/>
                <a:gd name="T13" fmla="*/ 32 h 32"/>
                <a:gd name="T14" fmla="*/ 19 w 46"/>
                <a:gd name="T15" fmla="*/ 19 h 32"/>
                <a:gd name="T16" fmla="*/ 14 w 46"/>
                <a:gd name="T17" fmla="*/ 9 h 32"/>
                <a:gd name="T18" fmla="*/ 5 w 46"/>
                <a:gd name="T19" fmla="*/ 5 h 32"/>
                <a:gd name="T20" fmla="*/ 0 w 46"/>
                <a:gd name="T21" fmla="*/ 5 h 32"/>
                <a:gd name="T22" fmla="*/ 5 w 46"/>
                <a:gd name="T23" fmla="*/ 0 h 32"/>
                <a:gd name="T24" fmla="*/ 5 w 46"/>
                <a:gd name="T25" fmla="*/ 0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6"/>
                <a:gd name="T40" fmla="*/ 0 h 32"/>
                <a:gd name="T41" fmla="*/ 46 w 46"/>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6" h="32">
                  <a:moveTo>
                    <a:pt x="5" y="0"/>
                  </a:moveTo>
                  <a:lnTo>
                    <a:pt x="19" y="9"/>
                  </a:lnTo>
                  <a:lnTo>
                    <a:pt x="28" y="23"/>
                  </a:lnTo>
                  <a:lnTo>
                    <a:pt x="42" y="23"/>
                  </a:lnTo>
                  <a:lnTo>
                    <a:pt x="46" y="28"/>
                  </a:lnTo>
                  <a:lnTo>
                    <a:pt x="42" y="32"/>
                  </a:lnTo>
                  <a:lnTo>
                    <a:pt x="28" y="32"/>
                  </a:lnTo>
                  <a:lnTo>
                    <a:pt x="19" y="19"/>
                  </a:lnTo>
                  <a:lnTo>
                    <a:pt x="14" y="9"/>
                  </a:lnTo>
                  <a:lnTo>
                    <a:pt x="5" y="5"/>
                  </a:lnTo>
                  <a:lnTo>
                    <a:pt x="0"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0" name="Freeform 31"/>
            <p:cNvSpPr/>
            <p:nvPr/>
          </p:nvSpPr>
          <p:spPr bwMode="auto">
            <a:xfrm>
              <a:off x="4434" y="1605"/>
              <a:ext cx="124" cy="60"/>
            </a:xfrm>
            <a:custGeom>
              <a:avLst/>
              <a:gdLst>
                <a:gd name="T0" fmla="*/ 9 w 124"/>
                <a:gd name="T1" fmla="*/ 60 h 60"/>
                <a:gd name="T2" fmla="*/ 0 w 124"/>
                <a:gd name="T3" fmla="*/ 37 h 60"/>
                <a:gd name="T4" fmla="*/ 0 w 124"/>
                <a:gd name="T5" fmla="*/ 23 h 60"/>
                <a:gd name="T6" fmla="*/ 9 w 124"/>
                <a:gd name="T7" fmla="*/ 14 h 60"/>
                <a:gd name="T8" fmla="*/ 18 w 124"/>
                <a:gd name="T9" fmla="*/ 5 h 60"/>
                <a:gd name="T10" fmla="*/ 27 w 124"/>
                <a:gd name="T11" fmla="*/ 0 h 60"/>
                <a:gd name="T12" fmla="*/ 55 w 124"/>
                <a:gd name="T13" fmla="*/ 5 h 60"/>
                <a:gd name="T14" fmla="*/ 69 w 124"/>
                <a:gd name="T15" fmla="*/ 14 h 60"/>
                <a:gd name="T16" fmla="*/ 96 w 124"/>
                <a:gd name="T17" fmla="*/ 23 h 60"/>
                <a:gd name="T18" fmla="*/ 119 w 124"/>
                <a:gd name="T19" fmla="*/ 28 h 60"/>
                <a:gd name="T20" fmla="*/ 124 w 124"/>
                <a:gd name="T21" fmla="*/ 33 h 60"/>
                <a:gd name="T22" fmla="*/ 119 w 124"/>
                <a:gd name="T23" fmla="*/ 37 h 60"/>
                <a:gd name="T24" fmla="*/ 64 w 124"/>
                <a:gd name="T25" fmla="*/ 23 h 60"/>
                <a:gd name="T26" fmla="*/ 50 w 124"/>
                <a:gd name="T27" fmla="*/ 14 h 60"/>
                <a:gd name="T28" fmla="*/ 32 w 124"/>
                <a:gd name="T29" fmla="*/ 9 h 60"/>
                <a:gd name="T30" fmla="*/ 13 w 124"/>
                <a:gd name="T31" fmla="*/ 19 h 60"/>
                <a:gd name="T32" fmla="*/ 4 w 124"/>
                <a:gd name="T33" fmla="*/ 37 h 60"/>
                <a:gd name="T34" fmla="*/ 9 w 124"/>
                <a:gd name="T35" fmla="*/ 46 h 60"/>
                <a:gd name="T36" fmla="*/ 13 w 124"/>
                <a:gd name="T37" fmla="*/ 51 h 60"/>
                <a:gd name="T38" fmla="*/ 13 w 124"/>
                <a:gd name="T39" fmla="*/ 56 h 60"/>
                <a:gd name="T40" fmla="*/ 13 w 124"/>
                <a:gd name="T41" fmla="*/ 60 h 60"/>
                <a:gd name="T42" fmla="*/ 9 w 124"/>
                <a:gd name="T43" fmla="*/ 60 h 60"/>
                <a:gd name="T44" fmla="*/ 9 w 124"/>
                <a:gd name="T45" fmla="*/ 60 h 6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4"/>
                <a:gd name="T70" fmla="*/ 0 h 60"/>
                <a:gd name="T71" fmla="*/ 124 w 124"/>
                <a:gd name="T72" fmla="*/ 60 h 6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4" h="60">
                  <a:moveTo>
                    <a:pt x="9" y="60"/>
                  </a:moveTo>
                  <a:lnTo>
                    <a:pt x="0" y="37"/>
                  </a:lnTo>
                  <a:lnTo>
                    <a:pt x="0" y="23"/>
                  </a:lnTo>
                  <a:lnTo>
                    <a:pt x="9" y="14"/>
                  </a:lnTo>
                  <a:lnTo>
                    <a:pt x="18" y="5"/>
                  </a:lnTo>
                  <a:lnTo>
                    <a:pt x="27" y="0"/>
                  </a:lnTo>
                  <a:lnTo>
                    <a:pt x="55" y="5"/>
                  </a:lnTo>
                  <a:lnTo>
                    <a:pt x="69" y="14"/>
                  </a:lnTo>
                  <a:lnTo>
                    <a:pt x="96" y="23"/>
                  </a:lnTo>
                  <a:lnTo>
                    <a:pt x="119" y="28"/>
                  </a:lnTo>
                  <a:lnTo>
                    <a:pt x="124" y="33"/>
                  </a:lnTo>
                  <a:lnTo>
                    <a:pt x="119" y="37"/>
                  </a:lnTo>
                  <a:lnTo>
                    <a:pt x="64" y="23"/>
                  </a:lnTo>
                  <a:lnTo>
                    <a:pt x="50" y="14"/>
                  </a:lnTo>
                  <a:lnTo>
                    <a:pt x="32" y="9"/>
                  </a:lnTo>
                  <a:lnTo>
                    <a:pt x="13" y="19"/>
                  </a:lnTo>
                  <a:lnTo>
                    <a:pt x="4" y="37"/>
                  </a:lnTo>
                  <a:lnTo>
                    <a:pt x="9" y="46"/>
                  </a:lnTo>
                  <a:lnTo>
                    <a:pt x="13" y="51"/>
                  </a:lnTo>
                  <a:lnTo>
                    <a:pt x="13" y="56"/>
                  </a:lnTo>
                  <a:lnTo>
                    <a:pt x="13" y="60"/>
                  </a:lnTo>
                  <a:lnTo>
                    <a:pt x="9" y="6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1" name="Freeform 32"/>
            <p:cNvSpPr/>
            <p:nvPr/>
          </p:nvSpPr>
          <p:spPr bwMode="auto">
            <a:xfrm>
              <a:off x="4558" y="1633"/>
              <a:ext cx="64" cy="120"/>
            </a:xfrm>
            <a:custGeom>
              <a:avLst/>
              <a:gdLst>
                <a:gd name="T0" fmla="*/ 4 w 64"/>
                <a:gd name="T1" fmla="*/ 0 h 120"/>
                <a:gd name="T2" fmla="*/ 41 w 64"/>
                <a:gd name="T3" fmla="*/ 9 h 120"/>
                <a:gd name="T4" fmla="*/ 64 w 64"/>
                <a:gd name="T5" fmla="*/ 37 h 120"/>
                <a:gd name="T6" fmla="*/ 64 w 64"/>
                <a:gd name="T7" fmla="*/ 60 h 120"/>
                <a:gd name="T8" fmla="*/ 60 w 64"/>
                <a:gd name="T9" fmla="*/ 88 h 120"/>
                <a:gd name="T10" fmla="*/ 41 w 64"/>
                <a:gd name="T11" fmla="*/ 120 h 120"/>
                <a:gd name="T12" fmla="*/ 32 w 64"/>
                <a:gd name="T13" fmla="*/ 120 h 120"/>
                <a:gd name="T14" fmla="*/ 37 w 64"/>
                <a:gd name="T15" fmla="*/ 97 h 120"/>
                <a:gd name="T16" fmla="*/ 46 w 64"/>
                <a:gd name="T17" fmla="*/ 78 h 120"/>
                <a:gd name="T18" fmla="*/ 55 w 64"/>
                <a:gd name="T19" fmla="*/ 41 h 120"/>
                <a:gd name="T20" fmla="*/ 46 w 64"/>
                <a:gd name="T21" fmla="*/ 28 h 120"/>
                <a:gd name="T22" fmla="*/ 37 w 64"/>
                <a:gd name="T23" fmla="*/ 14 h 120"/>
                <a:gd name="T24" fmla="*/ 23 w 64"/>
                <a:gd name="T25" fmla="*/ 9 h 120"/>
                <a:gd name="T26" fmla="*/ 4 w 64"/>
                <a:gd name="T27" fmla="*/ 9 h 120"/>
                <a:gd name="T28" fmla="*/ 0 w 64"/>
                <a:gd name="T29" fmla="*/ 5 h 120"/>
                <a:gd name="T30" fmla="*/ 4 w 64"/>
                <a:gd name="T31" fmla="*/ 0 h 120"/>
                <a:gd name="T32" fmla="*/ 4 w 64"/>
                <a:gd name="T33" fmla="*/ 0 h 1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120"/>
                <a:gd name="T53" fmla="*/ 64 w 64"/>
                <a:gd name="T54" fmla="*/ 120 h 1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120">
                  <a:moveTo>
                    <a:pt x="4" y="0"/>
                  </a:moveTo>
                  <a:lnTo>
                    <a:pt x="41" y="9"/>
                  </a:lnTo>
                  <a:lnTo>
                    <a:pt x="64" y="37"/>
                  </a:lnTo>
                  <a:lnTo>
                    <a:pt x="64" y="60"/>
                  </a:lnTo>
                  <a:lnTo>
                    <a:pt x="60" y="88"/>
                  </a:lnTo>
                  <a:lnTo>
                    <a:pt x="41" y="120"/>
                  </a:lnTo>
                  <a:lnTo>
                    <a:pt x="32" y="120"/>
                  </a:lnTo>
                  <a:lnTo>
                    <a:pt x="37" y="97"/>
                  </a:lnTo>
                  <a:lnTo>
                    <a:pt x="46" y="78"/>
                  </a:lnTo>
                  <a:lnTo>
                    <a:pt x="55" y="41"/>
                  </a:lnTo>
                  <a:lnTo>
                    <a:pt x="46" y="28"/>
                  </a:lnTo>
                  <a:lnTo>
                    <a:pt x="37" y="14"/>
                  </a:lnTo>
                  <a:lnTo>
                    <a:pt x="23" y="9"/>
                  </a:lnTo>
                  <a:lnTo>
                    <a:pt x="4" y="9"/>
                  </a:lnTo>
                  <a:lnTo>
                    <a:pt x="0" y="5"/>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2" name="Freeform 33"/>
            <p:cNvSpPr/>
            <p:nvPr/>
          </p:nvSpPr>
          <p:spPr bwMode="auto">
            <a:xfrm>
              <a:off x="4535" y="1684"/>
              <a:ext cx="18" cy="41"/>
            </a:xfrm>
            <a:custGeom>
              <a:avLst/>
              <a:gdLst>
                <a:gd name="T0" fmla="*/ 4 w 18"/>
                <a:gd name="T1" fmla="*/ 4 h 41"/>
                <a:gd name="T2" fmla="*/ 9 w 18"/>
                <a:gd name="T3" fmla="*/ 32 h 41"/>
                <a:gd name="T4" fmla="*/ 18 w 18"/>
                <a:gd name="T5" fmla="*/ 32 h 41"/>
                <a:gd name="T6" fmla="*/ 18 w 18"/>
                <a:gd name="T7" fmla="*/ 37 h 41"/>
                <a:gd name="T8" fmla="*/ 18 w 18"/>
                <a:gd name="T9" fmla="*/ 41 h 41"/>
                <a:gd name="T10" fmla="*/ 4 w 18"/>
                <a:gd name="T11" fmla="*/ 37 h 41"/>
                <a:gd name="T12" fmla="*/ 0 w 18"/>
                <a:gd name="T13" fmla="*/ 37 h 41"/>
                <a:gd name="T14" fmla="*/ 0 w 18"/>
                <a:gd name="T15" fmla="*/ 4 h 41"/>
                <a:gd name="T16" fmla="*/ 0 w 18"/>
                <a:gd name="T17" fmla="*/ 0 h 41"/>
                <a:gd name="T18" fmla="*/ 4 w 18"/>
                <a:gd name="T19" fmla="*/ 4 h 41"/>
                <a:gd name="T20" fmla="*/ 4 w 18"/>
                <a:gd name="T21" fmla="*/ 4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41"/>
                <a:gd name="T35" fmla="*/ 18 w 18"/>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41">
                  <a:moveTo>
                    <a:pt x="4" y="4"/>
                  </a:moveTo>
                  <a:lnTo>
                    <a:pt x="9" y="32"/>
                  </a:lnTo>
                  <a:lnTo>
                    <a:pt x="18" y="32"/>
                  </a:lnTo>
                  <a:lnTo>
                    <a:pt x="18" y="37"/>
                  </a:lnTo>
                  <a:lnTo>
                    <a:pt x="18" y="41"/>
                  </a:lnTo>
                  <a:lnTo>
                    <a:pt x="4" y="37"/>
                  </a:lnTo>
                  <a:lnTo>
                    <a:pt x="0" y="37"/>
                  </a:lnTo>
                  <a:lnTo>
                    <a:pt x="0" y="4"/>
                  </a:lnTo>
                  <a:lnTo>
                    <a:pt x="0" y="0"/>
                  </a:lnTo>
                  <a:lnTo>
                    <a:pt x="4" y="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3" name="Freeform 34"/>
            <p:cNvSpPr/>
            <p:nvPr/>
          </p:nvSpPr>
          <p:spPr bwMode="auto">
            <a:xfrm>
              <a:off x="4549" y="1702"/>
              <a:ext cx="36" cy="42"/>
            </a:xfrm>
            <a:custGeom>
              <a:avLst/>
              <a:gdLst>
                <a:gd name="T0" fmla="*/ 0 w 36"/>
                <a:gd name="T1" fmla="*/ 14 h 42"/>
                <a:gd name="T2" fmla="*/ 4 w 36"/>
                <a:gd name="T3" fmla="*/ 5 h 42"/>
                <a:gd name="T4" fmla="*/ 13 w 36"/>
                <a:gd name="T5" fmla="*/ 0 h 42"/>
                <a:gd name="T6" fmla="*/ 27 w 36"/>
                <a:gd name="T7" fmla="*/ 0 h 42"/>
                <a:gd name="T8" fmla="*/ 36 w 36"/>
                <a:gd name="T9" fmla="*/ 19 h 42"/>
                <a:gd name="T10" fmla="*/ 36 w 36"/>
                <a:gd name="T11" fmla="*/ 28 h 42"/>
                <a:gd name="T12" fmla="*/ 32 w 36"/>
                <a:gd name="T13" fmla="*/ 42 h 42"/>
                <a:gd name="T14" fmla="*/ 9 w 36"/>
                <a:gd name="T15" fmla="*/ 42 h 42"/>
                <a:gd name="T16" fmla="*/ 4 w 36"/>
                <a:gd name="T17" fmla="*/ 37 h 42"/>
                <a:gd name="T18" fmla="*/ 9 w 36"/>
                <a:gd name="T19" fmla="*/ 37 h 42"/>
                <a:gd name="T20" fmla="*/ 23 w 36"/>
                <a:gd name="T21" fmla="*/ 28 h 42"/>
                <a:gd name="T22" fmla="*/ 27 w 36"/>
                <a:gd name="T23" fmla="*/ 19 h 42"/>
                <a:gd name="T24" fmla="*/ 27 w 36"/>
                <a:gd name="T25" fmla="*/ 5 h 42"/>
                <a:gd name="T26" fmla="*/ 13 w 36"/>
                <a:gd name="T27" fmla="*/ 5 h 42"/>
                <a:gd name="T28" fmla="*/ 9 w 36"/>
                <a:gd name="T29" fmla="*/ 14 h 42"/>
                <a:gd name="T30" fmla="*/ 0 w 36"/>
                <a:gd name="T31" fmla="*/ 14 h 42"/>
                <a:gd name="T32" fmla="*/ 0 w 36"/>
                <a:gd name="T33" fmla="*/ 14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42"/>
                <a:gd name="T53" fmla="*/ 36 w 36"/>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42">
                  <a:moveTo>
                    <a:pt x="0" y="14"/>
                  </a:moveTo>
                  <a:lnTo>
                    <a:pt x="4" y="5"/>
                  </a:lnTo>
                  <a:lnTo>
                    <a:pt x="13" y="0"/>
                  </a:lnTo>
                  <a:lnTo>
                    <a:pt x="27" y="0"/>
                  </a:lnTo>
                  <a:lnTo>
                    <a:pt x="36" y="19"/>
                  </a:lnTo>
                  <a:lnTo>
                    <a:pt x="36" y="28"/>
                  </a:lnTo>
                  <a:lnTo>
                    <a:pt x="32" y="42"/>
                  </a:lnTo>
                  <a:lnTo>
                    <a:pt x="9" y="42"/>
                  </a:lnTo>
                  <a:lnTo>
                    <a:pt x="4" y="37"/>
                  </a:lnTo>
                  <a:lnTo>
                    <a:pt x="9" y="37"/>
                  </a:lnTo>
                  <a:lnTo>
                    <a:pt x="23" y="28"/>
                  </a:lnTo>
                  <a:lnTo>
                    <a:pt x="27" y="19"/>
                  </a:lnTo>
                  <a:lnTo>
                    <a:pt x="27" y="5"/>
                  </a:lnTo>
                  <a:lnTo>
                    <a:pt x="13" y="5"/>
                  </a:lnTo>
                  <a:lnTo>
                    <a:pt x="9" y="14"/>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4" name="Freeform 35"/>
            <p:cNvSpPr/>
            <p:nvPr/>
          </p:nvSpPr>
          <p:spPr bwMode="auto">
            <a:xfrm>
              <a:off x="4475" y="1688"/>
              <a:ext cx="37" cy="14"/>
            </a:xfrm>
            <a:custGeom>
              <a:avLst/>
              <a:gdLst>
                <a:gd name="T0" fmla="*/ 5 w 37"/>
                <a:gd name="T1" fmla="*/ 0 h 14"/>
                <a:gd name="T2" fmla="*/ 37 w 37"/>
                <a:gd name="T3" fmla="*/ 10 h 14"/>
                <a:gd name="T4" fmla="*/ 37 w 37"/>
                <a:gd name="T5" fmla="*/ 10 h 14"/>
                <a:gd name="T6" fmla="*/ 32 w 37"/>
                <a:gd name="T7" fmla="*/ 14 h 14"/>
                <a:gd name="T8" fmla="*/ 5 w 37"/>
                <a:gd name="T9" fmla="*/ 10 h 14"/>
                <a:gd name="T10" fmla="*/ 0 w 37"/>
                <a:gd name="T11" fmla="*/ 5 h 14"/>
                <a:gd name="T12" fmla="*/ 5 w 37"/>
                <a:gd name="T13" fmla="*/ 0 h 14"/>
                <a:gd name="T14" fmla="*/ 5 w 37"/>
                <a:gd name="T15" fmla="*/ 0 h 14"/>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14"/>
                <a:gd name="T26" fmla="*/ 37 w 37"/>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14">
                  <a:moveTo>
                    <a:pt x="5" y="0"/>
                  </a:moveTo>
                  <a:lnTo>
                    <a:pt x="37" y="10"/>
                  </a:lnTo>
                  <a:lnTo>
                    <a:pt x="32" y="14"/>
                  </a:lnTo>
                  <a:lnTo>
                    <a:pt x="5" y="10"/>
                  </a:lnTo>
                  <a:lnTo>
                    <a:pt x="0"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5" name="Freeform 36"/>
            <p:cNvSpPr/>
            <p:nvPr/>
          </p:nvSpPr>
          <p:spPr bwMode="auto">
            <a:xfrm>
              <a:off x="4489" y="1702"/>
              <a:ext cx="9" cy="14"/>
            </a:xfrm>
            <a:custGeom>
              <a:avLst/>
              <a:gdLst>
                <a:gd name="T0" fmla="*/ 4 w 9"/>
                <a:gd name="T1" fmla="*/ 0 h 14"/>
                <a:gd name="T2" fmla="*/ 9 w 9"/>
                <a:gd name="T3" fmla="*/ 14 h 14"/>
                <a:gd name="T4" fmla="*/ 0 w 9"/>
                <a:gd name="T5" fmla="*/ 14 h 14"/>
                <a:gd name="T6" fmla="*/ 0 w 9"/>
                <a:gd name="T7" fmla="*/ 5 h 14"/>
                <a:gd name="T8" fmla="*/ 0 w 9"/>
                <a:gd name="T9" fmla="*/ 0 h 14"/>
                <a:gd name="T10" fmla="*/ 4 w 9"/>
                <a:gd name="T11" fmla="*/ 0 h 14"/>
                <a:gd name="T12" fmla="*/ 4 w 9"/>
                <a:gd name="T13" fmla="*/ 0 h 14"/>
                <a:gd name="T14" fmla="*/ 0 60000 65536"/>
                <a:gd name="T15" fmla="*/ 0 60000 65536"/>
                <a:gd name="T16" fmla="*/ 0 60000 65536"/>
                <a:gd name="T17" fmla="*/ 0 60000 65536"/>
                <a:gd name="T18" fmla="*/ 0 60000 65536"/>
                <a:gd name="T19" fmla="*/ 0 60000 65536"/>
                <a:gd name="T20" fmla="*/ 0 60000 65536"/>
                <a:gd name="T21" fmla="*/ 0 w 9"/>
                <a:gd name="T22" fmla="*/ 0 h 14"/>
                <a:gd name="T23" fmla="*/ 9 w 9"/>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4">
                  <a:moveTo>
                    <a:pt x="4" y="0"/>
                  </a:moveTo>
                  <a:lnTo>
                    <a:pt x="9" y="14"/>
                  </a:lnTo>
                  <a:lnTo>
                    <a:pt x="0" y="14"/>
                  </a:lnTo>
                  <a:lnTo>
                    <a:pt x="0" y="5"/>
                  </a:lnTo>
                  <a:lnTo>
                    <a:pt x="0"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6" name="Freeform 37"/>
            <p:cNvSpPr/>
            <p:nvPr/>
          </p:nvSpPr>
          <p:spPr bwMode="auto">
            <a:xfrm>
              <a:off x="4457" y="1679"/>
              <a:ext cx="32" cy="74"/>
            </a:xfrm>
            <a:custGeom>
              <a:avLst/>
              <a:gdLst>
                <a:gd name="T0" fmla="*/ 13 w 32"/>
                <a:gd name="T1" fmla="*/ 0 h 74"/>
                <a:gd name="T2" fmla="*/ 13 w 32"/>
                <a:gd name="T3" fmla="*/ 28 h 74"/>
                <a:gd name="T4" fmla="*/ 9 w 32"/>
                <a:gd name="T5" fmla="*/ 60 h 74"/>
                <a:gd name="T6" fmla="*/ 9 w 32"/>
                <a:gd name="T7" fmla="*/ 65 h 74"/>
                <a:gd name="T8" fmla="*/ 13 w 32"/>
                <a:gd name="T9" fmla="*/ 65 h 74"/>
                <a:gd name="T10" fmla="*/ 27 w 32"/>
                <a:gd name="T11" fmla="*/ 65 h 74"/>
                <a:gd name="T12" fmla="*/ 32 w 32"/>
                <a:gd name="T13" fmla="*/ 69 h 74"/>
                <a:gd name="T14" fmla="*/ 27 w 32"/>
                <a:gd name="T15" fmla="*/ 74 h 74"/>
                <a:gd name="T16" fmla="*/ 9 w 32"/>
                <a:gd name="T17" fmla="*/ 69 h 74"/>
                <a:gd name="T18" fmla="*/ 0 w 32"/>
                <a:gd name="T19" fmla="*/ 60 h 74"/>
                <a:gd name="T20" fmla="*/ 4 w 32"/>
                <a:gd name="T21" fmla="*/ 42 h 74"/>
                <a:gd name="T22" fmla="*/ 9 w 32"/>
                <a:gd name="T23" fmla="*/ 23 h 74"/>
                <a:gd name="T24" fmla="*/ 9 w 32"/>
                <a:gd name="T25" fmla="*/ 14 h 74"/>
                <a:gd name="T26" fmla="*/ 9 w 32"/>
                <a:gd name="T27" fmla="*/ 0 h 74"/>
                <a:gd name="T28" fmla="*/ 13 w 32"/>
                <a:gd name="T29" fmla="*/ 0 h 74"/>
                <a:gd name="T30" fmla="*/ 13 w 32"/>
                <a:gd name="T31" fmla="*/ 0 h 7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2"/>
                <a:gd name="T49" fmla="*/ 0 h 74"/>
                <a:gd name="T50" fmla="*/ 32 w 32"/>
                <a:gd name="T51" fmla="*/ 74 h 7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2" h="74">
                  <a:moveTo>
                    <a:pt x="13" y="0"/>
                  </a:moveTo>
                  <a:lnTo>
                    <a:pt x="13" y="28"/>
                  </a:lnTo>
                  <a:lnTo>
                    <a:pt x="9" y="60"/>
                  </a:lnTo>
                  <a:lnTo>
                    <a:pt x="9" y="65"/>
                  </a:lnTo>
                  <a:lnTo>
                    <a:pt x="13" y="65"/>
                  </a:lnTo>
                  <a:lnTo>
                    <a:pt x="27" y="65"/>
                  </a:lnTo>
                  <a:lnTo>
                    <a:pt x="32" y="69"/>
                  </a:lnTo>
                  <a:lnTo>
                    <a:pt x="27" y="74"/>
                  </a:lnTo>
                  <a:lnTo>
                    <a:pt x="9" y="69"/>
                  </a:lnTo>
                  <a:lnTo>
                    <a:pt x="0" y="60"/>
                  </a:lnTo>
                  <a:lnTo>
                    <a:pt x="4" y="42"/>
                  </a:lnTo>
                  <a:lnTo>
                    <a:pt x="9" y="23"/>
                  </a:lnTo>
                  <a:lnTo>
                    <a:pt x="9" y="14"/>
                  </a:lnTo>
                  <a:lnTo>
                    <a:pt x="9" y="0"/>
                  </a:ln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7" name="Freeform 38"/>
            <p:cNvSpPr/>
            <p:nvPr/>
          </p:nvSpPr>
          <p:spPr bwMode="auto">
            <a:xfrm>
              <a:off x="4470" y="1748"/>
              <a:ext cx="88" cy="60"/>
            </a:xfrm>
            <a:custGeom>
              <a:avLst/>
              <a:gdLst>
                <a:gd name="T0" fmla="*/ 10 w 88"/>
                <a:gd name="T1" fmla="*/ 0 h 60"/>
                <a:gd name="T2" fmla="*/ 5 w 88"/>
                <a:gd name="T3" fmla="*/ 23 h 60"/>
                <a:gd name="T4" fmla="*/ 10 w 88"/>
                <a:gd name="T5" fmla="*/ 42 h 60"/>
                <a:gd name="T6" fmla="*/ 14 w 88"/>
                <a:gd name="T7" fmla="*/ 46 h 60"/>
                <a:gd name="T8" fmla="*/ 19 w 88"/>
                <a:gd name="T9" fmla="*/ 51 h 60"/>
                <a:gd name="T10" fmla="*/ 42 w 88"/>
                <a:gd name="T11" fmla="*/ 51 h 60"/>
                <a:gd name="T12" fmla="*/ 60 w 88"/>
                <a:gd name="T13" fmla="*/ 46 h 60"/>
                <a:gd name="T14" fmla="*/ 74 w 88"/>
                <a:gd name="T15" fmla="*/ 37 h 60"/>
                <a:gd name="T16" fmla="*/ 88 w 88"/>
                <a:gd name="T17" fmla="*/ 28 h 60"/>
                <a:gd name="T18" fmla="*/ 88 w 88"/>
                <a:gd name="T19" fmla="*/ 28 h 60"/>
                <a:gd name="T20" fmla="*/ 83 w 88"/>
                <a:gd name="T21" fmla="*/ 42 h 60"/>
                <a:gd name="T22" fmla="*/ 74 w 88"/>
                <a:gd name="T23" fmla="*/ 46 h 60"/>
                <a:gd name="T24" fmla="*/ 60 w 88"/>
                <a:gd name="T25" fmla="*/ 56 h 60"/>
                <a:gd name="T26" fmla="*/ 42 w 88"/>
                <a:gd name="T27" fmla="*/ 60 h 60"/>
                <a:gd name="T28" fmla="*/ 19 w 88"/>
                <a:gd name="T29" fmla="*/ 56 h 60"/>
                <a:gd name="T30" fmla="*/ 0 w 88"/>
                <a:gd name="T31" fmla="*/ 42 h 60"/>
                <a:gd name="T32" fmla="*/ 0 w 88"/>
                <a:gd name="T33" fmla="*/ 23 h 60"/>
                <a:gd name="T34" fmla="*/ 0 w 88"/>
                <a:gd name="T35" fmla="*/ 0 h 60"/>
                <a:gd name="T36" fmla="*/ 10 w 88"/>
                <a:gd name="T37" fmla="*/ 0 h 60"/>
                <a:gd name="T38" fmla="*/ 10 w 88"/>
                <a:gd name="T39" fmla="*/ 0 h 6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8"/>
                <a:gd name="T61" fmla="*/ 0 h 60"/>
                <a:gd name="T62" fmla="*/ 88 w 88"/>
                <a:gd name="T63" fmla="*/ 60 h 6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8" h="60">
                  <a:moveTo>
                    <a:pt x="10" y="0"/>
                  </a:moveTo>
                  <a:lnTo>
                    <a:pt x="5" y="23"/>
                  </a:lnTo>
                  <a:lnTo>
                    <a:pt x="10" y="42"/>
                  </a:lnTo>
                  <a:lnTo>
                    <a:pt x="14" y="46"/>
                  </a:lnTo>
                  <a:lnTo>
                    <a:pt x="19" y="51"/>
                  </a:lnTo>
                  <a:lnTo>
                    <a:pt x="42" y="51"/>
                  </a:lnTo>
                  <a:lnTo>
                    <a:pt x="60" y="46"/>
                  </a:lnTo>
                  <a:lnTo>
                    <a:pt x="74" y="37"/>
                  </a:lnTo>
                  <a:lnTo>
                    <a:pt x="88" y="28"/>
                  </a:lnTo>
                  <a:lnTo>
                    <a:pt x="83" y="42"/>
                  </a:lnTo>
                  <a:lnTo>
                    <a:pt x="74" y="46"/>
                  </a:lnTo>
                  <a:lnTo>
                    <a:pt x="60" y="56"/>
                  </a:lnTo>
                  <a:lnTo>
                    <a:pt x="42" y="60"/>
                  </a:lnTo>
                  <a:lnTo>
                    <a:pt x="19" y="56"/>
                  </a:lnTo>
                  <a:lnTo>
                    <a:pt x="0" y="42"/>
                  </a:lnTo>
                  <a:lnTo>
                    <a:pt x="0" y="23"/>
                  </a:lnTo>
                  <a:lnTo>
                    <a:pt x="0" y="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8" name="Freeform 39"/>
            <p:cNvSpPr/>
            <p:nvPr/>
          </p:nvSpPr>
          <p:spPr bwMode="auto">
            <a:xfrm>
              <a:off x="4484" y="1767"/>
              <a:ext cx="19" cy="9"/>
            </a:xfrm>
            <a:custGeom>
              <a:avLst/>
              <a:gdLst>
                <a:gd name="T0" fmla="*/ 5 w 19"/>
                <a:gd name="T1" fmla="*/ 0 h 9"/>
                <a:gd name="T2" fmla="*/ 19 w 19"/>
                <a:gd name="T3" fmla="*/ 0 h 9"/>
                <a:gd name="T4" fmla="*/ 19 w 19"/>
                <a:gd name="T5" fmla="*/ 4 h 9"/>
                <a:gd name="T6" fmla="*/ 19 w 19"/>
                <a:gd name="T7" fmla="*/ 9 h 9"/>
                <a:gd name="T8" fmla="*/ 5 w 19"/>
                <a:gd name="T9" fmla="*/ 9 h 9"/>
                <a:gd name="T10" fmla="*/ 0 w 19"/>
                <a:gd name="T11" fmla="*/ 4 h 9"/>
                <a:gd name="T12" fmla="*/ 5 w 19"/>
                <a:gd name="T13" fmla="*/ 0 h 9"/>
                <a:gd name="T14" fmla="*/ 5 w 19"/>
                <a:gd name="T15" fmla="*/ 0 h 9"/>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9"/>
                <a:gd name="T26" fmla="*/ 19 w 19"/>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9">
                  <a:moveTo>
                    <a:pt x="5" y="0"/>
                  </a:moveTo>
                  <a:lnTo>
                    <a:pt x="19" y="0"/>
                  </a:lnTo>
                  <a:lnTo>
                    <a:pt x="19" y="4"/>
                  </a:lnTo>
                  <a:lnTo>
                    <a:pt x="19" y="9"/>
                  </a:lnTo>
                  <a:lnTo>
                    <a:pt x="5" y="9"/>
                  </a:lnTo>
                  <a:lnTo>
                    <a:pt x="0" y="4"/>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9" name="Freeform 40"/>
            <p:cNvSpPr/>
            <p:nvPr/>
          </p:nvSpPr>
          <p:spPr bwMode="auto">
            <a:xfrm>
              <a:off x="4493" y="1804"/>
              <a:ext cx="14" cy="23"/>
            </a:xfrm>
            <a:custGeom>
              <a:avLst/>
              <a:gdLst>
                <a:gd name="T0" fmla="*/ 5 w 14"/>
                <a:gd name="T1" fmla="*/ 0 h 23"/>
                <a:gd name="T2" fmla="*/ 10 w 14"/>
                <a:gd name="T3" fmla="*/ 4 h 23"/>
                <a:gd name="T4" fmla="*/ 14 w 14"/>
                <a:gd name="T5" fmla="*/ 18 h 23"/>
                <a:gd name="T6" fmla="*/ 14 w 14"/>
                <a:gd name="T7" fmla="*/ 23 h 23"/>
                <a:gd name="T8" fmla="*/ 10 w 14"/>
                <a:gd name="T9" fmla="*/ 18 h 23"/>
                <a:gd name="T10" fmla="*/ 0 w 14"/>
                <a:gd name="T11" fmla="*/ 9 h 23"/>
                <a:gd name="T12" fmla="*/ 0 w 14"/>
                <a:gd name="T13" fmla="*/ 4 h 23"/>
                <a:gd name="T14" fmla="*/ 0 w 14"/>
                <a:gd name="T15" fmla="*/ 0 h 23"/>
                <a:gd name="T16" fmla="*/ 5 w 14"/>
                <a:gd name="T17" fmla="*/ 0 h 23"/>
                <a:gd name="T18" fmla="*/ 5 w 14"/>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23"/>
                <a:gd name="T32" fmla="*/ 14 w 14"/>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23">
                  <a:moveTo>
                    <a:pt x="5" y="0"/>
                  </a:moveTo>
                  <a:lnTo>
                    <a:pt x="10" y="4"/>
                  </a:lnTo>
                  <a:lnTo>
                    <a:pt x="14" y="18"/>
                  </a:lnTo>
                  <a:lnTo>
                    <a:pt x="14" y="23"/>
                  </a:lnTo>
                  <a:lnTo>
                    <a:pt x="10" y="18"/>
                  </a:lnTo>
                  <a:lnTo>
                    <a:pt x="0" y="9"/>
                  </a:lnTo>
                  <a:lnTo>
                    <a:pt x="0" y="4"/>
                  </a:lnTo>
                  <a:lnTo>
                    <a:pt x="0"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0" name="Freeform 41"/>
            <p:cNvSpPr/>
            <p:nvPr/>
          </p:nvSpPr>
          <p:spPr bwMode="auto">
            <a:xfrm>
              <a:off x="4507" y="1799"/>
              <a:ext cx="65" cy="37"/>
            </a:xfrm>
            <a:custGeom>
              <a:avLst/>
              <a:gdLst>
                <a:gd name="T0" fmla="*/ 0 w 65"/>
                <a:gd name="T1" fmla="*/ 28 h 37"/>
                <a:gd name="T2" fmla="*/ 9 w 65"/>
                <a:gd name="T3" fmla="*/ 23 h 37"/>
                <a:gd name="T4" fmla="*/ 37 w 65"/>
                <a:gd name="T5" fmla="*/ 19 h 37"/>
                <a:gd name="T6" fmla="*/ 60 w 65"/>
                <a:gd name="T7" fmla="*/ 0 h 37"/>
                <a:gd name="T8" fmla="*/ 65 w 65"/>
                <a:gd name="T9" fmla="*/ 5 h 37"/>
                <a:gd name="T10" fmla="*/ 65 w 65"/>
                <a:gd name="T11" fmla="*/ 9 h 37"/>
                <a:gd name="T12" fmla="*/ 51 w 65"/>
                <a:gd name="T13" fmla="*/ 19 h 37"/>
                <a:gd name="T14" fmla="*/ 37 w 65"/>
                <a:gd name="T15" fmla="*/ 23 h 37"/>
                <a:gd name="T16" fmla="*/ 23 w 65"/>
                <a:gd name="T17" fmla="*/ 32 h 37"/>
                <a:gd name="T18" fmla="*/ 9 w 65"/>
                <a:gd name="T19" fmla="*/ 37 h 37"/>
                <a:gd name="T20" fmla="*/ 0 w 65"/>
                <a:gd name="T21" fmla="*/ 32 h 37"/>
                <a:gd name="T22" fmla="*/ 0 w 65"/>
                <a:gd name="T23" fmla="*/ 32 h 37"/>
                <a:gd name="T24" fmla="*/ 0 w 65"/>
                <a:gd name="T25" fmla="*/ 28 h 37"/>
                <a:gd name="T26" fmla="*/ 0 w 65"/>
                <a:gd name="T27" fmla="*/ 28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
                <a:gd name="T43" fmla="*/ 0 h 37"/>
                <a:gd name="T44" fmla="*/ 65 w 65"/>
                <a:gd name="T45" fmla="*/ 37 h 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 h="37">
                  <a:moveTo>
                    <a:pt x="0" y="28"/>
                  </a:moveTo>
                  <a:lnTo>
                    <a:pt x="9" y="23"/>
                  </a:lnTo>
                  <a:lnTo>
                    <a:pt x="37" y="19"/>
                  </a:lnTo>
                  <a:lnTo>
                    <a:pt x="60" y="0"/>
                  </a:lnTo>
                  <a:lnTo>
                    <a:pt x="65" y="5"/>
                  </a:lnTo>
                  <a:lnTo>
                    <a:pt x="65" y="9"/>
                  </a:lnTo>
                  <a:lnTo>
                    <a:pt x="51" y="19"/>
                  </a:lnTo>
                  <a:lnTo>
                    <a:pt x="37" y="23"/>
                  </a:lnTo>
                  <a:lnTo>
                    <a:pt x="23" y="32"/>
                  </a:lnTo>
                  <a:lnTo>
                    <a:pt x="9" y="37"/>
                  </a:lnTo>
                  <a:lnTo>
                    <a:pt x="0" y="32"/>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1" name="Freeform 42"/>
            <p:cNvSpPr/>
            <p:nvPr/>
          </p:nvSpPr>
          <p:spPr bwMode="auto">
            <a:xfrm>
              <a:off x="4558" y="1776"/>
              <a:ext cx="55" cy="97"/>
            </a:xfrm>
            <a:custGeom>
              <a:avLst/>
              <a:gdLst>
                <a:gd name="T0" fmla="*/ 27 w 55"/>
                <a:gd name="T1" fmla="*/ 0 h 97"/>
                <a:gd name="T2" fmla="*/ 27 w 55"/>
                <a:gd name="T3" fmla="*/ 18 h 97"/>
                <a:gd name="T4" fmla="*/ 32 w 55"/>
                <a:gd name="T5" fmla="*/ 18 h 97"/>
                <a:gd name="T6" fmla="*/ 46 w 55"/>
                <a:gd name="T7" fmla="*/ 28 h 97"/>
                <a:gd name="T8" fmla="*/ 55 w 55"/>
                <a:gd name="T9" fmla="*/ 46 h 97"/>
                <a:gd name="T10" fmla="*/ 50 w 55"/>
                <a:gd name="T11" fmla="*/ 51 h 97"/>
                <a:gd name="T12" fmla="*/ 46 w 55"/>
                <a:gd name="T13" fmla="*/ 55 h 97"/>
                <a:gd name="T14" fmla="*/ 32 w 55"/>
                <a:gd name="T15" fmla="*/ 55 h 97"/>
                <a:gd name="T16" fmla="*/ 18 w 55"/>
                <a:gd name="T17" fmla="*/ 69 h 97"/>
                <a:gd name="T18" fmla="*/ 9 w 55"/>
                <a:gd name="T19" fmla="*/ 97 h 97"/>
                <a:gd name="T20" fmla="*/ 0 w 55"/>
                <a:gd name="T21" fmla="*/ 92 h 97"/>
                <a:gd name="T22" fmla="*/ 4 w 55"/>
                <a:gd name="T23" fmla="*/ 78 h 97"/>
                <a:gd name="T24" fmla="*/ 14 w 55"/>
                <a:gd name="T25" fmla="*/ 65 h 97"/>
                <a:gd name="T26" fmla="*/ 18 w 55"/>
                <a:gd name="T27" fmla="*/ 55 h 97"/>
                <a:gd name="T28" fmla="*/ 27 w 55"/>
                <a:gd name="T29" fmla="*/ 51 h 97"/>
                <a:gd name="T30" fmla="*/ 41 w 55"/>
                <a:gd name="T31" fmla="*/ 42 h 97"/>
                <a:gd name="T32" fmla="*/ 37 w 55"/>
                <a:gd name="T33" fmla="*/ 32 h 97"/>
                <a:gd name="T34" fmla="*/ 27 w 55"/>
                <a:gd name="T35" fmla="*/ 23 h 97"/>
                <a:gd name="T36" fmla="*/ 23 w 55"/>
                <a:gd name="T37" fmla="*/ 18 h 97"/>
                <a:gd name="T38" fmla="*/ 23 w 55"/>
                <a:gd name="T39" fmla="*/ 9 h 97"/>
                <a:gd name="T40" fmla="*/ 23 w 55"/>
                <a:gd name="T41" fmla="*/ 0 h 97"/>
                <a:gd name="T42" fmla="*/ 27 w 55"/>
                <a:gd name="T43" fmla="*/ 0 h 97"/>
                <a:gd name="T44" fmla="*/ 27 w 55"/>
                <a:gd name="T45" fmla="*/ 0 h 9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5"/>
                <a:gd name="T70" fmla="*/ 0 h 97"/>
                <a:gd name="T71" fmla="*/ 55 w 55"/>
                <a:gd name="T72" fmla="*/ 97 h 9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5" h="97">
                  <a:moveTo>
                    <a:pt x="27" y="0"/>
                  </a:moveTo>
                  <a:lnTo>
                    <a:pt x="27" y="18"/>
                  </a:lnTo>
                  <a:lnTo>
                    <a:pt x="32" y="18"/>
                  </a:lnTo>
                  <a:lnTo>
                    <a:pt x="46" y="28"/>
                  </a:lnTo>
                  <a:lnTo>
                    <a:pt x="55" y="46"/>
                  </a:lnTo>
                  <a:lnTo>
                    <a:pt x="50" y="51"/>
                  </a:lnTo>
                  <a:lnTo>
                    <a:pt x="46" y="55"/>
                  </a:lnTo>
                  <a:lnTo>
                    <a:pt x="32" y="55"/>
                  </a:lnTo>
                  <a:lnTo>
                    <a:pt x="18" y="69"/>
                  </a:lnTo>
                  <a:lnTo>
                    <a:pt x="9" y="97"/>
                  </a:lnTo>
                  <a:lnTo>
                    <a:pt x="0" y="92"/>
                  </a:lnTo>
                  <a:lnTo>
                    <a:pt x="4" y="78"/>
                  </a:lnTo>
                  <a:lnTo>
                    <a:pt x="14" y="65"/>
                  </a:lnTo>
                  <a:lnTo>
                    <a:pt x="18" y="55"/>
                  </a:lnTo>
                  <a:lnTo>
                    <a:pt x="27" y="51"/>
                  </a:lnTo>
                  <a:lnTo>
                    <a:pt x="41" y="42"/>
                  </a:lnTo>
                  <a:lnTo>
                    <a:pt x="37" y="32"/>
                  </a:lnTo>
                  <a:lnTo>
                    <a:pt x="27" y="23"/>
                  </a:lnTo>
                  <a:lnTo>
                    <a:pt x="23" y="18"/>
                  </a:lnTo>
                  <a:lnTo>
                    <a:pt x="23" y="9"/>
                  </a:lnTo>
                  <a:lnTo>
                    <a:pt x="23" y="0"/>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2" name="Freeform 43"/>
            <p:cNvSpPr/>
            <p:nvPr/>
          </p:nvSpPr>
          <p:spPr bwMode="auto">
            <a:xfrm>
              <a:off x="4475" y="1822"/>
              <a:ext cx="83" cy="180"/>
            </a:xfrm>
            <a:custGeom>
              <a:avLst/>
              <a:gdLst>
                <a:gd name="T0" fmla="*/ 83 w 83"/>
                <a:gd name="T1" fmla="*/ 5 h 180"/>
                <a:gd name="T2" fmla="*/ 69 w 83"/>
                <a:gd name="T3" fmla="*/ 23 h 180"/>
                <a:gd name="T4" fmla="*/ 55 w 83"/>
                <a:gd name="T5" fmla="*/ 46 h 180"/>
                <a:gd name="T6" fmla="*/ 37 w 83"/>
                <a:gd name="T7" fmla="*/ 79 h 180"/>
                <a:gd name="T8" fmla="*/ 28 w 83"/>
                <a:gd name="T9" fmla="*/ 102 h 180"/>
                <a:gd name="T10" fmla="*/ 18 w 83"/>
                <a:gd name="T11" fmla="*/ 129 h 180"/>
                <a:gd name="T12" fmla="*/ 5 w 83"/>
                <a:gd name="T13" fmla="*/ 180 h 180"/>
                <a:gd name="T14" fmla="*/ 0 w 83"/>
                <a:gd name="T15" fmla="*/ 162 h 180"/>
                <a:gd name="T16" fmla="*/ 5 w 83"/>
                <a:gd name="T17" fmla="*/ 143 h 180"/>
                <a:gd name="T18" fmla="*/ 9 w 83"/>
                <a:gd name="T19" fmla="*/ 120 h 180"/>
                <a:gd name="T20" fmla="*/ 18 w 83"/>
                <a:gd name="T21" fmla="*/ 97 h 180"/>
                <a:gd name="T22" fmla="*/ 28 w 83"/>
                <a:gd name="T23" fmla="*/ 74 h 180"/>
                <a:gd name="T24" fmla="*/ 41 w 83"/>
                <a:gd name="T25" fmla="*/ 42 h 180"/>
                <a:gd name="T26" fmla="*/ 51 w 83"/>
                <a:gd name="T27" fmla="*/ 28 h 180"/>
                <a:gd name="T28" fmla="*/ 60 w 83"/>
                <a:gd name="T29" fmla="*/ 19 h 180"/>
                <a:gd name="T30" fmla="*/ 78 w 83"/>
                <a:gd name="T31" fmla="*/ 0 h 180"/>
                <a:gd name="T32" fmla="*/ 83 w 83"/>
                <a:gd name="T33" fmla="*/ 0 h 180"/>
                <a:gd name="T34" fmla="*/ 83 w 83"/>
                <a:gd name="T35" fmla="*/ 5 h 180"/>
                <a:gd name="T36" fmla="*/ 83 w 83"/>
                <a:gd name="T37" fmla="*/ 5 h 1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180"/>
                <a:gd name="T59" fmla="*/ 83 w 83"/>
                <a:gd name="T60" fmla="*/ 180 h 18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180">
                  <a:moveTo>
                    <a:pt x="83" y="5"/>
                  </a:moveTo>
                  <a:lnTo>
                    <a:pt x="69" y="23"/>
                  </a:lnTo>
                  <a:lnTo>
                    <a:pt x="55" y="46"/>
                  </a:lnTo>
                  <a:lnTo>
                    <a:pt x="37" y="79"/>
                  </a:lnTo>
                  <a:lnTo>
                    <a:pt x="28" y="102"/>
                  </a:lnTo>
                  <a:lnTo>
                    <a:pt x="18" y="129"/>
                  </a:lnTo>
                  <a:lnTo>
                    <a:pt x="5" y="180"/>
                  </a:lnTo>
                  <a:lnTo>
                    <a:pt x="0" y="162"/>
                  </a:lnTo>
                  <a:lnTo>
                    <a:pt x="5" y="143"/>
                  </a:lnTo>
                  <a:lnTo>
                    <a:pt x="9" y="120"/>
                  </a:lnTo>
                  <a:lnTo>
                    <a:pt x="18" y="97"/>
                  </a:lnTo>
                  <a:lnTo>
                    <a:pt x="28" y="74"/>
                  </a:lnTo>
                  <a:lnTo>
                    <a:pt x="41" y="42"/>
                  </a:lnTo>
                  <a:lnTo>
                    <a:pt x="51" y="28"/>
                  </a:lnTo>
                  <a:lnTo>
                    <a:pt x="60" y="19"/>
                  </a:lnTo>
                  <a:lnTo>
                    <a:pt x="78" y="0"/>
                  </a:lnTo>
                  <a:lnTo>
                    <a:pt x="83" y="0"/>
                  </a:lnTo>
                  <a:lnTo>
                    <a:pt x="83" y="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3" name="Freeform 44"/>
            <p:cNvSpPr/>
            <p:nvPr/>
          </p:nvSpPr>
          <p:spPr bwMode="auto">
            <a:xfrm>
              <a:off x="4360" y="1698"/>
              <a:ext cx="46" cy="32"/>
            </a:xfrm>
            <a:custGeom>
              <a:avLst/>
              <a:gdLst>
                <a:gd name="T0" fmla="*/ 5 w 46"/>
                <a:gd name="T1" fmla="*/ 18 h 32"/>
                <a:gd name="T2" fmla="*/ 18 w 46"/>
                <a:gd name="T3" fmla="*/ 23 h 32"/>
                <a:gd name="T4" fmla="*/ 37 w 46"/>
                <a:gd name="T5" fmla="*/ 13 h 32"/>
                <a:gd name="T6" fmla="*/ 37 w 46"/>
                <a:gd name="T7" fmla="*/ 4 h 32"/>
                <a:gd name="T8" fmla="*/ 41 w 46"/>
                <a:gd name="T9" fmla="*/ 0 h 32"/>
                <a:gd name="T10" fmla="*/ 46 w 46"/>
                <a:gd name="T11" fmla="*/ 4 h 32"/>
                <a:gd name="T12" fmla="*/ 46 w 46"/>
                <a:gd name="T13" fmla="*/ 13 h 32"/>
                <a:gd name="T14" fmla="*/ 41 w 46"/>
                <a:gd name="T15" fmla="*/ 23 h 32"/>
                <a:gd name="T16" fmla="*/ 18 w 46"/>
                <a:gd name="T17" fmla="*/ 32 h 32"/>
                <a:gd name="T18" fmla="*/ 0 w 46"/>
                <a:gd name="T19" fmla="*/ 27 h 32"/>
                <a:gd name="T20" fmla="*/ 0 w 46"/>
                <a:gd name="T21" fmla="*/ 23 h 32"/>
                <a:gd name="T22" fmla="*/ 5 w 46"/>
                <a:gd name="T23" fmla="*/ 18 h 32"/>
                <a:gd name="T24" fmla="*/ 5 w 46"/>
                <a:gd name="T25" fmla="*/ 18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6"/>
                <a:gd name="T40" fmla="*/ 0 h 32"/>
                <a:gd name="T41" fmla="*/ 46 w 46"/>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6" h="32">
                  <a:moveTo>
                    <a:pt x="5" y="18"/>
                  </a:moveTo>
                  <a:lnTo>
                    <a:pt x="18" y="23"/>
                  </a:lnTo>
                  <a:lnTo>
                    <a:pt x="37" y="13"/>
                  </a:lnTo>
                  <a:lnTo>
                    <a:pt x="37" y="4"/>
                  </a:lnTo>
                  <a:lnTo>
                    <a:pt x="41" y="0"/>
                  </a:lnTo>
                  <a:lnTo>
                    <a:pt x="46" y="4"/>
                  </a:lnTo>
                  <a:lnTo>
                    <a:pt x="46" y="13"/>
                  </a:lnTo>
                  <a:lnTo>
                    <a:pt x="41" y="23"/>
                  </a:lnTo>
                  <a:lnTo>
                    <a:pt x="18" y="32"/>
                  </a:lnTo>
                  <a:lnTo>
                    <a:pt x="0" y="27"/>
                  </a:lnTo>
                  <a:lnTo>
                    <a:pt x="0" y="23"/>
                  </a:lnTo>
                  <a:lnTo>
                    <a:pt x="5" y="1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4" name="Freeform 45"/>
            <p:cNvSpPr/>
            <p:nvPr/>
          </p:nvSpPr>
          <p:spPr bwMode="auto">
            <a:xfrm>
              <a:off x="4388" y="1702"/>
              <a:ext cx="36" cy="32"/>
            </a:xfrm>
            <a:custGeom>
              <a:avLst/>
              <a:gdLst>
                <a:gd name="T0" fmla="*/ 4 w 36"/>
                <a:gd name="T1" fmla="*/ 28 h 32"/>
                <a:gd name="T2" fmla="*/ 18 w 36"/>
                <a:gd name="T3" fmla="*/ 19 h 32"/>
                <a:gd name="T4" fmla="*/ 27 w 36"/>
                <a:gd name="T5" fmla="*/ 5 h 32"/>
                <a:gd name="T6" fmla="*/ 32 w 36"/>
                <a:gd name="T7" fmla="*/ 0 h 32"/>
                <a:gd name="T8" fmla="*/ 36 w 36"/>
                <a:gd name="T9" fmla="*/ 5 h 32"/>
                <a:gd name="T10" fmla="*/ 32 w 36"/>
                <a:gd name="T11" fmla="*/ 19 h 32"/>
                <a:gd name="T12" fmla="*/ 23 w 36"/>
                <a:gd name="T13" fmla="*/ 28 h 32"/>
                <a:gd name="T14" fmla="*/ 13 w 36"/>
                <a:gd name="T15" fmla="*/ 32 h 32"/>
                <a:gd name="T16" fmla="*/ 4 w 36"/>
                <a:gd name="T17" fmla="*/ 32 h 32"/>
                <a:gd name="T18" fmla="*/ 0 w 36"/>
                <a:gd name="T19" fmla="*/ 28 h 32"/>
                <a:gd name="T20" fmla="*/ 4 w 36"/>
                <a:gd name="T21" fmla="*/ 28 h 32"/>
                <a:gd name="T22" fmla="*/ 4 w 36"/>
                <a:gd name="T23" fmla="*/ 28 h 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32"/>
                <a:gd name="T38" fmla="*/ 36 w 36"/>
                <a:gd name="T39" fmla="*/ 32 h 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32">
                  <a:moveTo>
                    <a:pt x="4" y="28"/>
                  </a:moveTo>
                  <a:lnTo>
                    <a:pt x="18" y="19"/>
                  </a:lnTo>
                  <a:lnTo>
                    <a:pt x="27" y="5"/>
                  </a:lnTo>
                  <a:lnTo>
                    <a:pt x="32" y="0"/>
                  </a:lnTo>
                  <a:lnTo>
                    <a:pt x="36" y="5"/>
                  </a:lnTo>
                  <a:lnTo>
                    <a:pt x="32" y="19"/>
                  </a:lnTo>
                  <a:lnTo>
                    <a:pt x="23" y="28"/>
                  </a:lnTo>
                  <a:lnTo>
                    <a:pt x="13" y="32"/>
                  </a:lnTo>
                  <a:lnTo>
                    <a:pt x="4" y="32"/>
                  </a:lnTo>
                  <a:lnTo>
                    <a:pt x="0" y="28"/>
                  </a:lnTo>
                  <a:lnTo>
                    <a:pt x="4"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5" name="Freeform 46"/>
            <p:cNvSpPr/>
            <p:nvPr/>
          </p:nvSpPr>
          <p:spPr bwMode="auto">
            <a:xfrm>
              <a:off x="4420" y="1688"/>
              <a:ext cx="27" cy="28"/>
            </a:xfrm>
            <a:custGeom>
              <a:avLst/>
              <a:gdLst>
                <a:gd name="T0" fmla="*/ 18 w 27"/>
                <a:gd name="T1" fmla="*/ 0 h 28"/>
                <a:gd name="T2" fmla="*/ 23 w 27"/>
                <a:gd name="T3" fmla="*/ 5 h 28"/>
                <a:gd name="T4" fmla="*/ 27 w 27"/>
                <a:gd name="T5" fmla="*/ 14 h 28"/>
                <a:gd name="T6" fmla="*/ 14 w 27"/>
                <a:gd name="T7" fmla="*/ 23 h 28"/>
                <a:gd name="T8" fmla="*/ 0 w 27"/>
                <a:gd name="T9" fmla="*/ 28 h 28"/>
                <a:gd name="T10" fmla="*/ 0 w 27"/>
                <a:gd name="T11" fmla="*/ 23 h 28"/>
                <a:gd name="T12" fmla="*/ 18 w 27"/>
                <a:gd name="T13" fmla="*/ 14 h 28"/>
                <a:gd name="T14" fmla="*/ 14 w 27"/>
                <a:gd name="T15" fmla="*/ 5 h 28"/>
                <a:gd name="T16" fmla="*/ 14 w 27"/>
                <a:gd name="T17" fmla="*/ 0 h 28"/>
                <a:gd name="T18" fmla="*/ 18 w 27"/>
                <a:gd name="T19" fmla="*/ 0 h 28"/>
                <a:gd name="T20" fmla="*/ 18 w 27"/>
                <a:gd name="T21" fmla="*/ 0 h 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
                <a:gd name="T34" fmla="*/ 0 h 28"/>
                <a:gd name="T35" fmla="*/ 27 w 27"/>
                <a:gd name="T36" fmla="*/ 28 h 2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 h="28">
                  <a:moveTo>
                    <a:pt x="18" y="0"/>
                  </a:moveTo>
                  <a:lnTo>
                    <a:pt x="23" y="5"/>
                  </a:lnTo>
                  <a:lnTo>
                    <a:pt x="27" y="14"/>
                  </a:lnTo>
                  <a:lnTo>
                    <a:pt x="14" y="23"/>
                  </a:lnTo>
                  <a:lnTo>
                    <a:pt x="0" y="28"/>
                  </a:lnTo>
                  <a:lnTo>
                    <a:pt x="0" y="23"/>
                  </a:lnTo>
                  <a:lnTo>
                    <a:pt x="18" y="14"/>
                  </a:lnTo>
                  <a:lnTo>
                    <a:pt x="14" y="5"/>
                  </a:lnTo>
                  <a:lnTo>
                    <a:pt x="14" y="0"/>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6" name="Freeform 47"/>
            <p:cNvSpPr/>
            <p:nvPr/>
          </p:nvSpPr>
          <p:spPr bwMode="auto">
            <a:xfrm>
              <a:off x="4369" y="1730"/>
              <a:ext cx="23" cy="28"/>
            </a:xfrm>
            <a:custGeom>
              <a:avLst/>
              <a:gdLst>
                <a:gd name="T0" fmla="*/ 23 w 23"/>
                <a:gd name="T1" fmla="*/ 4 h 28"/>
                <a:gd name="T2" fmla="*/ 5 w 23"/>
                <a:gd name="T3" fmla="*/ 28 h 28"/>
                <a:gd name="T4" fmla="*/ 0 w 23"/>
                <a:gd name="T5" fmla="*/ 28 h 28"/>
                <a:gd name="T6" fmla="*/ 0 w 23"/>
                <a:gd name="T7" fmla="*/ 23 h 28"/>
                <a:gd name="T8" fmla="*/ 19 w 23"/>
                <a:gd name="T9" fmla="*/ 0 h 28"/>
                <a:gd name="T10" fmla="*/ 23 w 23"/>
                <a:gd name="T11" fmla="*/ 0 h 28"/>
                <a:gd name="T12" fmla="*/ 23 w 23"/>
                <a:gd name="T13" fmla="*/ 4 h 28"/>
                <a:gd name="T14" fmla="*/ 23 w 23"/>
                <a:gd name="T15" fmla="*/ 4 h 28"/>
                <a:gd name="T16" fmla="*/ 23 w 23"/>
                <a:gd name="T17" fmla="*/ 4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28"/>
                <a:gd name="T29" fmla="*/ 23 w 23"/>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28">
                  <a:moveTo>
                    <a:pt x="23" y="4"/>
                  </a:moveTo>
                  <a:lnTo>
                    <a:pt x="5" y="28"/>
                  </a:lnTo>
                  <a:lnTo>
                    <a:pt x="0" y="28"/>
                  </a:lnTo>
                  <a:lnTo>
                    <a:pt x="0" y="23"/>
                  </a:lnTo>
                  <a:lnTo>
                    <a:pt x="19" y="0"/>
                  </a:lnTo>
                  <a:lnTo>
                    <a:pt x="23" y="0"/>
                  </a:lnTo>
                  <a:lnTo>
                    <a:pt x="23" y="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7" name="Freeform 48"/>
            <p:cNvSpPr/>
            <p:nvPr/>
          </p:nvSpPr>
          <p:spPr bwMode="auto">
            <a:xfrm>
              <a:off x="4342" y="1734"/>
              <a:ext cx="36" cy="33"/>
            </a:xfrm>
            <a:custGeom>
              <a:avLst/>
              <a:gdLst>
                <a:gd name="T0" fmla="*/ 4 w 36"/>
                <a:gd name="T1" fmla="*/ 0 h 33"/>
                <a:gd name="T2" fmla="*/ 9 w 36"/>
                <a:gd name="T3" fmla="*/ 10 h 33"/>
                <a:gd name="T4" fmla="*/ 13 w 36"/>
                <a:gd name="T5" fmla="*/ 14 h 33"/>
                <a:gd name="T6" fmla="*/ 27 w 36"/>
                <a:gd name="T7" fmla="*/ 19 h 33"/>
                <a:gd name="T8" fmla="*/ 36 w 36"/>
                <a:gd name="T9" fmla="*/ 24 h 33"/>
                <a:gd name="T10" fmla="*/ 36 w 36"/>
                <a:gd name="T11" fmla="*/ 28 h 33"/>
                <a:gd name="T12" fmla="*/ 32 w 36"/>
                <a:gd name="T13" fmla="*/ 33 h 33"/>
                <a:gd name="T14" fmla="*/ 18 w 36"/>
                <a:gd name="T15" fmla="*/ 33 h 33"/>
                <a:gd name="T16" fmla="*/ 9 w 36"/>
                <a:gd name="T17" fmla="*/ 28 h 33"/>
                <a:gd name="T18" fmla="*/ 0 w 36"/>
                <a:gd name="T19" fmla="*/ 5 h 33"/>
                <a:gd name="T20" fmla="*/ 0 w 36"/>
                <a:gd name="T21" fmla="*/ 0 h 33"/>
                <a:gd name="T22" fmla="*/ 4 w 36"/>
                <a:gd name="T23" fmla="*/ 0 h 33"/>
                <a:gd name="T24" fmla="*/ 4 w 36"/>
                <a:gd name="T25" fmla="*/ 0 h 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
                <a:gd name="T40" fmla="*/ 0 h 33"/>
                <a:gd name="T41" fmla="*/ 36 w 36"/>
                <a:gd name="T42" fmla="*/ 33 h 3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 h="33">
                  <a:moveTo>
                    <a:pt x="4" y="0"/>
                  </a:moveTo>
                  <a:lnTo>
                    <a:pt x="9" y="10"/>
                  </a:lnTo>
                  <a:lnTo>
                    <a:pt x="13" y="14"/>
                  </a:lnTo>
                  <a:lnTo>
                    <a:pt x="27" y="19"/>
                  </a:lnTo>
                  <a:lnTo>
                    <a:pt x="36" y="24"/>
                  </a:lnTo>
                  <a:lnTo>
                    <a:pt x="36" y="28"/>
                  </a:lnTo>
                  <a:lnTo>
                    <a:pt x="32" y="33"/>
                  </a:lnTo>
                  <a:lnTo>
                    <a:pt x="18" y="33"/>
                  </a:lnTo>
                  <a:lnTo>
                    <a:pt x="9" y="28"/>
                  </a:lnTo>
                  <a:lnTo>
                    <a:pt x="0" y="5"/>
                  </a:lnTo>
                  <a:lnTo>
                    <a:pt x="0"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8" name="Freeform 49"/>
            <p:cNvSpPr/>
            <p:nvPr/>
          </p:nvSpPr>
          <p:spPr bwMode="auto">
            <a:xfrm>
              <a:off x="4328" y="1739"/>
              <a:ext cx="64" cy="65"/>
            </a:xfrm>
            <a:custGeom>
              <a:avLst/>
              <a:gdLst>
                <a:gd name="T0" fmla="*/ 9 w 64"/>
                <a:gd name="T1" fmla="*/ 5 h 65"/>
                <a:gd name="T2" fmla="*/ 4 w 64"/>
                <a:gd name="T3" fmla="*/ 19 h 65"/>
                <a:gd name="T4" fmla="*/ 14 w 64"/>
                <a:gd name="T5" fmla="*/ 37 h 65"/>
                <a:gd name="T6" fmla="*/ 18 w 64"/>
                <a:gd name="T7" fmla="*/ 46 h 65"/>
                <a:gd name="T8" fmla="*/ 23 w 64"/>
                <a:gd name="T9" fmla="*/ 51 h 65"/>
                <a:gd name="T10" fmla="*/ 41 w 64"/>
                <a:gd name="T11" fmla="*/ 55 h 65"/>
                <a:gd name="T12" fmla="*/ 55 w 64"/>
                <a:gd name="T13" fmla="*/ 46 h 65"/>
                <a:gd name="T14" fmla="*/ 55 w 64"/>
                <a:gd name="T15" fmla="*/ 23 h 65"/>
                <a:gd name="T16" fmla="*/ 60 w 64"/>
                <a:gd name="T17" fmla="*/ 23 h 65"/>
                <a:gd name="T18" fmla="*/ 60 w 64"/>
                <a:gd name="T19" fmla="*/ 23 h 65"/>
                <a:gd name="T20" fmla="*/ 64 w 64"/>
                <a:gd name="T21" fmla="*/ 37 h 65"/>
                <a:gd name="T22" fmla="*/ 60 w 64"/>
                <a:gd name="T23" fmla="*/ 55 h 65"/>
                <a:gd name="T24" fmla="*/ 50 w 64"/>
                <a:gd name="T25" fmla="*/ 60 h 65"/>
                <a:gd name="T26" fmla="*/ 41 w 64"/>
                <a:gd name="T27" fmla="*/ 65 h 65"/>
                <a:gd name="T28" fmla="*/ 23 w 64"/>
                <a:gd name="T29" fmla="*/ 60 h 65"/>
                <a:gd name="T30" fmla="*/ 9 w 64"/>
                <a:gd name="T31" fmla="*/ 46 h 65"/>
                <a:gd name="T32" fmla="*/ 0 w 64"/>
                <a:gd name="T33" fmla="*/ 23 h 65"/>
                <a:gd name="T34" fmla="*/ 0 w 64"/>
                <a:gd name="T35" fmla="*/ 0 h 65"/>
                <a:gd name="T36" fmla="*/ 9 w 64"/>
                <a:gd name="T37" fmla="*/ 5 h 65"/>
                <a:gd name="T38" fmla="*/ 9 w 64"/>
                <a:gd name="T39" fmla="*/ 5 h 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4"/>
                <a:gd name="T61" fmla="*/ 0 h 65"/>
                <a:gd name="T62" fmla="*/ 64 w 64"/>
                <a:gd name="T63" fmla="*/ 65 h 6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4" h="65">
                  <a:moveTo>
                    <a:pt x="9" y="5"/>
                  </a:moveTo>
                  <a:lnTo>
                    <a:pt x="4" y="19"/>
                  </a:lnTo>
                  <a:lnTo>
                    <a:pt x="14" y="37"/>
                  </a:lnTo>
                  <a:lnTo>
                    <a:pt x="18" y="46"/>
                  </a:lnTo>
                  <a:lnTo>
                    <a:pt x="23" y="51"/>
                  </a:lnTo>
                  <a:lnTo>
                    <a:pt x="41" y="55"/>
                  </a:lnTo>
                  <a:lnTo>
                    <a:pt x="55" y="46"/>
                  </a:lnTo>
                  <a:lnTo>
                    <a:pt x="55" y="23"/>
                  </a:lnTo>
                  <a:lnTo>
                    <a:pt x="60" y="23"/>
                  </a:lnTo>
                  <a:lnTo>
                    <a:pt x="64" y="37"/>
                  </a:lnTo>
                  <a:lnTo>
                    <a:pt x="60" y="55"/>
                  </a:lnTo>
                  <a:lnTo>
                    <a:pt x="50" y="60"/>
                  </a:lnTo>
                  <a:lnTo>
                    <a:pt x="41" y="65"/>
                  </a:lnTo>
                  <a:lnTo>
                    <a:pt x="23" y="60"/>
                  </a:lnTo>
                  <a:lnTo>
                    <a:pt x="9" y="46"/>
                  </a:lnTo>
                  <a:lnTo>
                    <a:pt x="0" y="23"/>
                  </a:lnTo>
                  <a:lnTo>
                    <a:pt x="0" y="0"/>
                  </a:lnTo>
                  <a:lnTo>
                    <a:pt x="9" y="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9" name="Freeform 50"/>
            <p:cNvSpPr/>
            <p:nvPr/>
          </p:nvSpPr>
          <p:spPr bwMode="auto">
            <a:xfrm>
              <a:off x="4240" y="1721"/>
              <a:ext cx="171" cy="263"/>
            </a:xfrm>
            <a:custGeom>
              <a:avLst/>
              <a:gdLst>
                <a:gd name="T0" fmla="*/ 88 w 171"/>
                <a:gd name="T1" fmla="*/ 4 h 263"/>
                <a:gd name="T2" fmla="*/ 69 w 171"/>
                <a:gd name="T3" fmla="*/ 13 h 263"/>
                <a:gd name="T4" fmla="*/ 51 w 171"/>
                <a:gd name="T5" fmla="*/ 37 h 263"/>
                <a:gd name="T6" fmla="*/ 42 w 171"/>
                <a:gd name="T7" fmla="*/ 55 h 263"/>
                <a:gd name="T8" fmla="*/ 28 w 171"/>
                <a:gd name="T9" fmla="*/ 73 h 263"/>
                <a:gd name="T10" fmla="*/ 10 w 171"/>
                <a:gd name="T11" fmla="*/ 115 h 263"/>
                <a:gd name="T12" fmla="*/ 10 w 171"/>
                <a:gd name="T13" fmla="*/ 129 h 263"/>
                <a:gd name="T14" fmla="*/ 19 w 171"/>
                <a:gd name="T15" fmla="*/ 143 h 263"/>
                <a:gd name="T16" fmla="*/ 28 w 171"/>
                <a:gd name="T17" fmla="*/ 157 h 263"/>
                <a:gd name="T18" fmla="*/ 33 w 171"/>
                <a:gd name="T19" fmla="*/ 166 h 263"/>
                <a:gd name="T20" fmla="*/ 42 w 171"/>
                <a:gd name="T21" fmla="*/ 175 h 263"/>
                <a:gd name="T22" fmla="*/ 51 w 171"/>
                <a:gd name="T23" fmla="*/ 184 h 263"/>
                <a:gd name="T24" fmla="*/ 60 w 171"/>
                <a:gd name="T25" fmla="*/ 189 h 263"/>
                <a:gd name="T26" fmla="*/ 74 w 171"/>
                <a:gd name="T27" fmla="*/ 193 h 263"/>
                <a:gd name="T28" fmla="*/ 97 w 171"/>
                <a:gd name="T29" fmla="*/ 207 h 263"/>
                <a:gd name="T30" fmla="*/ 115 w 171"/>
                <a:gd name="T31" fmla="*/ 221 h 263"/>
                <a:gd name="T32" fmla="*/ 138 w 171"/>
                <a:gd name="T33" fmla="*/ 226 h 263"/>
                <a:gd name="T34" fmla="*/ 152 w 171"/>
                <a:gd name="T35" fmla="*/ 235 h 263"/>
                <a:gd name="T36" fmla="*/ 171 w 171"/>
                <a:gd name="T37" fmla="*/ 244 h 263"/>
                <a:gd name="T38" fmla="*/ 171 w 171"/>
                <a:gd name="T39" fmla="*/ 263 h 263"/>
                <a:gd name="T40" fmla="*/ 152 w 171"/>
                <a:gd name="T41" fmla="*/ 253 h 263"/>
                <a:gd name="T42" fmla="*/ 134 w 171"/>
                <a:gd name="T43" fmla="*/ 244 h 263"/>
                <a:gd name="T44" fmla="*/ 111 w 171"/>
                <a:gd name="T45" fmla="*/ 240 h 263"/>
                <a:gd name="T46" fmla="*/ 88 w 171"/>
                <a:gd name="T47" fmla="*/ 226 h 263"/>
                <a:gd name="T48" fmla="*/ 74 w 171"/>
                <a:gd name="T49" fmla="*/ 217 h 263"/>
                <a:gd name="T50" fmla="*/ 65 w 171"/>
                <a:gd name="T51" fmla="*/ 207 h 263"/>
                <a:gd name="T52" fmla="*/ 51 w 171"/>
                <a:gd name="T53" fmla="*/ 198 h 263"/>
                <a:gd name="T54" fmla="*/ 42 w 171"/>
                <a:gd name="T55" fmla="*/ 193 h 263"/>
                <a:gd name="T56" fmla="*/ 23 w 171"/>
                <a:gd name="T57" fmla="*/ 170 h 263"/>
                <a:gd name="T58" fmla="*/ 10 w 171"/>
                <a:gd name="T59" fmla="*/ 147 h 263"/>
                <a:gd name="T60" fmla="*/ 0 w 171"/>
                <a:gd name="T61" fmla="*/ 110 h 263"/>
                <a:gd name="T62" fmla="*/ 10 w 171"/>
                <a:gd name="T63" fmla="*/ 87 h 263"/>
                <a:gd name="T64" fmla="*/ 23 w 171"/>
                <a:gd name="T65" fmla="*/ 69 h 263"/>
                <a:gd name="T66" fmla="*/ 37 w 171"/>
                <a:gd name="T67" fmla="*/ 50 h 263"/>
                <a:gd name="T68" fmla="*/ 46 w 171"/>
                <a:gd name="T69" fmla="*/ 32 h 263"/>
                <a:gd name="T70" fmla="*/ 56 w 171"/>
                <a:gd name="T71" fmla="*/ 23 h 263"/>
                <a:gd name="T72" fmla="*/ 65 w 171"/>
                <a:gd name="T73" fmla="*/ 9 h 263"/>
                <a:gd name="T74" fmla="*/ 74 w 171"/>
                <a:gd name="T75" fmla="*/ 4 h 263"/>
                <a:gd name="T76" fmla="*/ 88 w 171"/>
                <a:gd name="T77" fmla="*/ 0 h 263"/>
                <a:gd name="T78" fmla="*/ 92 w 171"/>
                <a:gd name="T79" fmla="*/ 4 h 263"/>
                <a:gd name="T80" fmla="*/ 88 w 171"/>
                <a:gd name="T81" fmla="*/ 4 h 263"/>
                <a:gd name="T82" fmla="*/ 88 w 171"/>
                <a:gd name="T83" fmla="*/ 4 h 26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1"/>
                <a:gd name="T127" fmla="*/ 0 h 263"/>
                <a:gd name="T128" fmla="*/ 171 w 171"/>
                <a:gd name="T129" fmla="*/ 263 h 26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1" h="263">
                  <a:moveTo>
                    <a:pt x="88" y="4"/>
                  </a:moveTo>
                  <a:lnTo>
                    <a:pt x="69" y="13"/>
                  </a:lnTo>
                  <a:lnTo>
                    <a:pt x="51" y="37"/>
                  </a:lnTo>
                  <a:lnTo>
                    <a:pt x="42" y="55"/>
                  </a:lnTo>
                  <a:lnTo>
                    <a:pt x="28" y="73"/>
                  </a:lnTo>
                  <a:lnTo>
                    <a:pt x="10" y="115"/>
                  </a:lnTo>
                  <a:lnTo>
                    <a:pt x="10" y="129"/>
                  </a:lnTo>
                  <a:lnTo>
                    <a:pt x="19" y="143"/>
                  </a:lnTo>
                  <a:lnTo>
                    <a:pt x="28" y="157"/>
                  </a:lnTo>
                  <a:lnTo>
                    <a:pt x="33" y="166"/>
                  </a:lnTo>
                  <a:lnTo>
                    <a:pt x="42" y="175"/>
                  </a:lnTo>
                  <a:lnTo>
                    <a:pt x="51" y="184"/>
                  </a:lnTo>
                  <a:lnTo>
                    <a:pt x="60" y="189"/>
                  </a:lnTo>
                  <a:lnTo>
                    <a:pt x="74" y="193"/>
                  </a:lnTo>
                  <a:lnTo>
                    <a:pt x="97" y="207"/>
                  </a:lnTo>
                  <a:lnTo>
                    <a:pt x="115" y="221"/>
                  </a:lnTo>
                  <a:lnTo>
                    <a:pt x="138" y="226"/>
                  </a:lnTo>
                  <a:lnTo>
                    <a:pt x="152" y="235"/>
                  </a:lnTo>
                  <a:lnTo>
                    <a:pt x="171" y="244"/>
                  </a:lnTo>
                  <a:lnTo>
                    <a:pt x="171" y="263"/>
                  </a:lnTo>
                  <a:lnTo>
                    <a:pt x="152" y="253"/>
                  </a:lnTo>
                  <a:lnTo>
                    <a:pt x="134" y="244"/>
                  </a:lnTo>
                  <a:lnTo>
                    <a:pt x="111" y="240"/>
                  </a:lnTo>
                  <a:lnTo>
                    <a:pt x="88" y="226"/>
                  </a:lnTo>
                  <a:lnTo>
                    <a:pt x="74" y="217"/>
                  </a:lnTo>
                  <a:lnTo>
                    <a:pt x="65" y="207"/>
                  </a:lnTo>
                  <a:lnTo>
                    <a:pt x="51" y="198"/>
                  </a:lnTo>
                  <a:lnTo>
                    <a:pt x="42" y="193"/>
                  </a:lnTo>
                  <a:lnTo>
                    <a:pt x="23" y="170"/>
                  </a:lnTo>
                  <a:lnTo>
                    <a:pt x="10" y="147"/>
                  </a:lnTo>
                  <a:lnTo>
                    <a:pt x="0" y="110"/>
                  </a:lnTo>
                  <a:lnTo>
                    <a:pt x="10" y="87"/>
                  </a:lnTo>
                  <a:lnTo>
                    <a:pt x="23" y="69"/>
                  </a:lnTo>
                  <a:lnTo>
                    <a:pt x="37" y="50"/>
                  </a:lnTo>
                  <a:lnTo>
                    <a:pt x="46" y="32"/>
                  </a:lnTo>
                  <a:lnTo>
                    <a:pt x="56" y="23"/>
                  </a:lnTo>
                  <a:lnTo>
                    <a:pt x="65" y="9"/>
                  </a:lnTo>
                  <a:lnTo>
                    <a:pt x="74" y="4"/>
                  </a:lnTo>
                  <a:lnTo>
                    <a:pt x="88" y="0"/>
                  </a:lnTo>
                  <a:lnTo>
                    <a:pt x="92" y="4"/>
                  </a:lnTo>
                  <a:lnTo>
                    <a:pt x="88" y="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50" name="Freeform 51"/>
            <p:cNvSpPr/>
            <p:nvPr/>
          </p:nvSpPr>
          <p:spPr bwMode="auto">
            <a:xfrm>
              <a:off x="4328" y="1790"/>
              <a:ext cx="64" cy="60"/>
            </a:xfrm>
            <a:custGeom>
              <a:avLst/>
              <a:gdLst>
                <a:gd name="T0" fmla="*/ 64 w 64"/>
                <a:gd name="T1" fmla="*/ 4 h 60"/>
                <a:gd name="T2" fmla="*/ 55 w 64"/>
                <a:gd name="T3" fmla="*/ 23 h 60"/>
                <a:gd name="T4" fmla="*/ 46 w 64"/>
                <a:gd name="T5" fmla="*/ 41 h 60"/>
                <a:gd name="T6" fmla="*/ 23 w 64"/>
                <a:gd name="T7" fmla="*/ 55 h 60"/>
                <a:gd name="T8" fmla="*/ 0 w 64"/>
                <a:gd name="T9" fmla="*/ 60 h 60"/>
                <a:gd name="T10" fmla="*/ 0 w 64"/>
                <a:gd name="T11" fmla="*/ 55 h 60"/>
                <a:gd name="T12" fmla="*/ 14 w 64"/>
                <a:gd name="T13" fmla="*/ 41 h 60"/>
                <a:gd name="T14" fmla="*/ 32 w 64"/>
                <a:gd name="T15" fmla="*/ 28 h 60"/>
                <a:gd name="T16" fmla="*/ 60 w 64"/>
                <a:gd name="T17" fmla="*/ 0 h 60"/>
                <a:gd name="T18" fmla="*/ 64 w 64"/>
                <a:gd name="T19" fmla="*/ 0 h 60"/>
                <a:gd name="T20" fmla="*/ 64 w 64"/>
                <a:gd name="T21" fmla="*/ 4 h 60"/>
                <a:gd name="T22" fmla="*/ 64 w 64"/>
                <a:gd name="T23" fmla="*/ 4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
                <a:gd name="T37" fmla="*/ 0 h 60"/>
                <a:gd name="T38" fmla="*/ 64 w 64"/>
                <a:gd name="T39" fmla="*/ 60 h 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 h="60">
                  <a:moveTo>
                    <a:pt x="64" y="4"/>
                  </a:moveTo>
                  <a:lnTo>
                    <a:pt x="55" y="23"/>
                  </a:lnTo>
                  <a:lnTo>
                    <a:pt x="46" y="41"/>
                  </a:lnTo>
                  <a:lnTo>
                    <a:pt x="23" y="55"/>
                  </a:lnTo>
                  <a:lnTo>
                    <a:pt x="0" y="60"/>
                  </a:lnTo>
                  <a:lnTo>
                    <a:pt x="0" y="55"/>
                  </a:lnTo>
                  <a:lnTo>
                    <a:pt x="14" y="41"/>
                  </a:lnTo>
                  <a:lnTo>
                    <a:pt x="32" y="28"/>
                  </a:lnTo>
                  <a:lnTo>
                    <a:pt x="60" y="0"/>
                  </a:lnTo>
                  <a:lnTo>
                    <a:pt x="64" y="0"/>
                  </a:lnTo>
                  <a:lnTo>
                    <a:pt x="64" y="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51" name="Freeform 52"/>
            <p:cNvSpPr/>
            <p:nvPr/>
          </p:nvSpPr>
          <p:spPr bwMode="auto">
            <a:xfrm>
              <a:off x="4355" y="1827"/>
              <a:ext cx="74" cy="14"/>
            </a:xfrm>
            <a:custGeom>
              <a:avLst/>
              <a:gdLst>
                <a:gd name="T0" fmla="*/ 0 w 74"/>
                <a:gd name="T1" fmla="*/ 0 h 14"/>
                <a:gd name="T2" fmla="*/ 46 w 74"/>
                <a:gd name="T3" fmla="*/ 4 h 14"/>
                <a:gd name="T4" fmla="*/ 56 w 74"/>
                <a:gd name="T5" fmla="*/ 4 h 14"/>
                <a:gd name="T6" fmla="*/ 69 w 74"/>
                <a:gd name="T7" fmla="*/ 4 h 14"/>
                <a:gd name="T8" fmla="*/ 74 w 74"/>
                <a:gd name="T9" fmla="*/ 9 h 14"/>
                <a:gd name="T10" fmla="*/ 69 w 74"/>
                <a:gd name="T11" fmla="*/ 14 h 14"/>
                <a:gd name="T12" fmla="*/ 56 w 74"/>
                <a:gd name="T13" fmla="*/ 14 h 14"/>
                <a:gd name="T14" fmla="*/ 42 w 74"/>
                <a:gd name="T15" fmla="*/ 14 h 14"/>
                <a:gd name="T16" fmla="*/ 23 w 74"/>
                <a:gd name="T17" fmla="*/ 4 h 14"/>
                <a:gd name="T18" fmla="*/ 5 w 74"/>
                <a:gd name="T19" fmla="*/ 4 h 14"/>
                <a:gd name="T20" fmla="*/ 0 w 74"/>
                <a:gd name="T21" fmla="*/ 0 h 14"/>
                <a:gd name="T22" fmla="*/ 0 w 74"/>
                <a:gd name="T23" fmla="*/ 0 h 14"/>
                <a:gd name="T24" fmla="*/ 0 w 74"/>
                <a:gd name="T25" fmla="*/ 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
                <a:gd name="T40" fmla="*/ 0 h 14"/>
                <a:gd name="T41" fmla="*/ 74 w 74"/>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 h="14">
                  <a:moveTo>
                    <a:pt x="0" y="0"/>
                  </a:moveTo>
                  <a:lnTo>
                    <a:pt x="46" y="4"/>
                  </a:lnTo>
                  <a:lnTo>
                    <a:pt x="56" y="4"/>
                  </a:lnTo>
                  <a:lnTo>
                    <a:pt x="69" y="4"/>
                  </a:lnTo>
                  <a:lnTo>
                    <a:pt x="74" y="9"/>
                  </a:lnTo>
                  <a:lnTo>
                    <a:pt x="69" y="14"/>
                  </a:lnTo>
                  <a:lnTo>
                    <a:pt x="56" y="14"/>
                  </a:lnTo>
                  <a:lnTo>
                    <a:pt x="42" y="14"/>
                  </a:lnTo>
                  <a:lnTo>
                    <a:pt x="23" y="4"/>
                  </a:lnTo>
                  <a:lnTo>
                    <a:pt x="5"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52" name="Freeform 53"/>
            <p:cNvSpPr/>
            <p:nvPr/>
          </p:nvSpPr>
          <p:spPr bwMode="auto">
            <a:xfrm>
              <a:off x="4457" y="1841"/>
              <a:ext cx="36" cy="46"/>
            </a:xfrm>
            <a:custGeom>
              <a:avLst/>
              <a:gdLst>
                <a:gd name="T0" fmla="*/ 36 w 36"/>
                <a:gd name="T1" fmla="*/ 4 h 46"/>
                <a:gd name="T2" fmla="*/ 32 w 36"/>
                <a:gd name="T3" fmla="*/ 13 h 46"/>
                <a:gd name="T4" fmla="*/ 27 w 36"/>
                <a:gd name="T5" fmla="*/ 23 h 46"/>
                <a:gd name="T6" fmla="*/ 23 w 36"/>
                <a:gd name="T7" fmla="*/ 32 h 46"/>
                <a:gd name="T8" fmla="*/ 18 w 36"/>
                <a:gd name="T9" fmla="*/ 37 h 46"/>
                <a:gd name="T10" fmla="*/ 9 w 36"/>
                <a:gd name="T11" fmla="*/ 46 h 46"/>
                <a:gd name="T12" fmla="*/ 4 w 36"/>
                <a:gd name="T13" fmla="*/ 46 h 46"/>
                <a:gd name="T14" fmla="*/ 0 w 36"/>
                <a:gd name="T15" fmla="*/ 41 h 46"/>
                <a:gd name="T16" fmla="*/ 23 w 36"/>
                <a:gd name="T17" fmla="*/ 23 h 46"/>
                <a:gd name="T18" fmla="*/ 23 w 36"/>
                <a:gd name="T19" fmla="*/ 9 h 46"/>
                <a:gd name="T20" fmla="*/ 32 w 36"/>
                <a:gd name="T21" fmla="*/ 0 h 46"/>
                <a:gd name="T22" fmla="*/ 36 w 36"/>
                <a:gd name="T23" fmla="*/ 4 h 46"/>
                <a:gd name="T24" fmla="*/ 36 w 36"/>
                <a:gd name="T25" fmla="*/ 4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
                <a:gd name="T40" fmla="*/ 0 h 46"/>
                <a:gd name="T41" fmla="*/ 36 w 36"/>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 h="46">
                  <a:moveTo>
                    <a:pt x="36" y="4"/>
                  </a:moveTo>
                  <a:lnTo>
                    <a:pt x="32" y="13"/>
                  </a:lnTo>
                  <a:lnTo>
                    <a:pt x="27" y="23"/>
                  </a:lnTo>
                  <a:lnTo>
                    <a:pt x="23" y="32"/>
                  </a:lnTo>
                  <a:lnTo>
                    <a:pt x="18" y="37"/>
                  </a:lnTo>
                  <a:lnTo>
                    <a:pt x="9" y="46"/>
                  </a:lnTo>
                  <a:lnTo>
                    <a:pt x="4" y="46"/>
                  </a:lnTo>
                  <a:lnTo>
                    <a:pt x="0" y="41"/>
                  </a:lnTo>
                  <a:lnTo>
                    <a:pt x="23" y="23"/>
                  </a:lnTo>
                  <a:lnTo>
                    <a:pt x="23" y="9"/>
                  </a:lnTo>
                  <a:lnTo>
                    <a:pt x="32" y="0"/>
                  </a:lnTo>
                  <a:lnTo>
                    <a:pt x="36" y="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53" name="Freeform 54"/>
            <p:cNvSpPr/>
            <p:nvPr/>
          </p:nvSpPr>
          <p:spPr bwMode="auto">
            <a:xfrm>
              <a:off x="4503" y="1831"/>
              <a:ext cx="13" cy="47"/>
            </a:xfrm>
            <a:custGeom>
              <a:avLst/>
              <a:gdLst>
                <a:gd name="T0" fmla="*/ 9 w 13"/>
                <a:gd name="T1" fmla="*/ 5 h 47"/>
                <a:gd name="T2" fmla="*/ 9 w 13"/>
                <a:gd name="T3" fmla="*/ 19 h 47"/>
                <a:gd name="T4" fmla="*/ 13 w 13"/>
                <a:gd name="T5" fmla="*/ 42 h 47"/>
                <a:gd name="T6" fmla="*/ 13 w 13"/>
                <a:gd name="T7" fmla="*/ 47 h 47"/>
                <a:gd name="T8" fmla="*/ 9 w 13"/>
                <a:gd name="T9" fmla="*/ 42 h 47"/>
                <a:gd name="T10" fmla="*/ 0 w 13"/>
                <a:gd name="T11" fmla="*/ 19 h 47"/>
                <a:gd name="T12" fmla="*/ 0 w 13"/>
                <a:gd name="T13" fmla="*/ 0 h 47"/>
                <a:gd name="T14" fmla="*/ 9 w 13"/>
                <a:gd name="T15" fmla="*/ 5 h 47"/>
                <a:gd name="T16" fmla="*/ 9 w 13"/>
                <a:gd name="T17" fmla="*/ 5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47"/>
                <a:gd name="T29" fmla="*/ 13 w 13"/>
                <a:gd name="T30" fmla="*/ 47 h 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47">
                  <a:moveTo>
                    <a:pt x="9" y="5"/>
                  </a:moveTo>
                  <a:lnTo>
                    <a:pt x="9" y="19"/>
                  </a:lnTo>
                  <a:lnTo>
                    <a:pt x="13" y="42"/>
                  </a:lnTo>
                  <a:lnTo>
                    <a:pt x="13" y="47"/>
                  </a:lnTo>
                  <a:lnTo>
                    <a:pt x="9" y="42"/>
                  </a:lnTo>
                  <a:lnTo>
                    <a:pt x="0" y="19"/>
                  </a:lnTo>
                  <a:lnTo>
                    <a:pt x="0" y="0"/>
                  </a:lnTo>
                  <a:lnTo>
                    <a:pt x="9" y="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54" name="Freeform 55"/>
            <p:cNvSpPr/>
            <p:nvPr/>
          </p:nvSpPr>
          <p:spPr bwMode="auto">
            <a:xfrm>
              <a:off x="4489" y="1850"/>
              <a:ext cx="23" cy="60"/>
            </a:xfrm>
            <a:custGeom>
              <a:avLst/>
              <a:gdLst>
                <a:gd name="T0" fmla="*/ 23 w 23"/>
                <a:gd name="T1" fmla="*/ 4 h 60"/>
                <a:gd name="T2" fmla="*/ 9 w 23"/>
                <a:gd name="T3" fmla="*/ 28 h 60"/>
                <a:gd name="T4" fmla="*/ 14 w 23"/>
                <a:gd name="T5" fmla="*/ 60 h 60"/>
                <a:gd name="T6" fmla="*/ 4 w 23"/>
                <a:gd name="T7" fmla="*/ 60 h 60"/>
                <a:gd name="T8" fmla="*/ 0 w 23"/>
                <a:gd name="T9" fmla="*/ 28 h 60"/>
                <a:gd name="T10" fmla="*/ 4 w 23"/>
                <a:gd name="T11" fmla="*/ 14 h 60"/>
                <a:gd name="T12" fmla="*/ 18 w 23"/>
                <a:gd name="T13" fmla="*/ 0 h 60"/>
                <a:gd name="T14" fmla="*/ 23 w 23"/>
                <a:gd name="T15" fmla="*/ 0 h 60"/>
                <a:gd name="T16" fmla="*/ 23 w 23"/>
                <a:gd name="T17" fmla="*/ 4 h 60"/>
                <a:gd name="T18" fmla="*/ 23 w 23"/>
                <a:gd name="T19" fmla="*/ 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60"/>
                <a:gd name="T32" fmla="*/ 23 w 23"/>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60">
                  <a:moveTo>
                    <a:pt x="23" y="4"/>
                  </a:moveTo>
                  <a:lnTo>
                    <a:pt x="9" y="28"/>
                  </a:lnTo>
                  <a:lnTo>
                    <a:pt x="14" y="60"/>
                  </a:lnTo>
                  <a:lnTo>
                    <a:pt x="4" y="60"/>
                  </a:lnTo>
                  <a:lnTo>
                    <a:pt x="0" y="28"/>
                  </a:lnTo>
                  <a:lnTo>
                    <a:pt x="4" y="14"/>
                  </a:lnTo>
                  <a:lnTo>
                    <a:pt x="18" y="0"/>
                  </a:lnTo>
                  <a:lnTo>
                    <a:pt x="23" y="0"/>
                  </a:lnTo>
                  <a:lnTo>
                    <a:pt x="23" y="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55" name="Freeform 56"/>
            <p:cNvSpPr/>
            <p:nvPr/>
          </p:nvSpPr>
          <p:spPr bwMode="auto">
            <a:xfrm>
              <a:off x="4452" y="1836"/>
              <a:ext cx="28" cy="212"/>
            </a:xfrm>
            <a:custGeom>
              <a:avLst/>
              <a:gdLst>
                <a:gd name="T0" fmla="*/ 28 w 28"/>
                <a:gd name="T1" fmla="*/ 5 h 212"/>
                <a:gd name="T2" fmla="*/ 14 w 28"/>
                <a:gd name="T3" fmla="*/ 23 h 212"/>
                <a:gd name="T4" fmla="*/ 14 w 28"/>
                <a:gd name="T5" fmla="*/ 46 h 212"/>
                <a:gd name="T6" fmla="*/ 9 w 28"/>
                <a:gd name="T7" fmla="*/ 65 h 212"/>
                <a:gd name="T8" fmla="*/ 5 w 28"/>
                <a:gd name="T9" fmla="*/ 74 h 212"/>
                <a:gd name="T10" fmla="*/ 5 w 28"/>
                <a:gd name="T11" fmla="*/ 97 h 212"/>
                <a:gd name="T12" fmla="*/ 9 w 28"/>
                <a:gd name="T13" fmla="*/ 115 h 212"/>
                <a:gd name="T14" fmla="*/ 9 w 28"/>
                <a:gd name="T15" fmla="*/ 129 h 212"/>
                <a:gd name="T16" fmla="*/ 18 w 28"/>
                <a:gd name="T17" fmla="*/ 143 h 212"/>
                <a:gd name="T18" fmla="*/ 28 w 28"/>
                <a:gd name="T19" fmla="*/ 157 h 212"/>
                <a:gd name="T20" fmla="*/ 28 w 28"/>
                <a:gd name="T21" fmla="*/ 212 h 212"/>
                <a:gd name="T22" fmla="*/ 23 w 28"/>
                <a:gd name="T23" fmla="*/ 212 h 212"/>
                <a:gd name="T24" fmla="*/ 18 w 28"/>
                <a:gd name="T25" fmla="*/ 212 h 212"/>
                <a:gd name="T26" fmla="*/ 14 w 28"/>
                <a:gd name="T27" fmla="*/ 162 h 212"/>
                <a:gd name="T28" fmla="*/ 9 w 28"/>
                <a:gd name="T29" fmla="*/ 152 h 212"/>
                <a:gd name="T30" fmla="*/ 5 w 28"/>
                <a:gd name="T31" fmla="*/ 129 h 212"/>
                <a:gd name="T32" fmla="*/ 5 w 28"/>
                <a:gd name="T33" fmla="*/ 125 h 212"/>
                <a:gd name="T34" fmla="*/ 0 w 28"/>
                <a:gd name="T35" fmla="*/ 74 h 212"/>
                <a:gd name="T36" fmla="*/ 0 w 28"/>
                <a:gd name="T37" fmla="*/ 65 h 212"/>
                <a:gd name="T38" fmla="*/ 5 w 28"/>
                <a:gd name="T39" fmla="*/ 46 h 212"/>
                <a:gd name="T40" fmla="*/ 5 w 28"/>
                <a:gd name="T41" fmla="*/ 23 h 212"/>
                <a:gd name="T42" fmla="*/ 14 w 28"/>
                <a:gd name="T43" fmla="*/ 9 h 212"/>
                <a:gd name="T44" fmla="*/ 23 w 28"/>
                <a:gd name="T45" fmla="*/ 0 h 212"/>
                <a:gd name="T46" fmla="*/ 28 w 28"/>
                <a:gd name="T47" fmla="*/ 5 h 212"/>
                <a:gd name="T48" fmla="*/ 28 w 28"/>
                <a:gd name="T49" fmla="*/ 5 h 21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212"/>
                <a:gd name="T77" fmla="*/ 28 w 28"/>
                <a:gd name="T78" fmla="*/ 212 h 21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212">
                  <a:moveTo>
                    <a:pt x="28" y="5"/>
                  </a:moveTo>
                  <a:lnTo>
                    <a:pt x="14" y="23"/>
                  </a:lnTo>
                  <a:lnTo>
                    <a:pt x="14" y="46"/>
                  </a:lnTo>
                  <a:lnTo>
                    <a:pt x="9" y="65"/>
                  </a:lnTo>
                  <a:lnTo>
                    <a:pt x="5" y="74"/>
                  </a:lnTo>
                  <a:lnTo>
                    <a:pt x="5" y="97"/>
                  </a:lnTo>
                  <a:lnTo>
                    <a:pt x="9" y="115"/>
                  </a:lnTo>
                  <a:lnTo>
                    <a:pt x="9" y="129"/>
                  </a:lnTo>
                  <a:lnTo>
                    <a:pt x="18" y="143"/>
                  </a:lnTo>
                  <a:lnTo>
                    <a:pt x="28" y="157"/>
                  </a:lnTo>
                  <a:lnTo>
                    <a:pt x="28" y="212"/>
                  </a:lnTo>
                  <a:lnTo>
                    <a:pt x="23" y="212"/>
                  </a:lnTo>
                  <a:lnTo>
                    <a:pt x="18" y="212"/>
                  </a:lnTo>
                  <a:lnTo>
                    <a:pt x="14" y="162"/>
                  </a:lnTo>
                  <a:lnTo>
                    <a:pt x="9" y="152"/>
                  </a:lnTo>
                  <a:lnTo>
                    <a:pt x="5" y="129"/>
                  </a:lnTo>
                  <a:lnTo>
                    <a:pt x="5" y="125"/>
                  </a:lnTo>
                  <a:lnTo>
                    <a:pt x="0" y="74"/>
                  </a:lnTo>
                  <a:lnTo>
                    <a:pt x="0" y="65"/>
                  </a:lnTo>
                  <a:lnTo>
                    <a:pt x="5" y="46"/>
                  </a:lnTo>
                  <a:lnTo>
                    <a:pt x="5" y="23"/>
                  </a:lnTo>
                  <a:lnTo>
                    <a:pt x="14" y="9"/>
                  </a:lnTo>
                  <a:lnTo>
                    <a:pt x="23" y="0"/>
                  </a:lnTo>
                  <a:lnTo>
                    <a:pt x="28" y="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56" name="Freeform 57"/>
            <p:cNvSpPr/>
            <p:nvPr/>
          </p:nvSpPr>
          <p:spPr bwMode="auto">
            <a:xfrm>
              <a:off x="4429" y="1804"/>
              <a:ext cx="64" cy="50"/>
            </a:xfrm>
            <a:custGeom>
              <a:avLst/>
              <a:gdLst>
                <a:gd name="T0" fmla="*/ 64 w 64"/>
                <a:gd name="T1" fmla="*/ 4 h 50"/>
                <a:gd name="T2" fmla="*/ 32 w 64"/>
                <a:gd name="T3" fmla="*/ 23 h 50"/>
                <a:gd name="T4" fmla="*/ 5 w 64"/>
                <a:gd name="T5" fmla="*/ 50 h 50"/>
                <a:gd name="T6" fmla="*/ 0 w 64"/>
                <a:gd name="T7" fmla="*/ 50 h 50"/>
                <a:gd name="T8" fmla="*/ 0 w 64"/>
                <a:gd name="T9" fmla="*/ 46 h 50"/>
                <a:gd name="T10" fmla="*/ 14 w 64"/>
                <a:gd name="T11" fmla="*/ 32 h 50"/>
                <a:gd name="T12" fmla="*/ 28 w 64"/>
                <a:gd name="T13" fmla="*/ 18 h 50"/>
                <a:gd name="T14" fmla="*/ 41 w 64"/>
                <a:gd name="T15" fmla="*/ 9 h 50"/>
                <a:gd name="T16" fmla="*/ 60 w 64"/>
                <a:gd name="T17" fmla="*/ 0 h 50"/>
                <a:gd name="T18" fmla="*/ 64 w 64"/>
                <a:gd name="T19" fmla="*/ 4 h 50"/>
                <a:gd name="T20" fmla="*/ 64 w 64"/>
                <a:gd name="T21" fmla="*/ 4 h 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4"/>
                <a:gd name="T34" fmla="*/ 0 h 50"/>
                <a:gd name="T35" fmla="*/ 64 w 64"/>
                <a:gd name="T36" fmla="*/ 50 h 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4" h="50">
                  <a:moveTo>
                    <a:pt x="64" y="4"/>
                  </a:moveTo>
                  <a:lnTo>
                    <a:pt x="32" y="23"/>
                  </a:lnTo>
                  <a:lnTo>
                    <a:pt x="5" y="50"/>
                  </a:lnTo>
                  <a:lnTo>
                    <a:pt x="0" y="50"/>
                  </a:lnTo>
                  <a:lnTo>
                    <a:pt x="0" y="46"/>
                  </a:lnTo>
                  <a:lnTo>
                    <a:pt x="14" y="32"/>
                  </a:lnTo>
                  <a:lnTo>
                    <a:pt x="28" y="18"/>
                  </a:lnTo>
                  <a:lnTo>
                    <a:pt x="41" y="9"/>
                  </a:lnTo>
                  <a:lnTo>
                    <a:pt x="60" y="0"/>
                  </a:lnTo>
                  <a:lnTo>
                    <a:pt x="64" y="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57" name="Freeform 58"/>
            <p:cNvSpPr/>
            <p:nvPr/>
          </p:nvSpPr>
          <p:spPr bwMode="auto">
            <a:xfrm>
              <a:off x="4415" y="1845"/>
              <a:ext cx="42" cy="176"/>
            </a:xfrm>
            <a:custGeom>
              <a:avLst/>
              <a:gdLst>
                <a:gd name="T0" fmla="*/ 37 w 42"/>
                <a:gd name="T1" fmla="*/ 5 h 176"/>
                <a:gd name="T2" fmla="*/ 19 w 42"/>
                <a:gd name="T3" fmla="*/ 33 h 176"/>
                <a:gd name="T4" fmla="*/ 9 w 42"/>
                <a:gd name="T5" fmla="*/ 56 h 176"/>
                <a:gd name="T6" fmla="*/ 14 w 42"/>
                <a:gd name="T7" fmla="*/ 65 h 176"/>
                <a:gd name="T8" fmla="*/ 14 w 42"/>
                <a:gd name="T9" fmla="*/ 79 h 176"/>
                <a:gd name="T10" fmla="*/ 9 w 42"/>
                <a:gd name="T11" fmla="*/ 93 h 176"/>
                <a:gd name="T12" fmla="*/ 14 w 42"/>
                <a:gd name="T13" fmla="*/ 102 h 176"/>
                <a:gd name="T14" fmla="*/ 23 w 42"/>
                <a:gd name="T15" fmla="*/ 116 h 176"/>
                <a:gd name="T16" fmla="*/ 42 w 42"/>
                <a:gd name="T17" fmla="*/ 143 h 176"/>
                <a:gd name="T18" fmla="*/ 42 w 42"/>
                <a:gd name="T19" fmla="*/ 176 h 176"/>
                <a:gd name="T20" fmla="*/ 37 w 42"/>
                <a:gd name="T21" fmla="*/ 176 h 176"/>
                <a:gd name="T22" fmla="*/ 32 w 42"/>
                <a:gd name="T23" fmla="*/ 148 h 176"/>
                <a:gd name="T24" fmla="*/ 23 w 42"/>
                <a:gd name="T25" fmla="*/ 134 h 176"/>
                <a:gd name="T26" fmla="*/ 14 w 42"/>
                <a:gd name="T27" fmla="*/ 125 h 176"/>
                <a:gd name="T28" fmla="*/ 0 w 42"/>
                <a:gd name="T29" fmla="*/ 88 h 176"/>
                <a:gd name="T30" fmla="*/ 9 w 42"/>
                <a:gd name="T31" fmla="*/ 69 h 176"/>
                <a:gd name="T32" fmla="*/ 0 w 42"/>
                <a:gd name="T33" fmla="*/ 60 h 176"/>
                <a:gd name="T34" fmla="*/ 5 w 42"/>
                <a:gd name="T35" fmla="*/ 46 h 176"/>
                <a:gd name="T36" fmla="*/ 14 w 42"/>
                <a:gd name="T37" fmla="*/ 28 h 176"/>
                <a:gd name="T38" fmla="*/ 28 w 42"/>
                <a:gd name="T39" fmla="*/ 5 h 176"/>
                <a:gd name="T40" fmla="*/ 32 w 42"/>
                <a:gd name="T41" fmla="*/ 0 h 176"/>
                <a:gd name="T42" fmla="*/ 37 w 42"/>
                <a:gd name="T43" fmla="*/ 5 h 176"/>
                <a:gd name="T44" fmla="*/ 37 w 42"/>
                <a:gd name="T45" fmla="*/ 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
                <a:gd name="T70" fmla="*/ 0 h 176"/>
                <a:gd name="T71" fmla="*/ 42 w 42"/>
                <a:gd name="T72" fmla="*/ 176 h 17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 h="176">
                  <a:moveTo>
                    <a:pt x="37" y="5"/>
                  </a:moveTo>
                  <a:lnTo>
                    <a:pt x="19" y="33"/>
                  </a:lnTo>
                  <a:lnTo>
                    <a:pt x="9" y="56"/>
                  </a:lnTo>
                  <a:lnTo>
                    <a:pt x="14" y="65"/>
                  </a:lnTo>
                  <a:lnTo>
                    <a:pt x="14" y="79"/>
                  </a:lnTo>
                  <a:lnTo>
                    <a:pt x="9" y="93"/>
                  </a:lnTo>
                  <a:lnTo>
                    <a:pt x="14" y="102"/>
                  </a:lnTo>
                  <a:lnTo>
                    <a:pt x="23" y="116"/>
                  </a:lnTo>
                  <a:lnTo>
                    <a:pt x="42" y="143"/>
                  </a:lnTo>
                  <a:lnTo>
                    <a:pt x="42" y="176"/>
                  </a:lnTo>
                  <a:lnTo>
                    <a:pt x="37" y="176"/>
                  </a:lnTo>
                  <a:lnTo>
                    <a:pt x="32" y="148"/>
                  </a:lnTo>
                  <a:lnTo>
                    <a:pt x="23" y="134"/>
                  </a:lnTo>
                  <a:lnTo>
                    <a:pt x="14" y="125"/>
                  </a:lnTo>
                  <a:lnTo>
                    <a:pt x="0" y="88"/>
                  </a:lnTo>
                  <a:lnTo>
                    <a:pt x="9" y="69"/>
                  </a:lnTo>
                  <a:lnTo>
                    <a:pt x="0" y="60"/>
                  </a:lnTo>
                  <a:lnTo>
                    <a:pt x="5" y="46"/>
                  </a:lnTo>
                  <a:lnTo>
                    <a:pt x="14" y="28"/>
                  </a:lnTo>
                  <a:lnTo>
                    <a:pt x="28" y="5"/>
                  </a:lnTo>
                  <a:lnTo>
                    <a:pt x="32" y="0"/>
                  </a:lnTo>
                  <a:lnTo>
                    <a:pt x="37" y="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58" name="Freeform 59"/>
            <p:cNvSpPr/>
            <p:nvPr/>
          </p:nvSpPr>
          <p:spPr bwMode="auto">
            <a:xfrm>
              <a:off x="4401" y="1947"/>
              <a:ext cx="69" cy="143"/>
            </a:xfrm>
            <a:custGeom>
              <a:avLst/>
              <a:gdLst>
                <a:gd name="T0" fmla="*/ 14 w 69"/>
                <a:gd name="T1" fmla="*/ 4 h 143"/>
                <a:gd name="T2" fmla="*/ 14 w 69"/>
                <a:gd name="T3" fmla="*/ 37 h 143"/>
                <a:gd name="T4" fmla="*/ 19 w 69"/>
                <a:gd name="T5" fmla="*/ 46 h 143"/>
                <a:gd name="T6" fmla="*/ 28 w 69"/>
                <a:gd name="T7" fmla="*/ 60 h 143"/>
                <a:gd name="T8" fmla="*/ 42 w 69"/>
                <a:gd name="T9" fmla="*/ 78 h 143"/>
                <a:gd name="T10" fmla="*/ 56 w 69"/>
                <a:gd name="T11" fmla="*/ 97 h 143"/>
                <a:gd name="T12" fmla="*/ 69 w 69"/>
                <a:gd name="T13" fmla="*/ 138 h 143"/>
                <a:gd name="T14" fmla="*/ 65 w 69"/>
                <a:gd name="T15" fmla="*/ 143 h 143"/>
                <a:gd name="T16" fmla="*/ 60 w 69"/>
                <a:gd name="T17" fmla="*/ 138 h 143"/>
                <a:gd name="T18" fmla="*/ 56 w 69"/>
                <a:gd name="T19" fmla="*/ 120 h 143"/>
                <a:gd name="T20" fmla="*/ 46 w 69"/>
                <a:gd name="T21" fmla="*/ 101 h 143"/>
                <a:gd name="T22" fmla="*/ 37 w 69"/>
                <a:gd name="T23" fmla="*/ 83 h 143"/>
                <a:gd name="T24" fmla="*/ 23 w 69"/>
                <a:gd name="T25" fmla="*/ 64 h 143"/>
                <a:gd name="T26" fmla="*/ 5 w 69"/>
                <a:gd name="T27" fmla="*/ 37 h 143"/>
                <a:gd name="T28" fmla="*/ 0 w 69"/>
                <a:gd name="T29" fmla="*/ 4 h 143"/>
                <a:gd name="T30" fmla="*/ 5 w 69"/>
                <a:gd name="T31" fmla="*/ 0 h 143"/>
                <a:gd name="T32" fmla="*/ 5 w 69"/>
                <a:gd name="T33" fmla="*/ 0 h 143"/>
                <a:gd name="T34" fmla="*/ 14 w 69"/>
                <a:gd name="T35" fmla="*/ 4 h 143"/>
                <a:gd name="T36" fmla="*/ 14 w 69"/>
                <a:gd name="T37" fmla="*/ 4 h 1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
                <a:gd name="T58" fmla="*/ 0 h 143"/>
                <a:gd name="T59" fmla="*/ 69 w 69"/>
                <a:gd name="T60" fmla="*/ 143 h 1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 h="143">
                  <a:moveTo>
                    <a:pt x="14" y="4"/>
                  </a:moveTo>
                  <a:lnTo>
                    <a:pt x="14" y="37"/>
                  </a:lnTo>
                  <a:lnTo>
                    <a:pt x="19" y="46"/>
                  </a:lnTo>
                  <a:lnTo>
                    <a:pt x="28" y="60"/>
                  </a:lnTo>
                  <a:lnTo>
                    <a:pt x="42" y="78"/>
                  </a:lnTo>
                  <a:lnTo>
                    <a:pt x="56" y="97"/>
                  </a:lnTo>
                  <a:lnTo>
                    <a:pt x="69" y="138"/>
                  </a:lnTo>
                  <a:lnTo>
                    <a:pt x="65" y="143"/>
                  </a:lnTo>
                  <a:lnTo>
                    <a:pt x="60" y="138"/>
                  </a:lnTo>
                  <a:lnTo>
                    <a:pt x="56" y="120"/>
                  </a:lnTo>
                  <a:lnTo>
                    <a:pt x="46" y="101"/>
                  </a:lnTo>
                  <a:lnTo>
                    <a:pt x="37" y="83"/>
                  </a:lnTo>
                  <a:lnTo>
                    <a:pt x="23" y="64"/>
                  </a:lnTo>
                  <a:lnTo>
                    <a:pt x="5" y="37"/>
                  </a:lnTo>
                  <a:lnTo>
                    <a:pt x="0" y="4"/>
                  </a:lnTo>
                  <a:lnTo>
                    <a:pt x="5" y="0"/>
                  </a:lnTo>
                  <a:lnTo>
                    <a:pt x="14" y="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59" name="Freeform 60"/>
            <p:cNvSpPr/>
            <p:nvPr/>
          </p:nvSpPr>
          <p:spPr bwMode="auto">
            <a:xfrm>
              <a:off x="4585" y="1868"/>
              <a:ext cx="56" cy="111"/>
            </a:xfrm>
            <a:custGeom>
              <a:avLst/>
              <a:gdLst>
                <a:gd name="T0" fmla="*/ 23 w 56"/>
                <a:gd name="T1" fmla="*/ 111 h 111"/>
                <a:gd name="T2" fmla="*/ 14 w 56"/>
                <a:gd name="T3" fmla="*/ 93 h 111"/>
                <a:gd name="T4" fmla="*/ 0 w 56"/>
                <a:gd name="T5" fmla="*/ 70 h 111"/>
                <a:gd name="T6" fmla="*/ 10 w 56"/>
                <a:gd name="T7" fmla="*/ 46 h 111"/>
                <a:gd name="T8" fmla="*/ 19 w 56"/>
                <a:gd name="T9" fmla="*/ 28 h 111"/>
                <a:gd name="T10" fmla="*/ 33 w 56"/>
                <a:gd name="T11" fmla="*/ 14 h 111"/>
                <a:gd name="T12" fmla="*/ 42 w 56"/>
                <a:gd name="T13" fmla="*/ 10 h 111"/>
                <a:gd name="T14" fmla="*/ 51 w 56"/>
                <a:gd name="T15" fmla="*/ 0 h 111"/>
                <a:gd name="T16" fmla="*/ 56 w 56"/>
                <a:gd name="T17" fmla="*/ 5 h 111"/>
                <a:gd name="T18" fmla="*/ 51 w 56"/>
                <a:gd name="T19" fmla="*/ 5 h 111"/>
                <a:gd name="T20" fmla="*/ 37 w 56"/>
                <a:gd name="T21" fmla="*/ 19 h 111"/>
                <a:gd name="T22" fmla="*/ 28 w 56"/>
                <a:gd name="T23" fmla="*/ 33 h 111"/>
                <a:gd name="T24" fmla="*/ 14 w 56"/>
                <a:gd name="T25" fmla="*/ 65 h 111"/>
                <a:gd name="T26" fmla="*/ 19 w 56"/>
                <a:gd name="T27" fmla="*/ 79 h 111"/>
                <a:gd name="T28" fmla="*/ 23 w 56"/>
                <a:gd name="T29" fmla="*/ 97 h 111"/>
                <a:gd name="T30" fmla="*/ 28 w 56"/>
                <a:gd name="T31" fmla="*/ 106 h 111"/>
                <a:gd name="T32" fmla="*/ 28 w 56"/>
                <a:gd name="T33" fmla="*/ 111 h 111"/>
                <a:gd name="T34" fmla="*/ 23 w 56"/>
                <a:gd name="T35" fmla="*/ 111 h 111"/>
                <a:gd name="T36" fmla="*/ 23 w 56"/>
                <a:gd name="T37" fmla="*/ 111 h 1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6"/>
                <a:gd name="T58" fmla="*/ 0 h 111"/>
                <a:gd name="T59" fmla="*/ 56 w 56"/>
                <a:gd name="T60" fmla="*/ 111 h 1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6" h="111">
                  <a:moveTo>
                    <a:pt x="23" y="111"/>
                  </a:moveTo>
                  <a:lnTo>
                    <a:pt x="14" y="93"/>
                  </a:lnTo>
                  <a:lnTo>
                    <a:pt x="0" y="70"/>
                  </a:lnTo>
                  <a:lnTo>
                    <a:pt x="10" y="46"/>
                  </a:lnTo>
                  <a:lnTo>
                    <a:pt x="19" y="28"/>
                  </a:lnTo>
                  <a:lnTo>
                    <a:pt x="33" y="14"/>
                  </a:lnTo>
                  <a:lnTo>
                    <a:pt x="42" y="10"/>
                  </a:lnTo>
                  <a:lnTo>
                    <a:pt x="51" y="0"/>
                  </a:lnTo>
                  <a:lnTo>
                    <a:pt x="56" y="5"/>
                  </a:lnTo>
                  <a:lnTo>
                    <a:pt x="51" y="5"/>
                  </a:lnTo>
                  <a:lnTo>
                    <a:pt x="37" y="19"/>
                  </a:lnTo>
                  <a:lnTo>
                    <a:pt x="28" y="33"/>
                  </a:lnTo>
                  <a:lnTo>
                    <a:pt x="14" y="65"/>
                  </a:lnTo>
                  <a:lnTo>
                    <a:pt x="19" y="79"/>
                  </a:lnTo>
                  <a:lnTo>
                    <a:pt x="23" y="97"/>
                  </a:lnTo>
                  <a:lnTo>
                    <a:pt x="28" y="106"/>
                  </a:lnTo>
                  <a:lnTo>
                    <a:pt x="28" y="111"/>
                  </a:lnTo>
                  <a:lnTo>
                    <a:pt x="23" y="1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60" name="Freeform 61"/>
            <p:cNvSpPr/>
            <p:nvPr/>
          </p:nvSpPr>
          <p:spPr bwMode="auto">
            <a:xfrm>
              <a:off x="4599" y="1818"/>
              <a:ext cx="78" cy="36"/>
            </a:xfrm>
            <a:custGeom>
              <a:avLst/>
              <a:gdLst>
                <a:gd name="T0" fmla="*/ 5 w 78"/>
                <a:gd name="T1" fmla="*/ 0 h 36"/>
                <a:gd name="T2" fmla="*/ 32 w 78"/>
                <a:gd name="T3" fmla="*/ 13 h 36"/>
                <a:gd name="T4" fmla="*/ 42 w 78"/>
                <a:gd name="T5" fmla="*/ 18 h 36"/>
                <a:gd name="T6" fmla="*/ 74 w 78"/>
                <a:gd name="T7" fmla="*/ 32 h 36"/>
                <a:gd name="T8" fmla="*/ 78 w 78"/>
                <a:gd name="T9" fmla="*/ 36 h 36"/>
                <a:gd name="T10" fmla="*/ 74 w 78"/>
                <a:gd name="T11" fmla="*/ 36 h 36"/>
                <a:gd name="T12" fmla="*/ 37 w 78"/>
                <a:gd name="T13" fmla="*/ 27 h 36"/>
                <a:gd name="T14" fmla="*/ 23 w 78"/>
                <a:gd name="T15" fmla="*/ 23 h 36"/>
                <a:gd name="T16" fmla="*/ 14 w 78"/>
                <a:gd name="T17" fmla="*/ 13 h 36"/>
                <a:gd name="T18" fmla="*/ 0 w 78"/>
                <a:gd name="T19" fmla="*/ 4 h 36"/>
                <a:gd name="T20" fmla="*/ 0 w 78"/>
                <a:gd name="T21" fmla="*/ 0 h 36"/>
                <a:gd name="T22" fmla="*/ 5 w 78"/>
                <a:gd name="T23" fmla="*/ 0 h 36"/>
                <a:gd name="T24" fmla="*/ 5 w 78"/>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
                <a:gd name="T40" fmla="*/ 0 h 36"/>
                <a:gd name="T41" fmla="*/ 78 w 78"/>
                <a:gd name="T42" fmla="*/ 36 h 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 h="36">
                  <a:moveTo>
                    <a:pt x="5" y="0"/>
                  </a:moveTo>
                  <a:lnTo>
                    <a:pt x="32" y="13"/>
                  </a:lnTo>
                  <a:lnTo>
                    <a:pt x="42" y="18"/>
                  </a:lnTo>
                  <a:lnTo>
                    <a:pt x="74" y="32"/>
                  </a:lnTo>
                  <a:lnTo>
                    <a:pt x="78" y="36"/>
                  </a:lnTo>
                  <a:lnTo>
                    <a:pt x="74" y="36"/>
                  </a:lnTo>
                  <a:lnTo>
                    <a:pt x="37" y="27"/>
                  </a:lnTo>
                  <a:lnTo>
                    <a:pt x="23" y="23"/>
                  </a:lnTo>
                  <a:lnTo>
                    <a:pt x="14" y="13"/>
                  </a:lnTo>
                  <a:lnTo>
                    <a:pt x="0" y="4"/>
                  </a:lnTo>
                  <a:lnTo>
                    <a:pt x="0"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61" name="Freeform 62"/>
            <p:cNvSpPr/>
            <p:nvPr/>
          </p:nvSpPr>
          <p:spPr bwMode="auto">
            <a:xfrm>
              <a:off x="4687" y="1859"/>
              <a:ext cx="64" cy="337"/>
            </a:xfrm>
            <a:custGeom>
              <a:avLst/>
              <a:gdLst>
                <a:gd name="T0" fmla="*/ 9 w 64"/>
                <a:gd name="T1" fmla="*/ 0 h 337"/>
                <a:gd name="T2" fmla="*/ 18 w 64"/>
                <a:gd name="T3" fmla="*/ 9 h 337"/>
                <a:gd name="T4" fmla="*/ 27 w 64"/>
                <a:gd name="T5" fmla="*/ 23 h 337"/>
                <a:gd name="T6" fmla="*/ 36 w 64"/>
                <a:gd name="T7" fmla="*/ 51 h 337"/>
                <a:gd name="T8" fmla="*/ 46 w 64"/>
                <a:gd name="T9" fmla="*/ 74 h 337"/>
                <a:gd name="T10" fmla="*/ 55 w 64"/>
                <a:gd name="T11" fmla="*/ 129 h 337"/>
                <a:gd name="T12" fmla="*/ 59 w 64"/>
                <a:gd name="T13" fmla="*/ 162 h 337"/>
                <a:gd name="T14" fmla="*/ 64 w 64"/>
                <a:gd name="T15" fmla="*/ 222 h 337"/>
                <a:gd name="T16" fmla="*/ 55 w 64"/>
                <a:gd name="T17" fmla="*/ 282 h 337"/>
                <a:gd name="T18" fmla="*/ 50 w 64"/>
                <a:gd name="T19" fmla="*/ 309 h 337"/>
                <a:gd name="T20" fmla="*/ 46 w 64"/>
                <a:gd name="T21" fmla="*/ 337 h 337"/>
                <a:gd name="T22" fmla="*/ 36 w 64"/>
                <a:gd name="T23" fmla="*/ 337 h 337"/>
                <a:gd name="T24" fmla="*/ 50 w 64"/>
                <a:gd name="T25" fmla="*/ 282 h 337"/>
                <a:gd name="T26" fmla="*/ 55 w 64"/>
                <a:gd name="T27" fmla="*/ 222 h 337"/>
                <a:gd name="T28" fmla="*/ 50 w 64"/>
                <a:gd name="T29" fmla="*/ 162 h 337"/>
                <a:gd name="T30" fmla="*/ 41 w 64"/>
                <a:gd name="T31" fmla="*/ 129 h 337"/>
                <a:gd name="T32" fmla="*/ 36 w 64"/>
                <a:gd name="T33" fmla="*/ 102 h 337"/>
                <a:gd name="T34" fmla="*/ 32 w 64"/>
                <a:gd name="T35" fmla="*/ 79 h 337"/>
                <a:gd name="T36" fmla="*/ 23 w 64"/>
                <a:gd name="T37" fmla="*/ 55 h 337"/>
                <a:gd name="T38" fmla="*/ 13 w 64"/>
                <a:gd name="T39" fmla="*/ 32 h 337"/>
                <a:gd name="T40" fmla="*/ 4 w 64"/>
                <a:gd name="T41" fmla="*/ 19 h 337"/>
                <a:gd name="T42" fmla="*/ 0 w 64"/>
                <a:gd name="T43" fmla="*/ 9 h 337"/>
                <a:gd name="T44" fmla="*/ 0 w 64"/>
                <a:gd name="T45" fmla="*/ 0 h 337"/>
                <a:gd name="T46" fmla="*/ 9 w 64"/>
                <a:gd name="T47" fmla="*/ 0 h 337"/>
                <a:gd name="T48" fmla="*/ 9 w 64"/>
                <a:gd name="T49" fmla="*/ 0 h 3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
                <a:gd name="T76" fmla="*/ 0 h 337"/>
                <a:gd name="T77" fmla="*/ 64 w 64"/>
                <a:gd name="T78" fmla="*/ 337 h 3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 h="337">
                  <a:moveTo>
                    <a:pt x="9" y="0"/>
                  </a:moveTo>
                  <a:lnTo>
                    <a:pt x="18" y="9"/>
                  </a:lnTo>
                  <a:lnTo>
                    <a:pt x="27" y="23"/>
                  </a:lnTo>
                  <a:lnTo>
                    <a:pt x="36" y="51"/>
                  </a:lnTo>
                  <a:lnTo>
                    <a:pt x="46" y="74"/>
                  </a:lnTo>
                  <a:lnTo>
                    <a:pt x="55" y="129"/>
                  </a:lnTo>
                  <a:lnTo>
                    <a:pt x="59" y="162"/>
                  </a:lnTo>
                  <a:lnTo>
                    <a:pt x="64" y="222"/>
                  </a:lnTo>
                  <a:lnTo>
                    <a:pt x="55" y="282"/>
                  </a:lnTo>
                  <a:lnTo>
                    <a:pt x="50" y="309"/>
                  </a:lnTo>
                  <a:lnTo>
                    <a:pt x="46" y="337"/>
                  </a:lnTo>
                  <a:lnTo>
                    <a:pt x="36" y="337"/>
                  </a:lnTo>
                  <a:lnTo>
                    <a:pt x="50" y="282"/>
                  </a:lnTo>
                  <a:lnTo>
                    <a:pt x="55" y="222"/>
                  </a:lnTo>
                  <a:lnTo>
                    <a:pt x="50" y="162"/>
                  </a:lnTo>
                  <a:lnTo>
                    <a:pt x="41" y="129"/>
                  </a:lnTo>
                  <a:lnTo>
                    <a:pt x="36" y="102"/>
                  </a:lnTo>
                  <a:lnTo>
                    <a:pt x="32" y="79"/>
                  </a:lnTo>
                  <a:lnTo>
                    <a:pt x="23" y="55"/>
                  </a:lnTo>
                  <a:lnTo>
                    <a:pt x="13" y="32"/>
                  </a:lnTo>
                  <a:lnTo>
                    <a:pt x="4" y="19"/>
                  </a:lnTo>
                  <a:lnTo>
                    <a:pt x="0" y="9"/>
                  </a:lnTo>
                  <a:lnTo>
                    <a:pt x="0"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62" name="Freeform 63"/>
            <p:cNvSpPr/>
            <p:nvPr/>
          </p:nvSpPr>
          <p:spPr bwMode="auto">
            <a:xfrm>
              <a:off x="4608" y="2002"/>
              <a:ext cx="125" cy="217"/>
            </a:xfrm>
            <a:custGeom>
              <a:avLst/>
              <a:gdLst>
                <a:gd name="T0" fmla="*/ 5 w 125"/>
                <a:gd name="T1" fmla="*/ 0 h 217"/>
                <a:gd name="T2" fmla="*/ 14 w 125"/>
                <a:gd name="T3" fmla="*/ 23 h 217"/>
                <a:gd name="T4" fmla="*/ 19 w 125"/>
                <a:gd name="T5" fmla="*/ 42 h 217"/>
                <a:gd name="T6" fmla="*/ 33 w 125"/>
                <a:gd name="T7" fmla="*/ 79 h 217"/>
                <a:gd name="T8" fmla="*/ 46 w 125"/>
                <a:gd name="T9" fmla="*/ 152 h 217"/>
                <a:gd name="T10" fmla="*/ 51 w 125"/>
                <a:gd name="T11" fmla="*/ 180 h 217"/>
                <a:gd name="T12" fmla="*/ 56 w 125"/>
                <a:gd name="T13" fmla="*/ 199 h 217"/>
                <a:gd name="T14" fmla="*/ 88 w 125"/>
                <a:gd name="T15" fmla="*/ 203 h 217"/>
                <a:gd name="T16" fmla="*/ 120 w 125"/>
                <a:gd name="T17" fmla="*/ 208 h 217"/>
                <a:gd name="T18" fmla="*/ 125 w 125"/>
                <a:gd name="T19" fmla="*/ 212 h 217"/>
                <a:gd name="T20" fmla="*/ 120 w 125"/>
                <a:gd name="T21" fmla="*/ 217 h 217"/>
                <a:gd name="T22" fmla="*/ 88 w 125"/>
                <a:gd name="T23" fmla="*/ 212 h 217"/>
                <a:gd name="T24" fmla="*/ 51 w 125"/>
                <a:gd name="T25" fmla="*/ 212 h 217"/>
                <a:gd name="T26" fmla="*/ 46 w 125"/>
                <a:gd name="T27" fmla="*/ 212 h 217"/>
                <a:gd name="T28" fmla="*/ 37 w 125"/>
                <a:gd name="T29" fmla="*/ 199 h 217"/>
                <a:gd name="T30" fmla="*/ 37 w 125"/>
                <a:gd name="T31" fmla="*/ 180 h 217"/>
                <a:gd name="T32" fmla="*/ 33 w 125"/>
                <a:gd name="T33" fmla="*/ 157 h 217"/>
                <a:gd name="T34" fmla="*/ 28 w 125"/>
                <a:gd name="T35" fmla="*/ 116 h 217"/>
                <a:gd name="T36" fmla="*/ 19 w 125"/>
                <a:gd name="T37" fmla="*/ 79 h 217"/>
                <a:gd name="T38" fmla="*/ 14 w 125"/>
                <a:gd name="T39" fmla="*/ 46 h 217"/>
                <a:gd name="T40" fmla="*/ 0 w 125"/>
                <a:gd name="T41" fmla="*/ 5 h 217"/>
                <a:gd name="T42" fmla="*/ 5 w 125"/>
                <a:gd name="T43" fmla="*/ 0 h 217"/>
                <a:gd name="T44" fmla="*/ 5 w 125"/>
                <a:gd name="T45" fmla="*/ 0 h 217"/>
                <a:gd name="T46" fmla="*/ 5 w 125"/>
                <a:gd name="T47" fmla="*/ 0 h 2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5"/>
                <a:gd name="T73" fmla="*/ 0 h 217"/>
                <a:gd name="T74" fmla="*/ 125 w 125"/>
                <a:gd name="T75" fmla="*/ 217 h 2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5" h="217">
                  <a:moveTo>
                    <a:pt x="5" y="0"/>
                  </a:moveTo>
                  <a:lnTo>
                    <a:pt x="14" y="23"/>
                  </a:lnTo>
                  <a:lnTo>
                    <a:pt x="19" y="42"/>
                  </a:lnTo>
                  <a:lnTo>
                    <a:pt x="33" y="79"/>
                  </a:lnTo>
                  <a:lnTo>
                    <a:pt x="46" y="152"/>
                  </a:lnTo>
                  <a:lnTo>
                    <a:pt x="51" y="180"/>
                  </a:lnTo>
                  <a:lnTo>
                    <a:pt x="56" y="199"/>
                  </a:lnTo>
                  <a:lnTo>
                    <a:pt x="88" y="203"/>
                  </a:lnTo>
                  <a:lnTo>
                    <a:pt x="120" y="208"/>
                  </a:lnTo>
                  <a:lnTo>
                    <a:pt x="125" y="212"/>
                  </a:lnTo>
                  <a:lnTo>
                    <a:pt x="120" y="217"/>
                  </a:lnTo>
                  <a:lnTo>
                    <a:pt x="88" y="212"/>
                  </a:lnTo>
                  <a:lnTo>
                    <a:pt x="51" y="212"/>
                  </a:lnTo>
                  <a:lnTo>
                    <a:pt x="46" y="212"/>
                  </a:lnTo>
                  <a:lnTo>
                    <a:pt x="37" y="199"/>
                  </a:lnTo>
                  <a:lnTo>
                    <a:pt x="37" y="180"/>
                  </a:lnTo>
                  <a:lnTo>
                    <a:pt x="33" y="157"/>
                  </a:lnTo>
                  <a:lnTo>
                    <a:pt x="28" y="116"/>
                  </a:lnTo>
                  <a:lnTo>
                    <a:pt x="19" y="79"/>
                  </a:lnTo>
                  <a:lnTo>
                    <a:pt x="14" y="46"/>
                  </a:lnTo>
                  <a:lnTo>
                    <a:pt x="0"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63" name="Freeform 64"/>
            <p:cNvSpPr/>
            <p:nvPr/>
          </p:nvSpPr>
          <p:spPr bwMode="auto">
            <a:xfrm>
              <a:off x="4677" y="2191"/>
              <a:ext cx="56" cy="10"/>
            </a:xfrm>
            <a:custGeom>
              <a:avLst/>
              <a:gdLst>
                <a:gd name="T0" fmla="*/ 0 w 56"/>
                <a:gd name="T1" fmla="*/ 0 h 10"/>
                <a:gd name="T2" fmla="*/ 51 w 56"/>
                <a:gd name="T3" fmla="*/ 5 h 10"/>
                <a:gd name="T4" fmla="*/ 56 w 56"/>
                <a:gd name="T5" fmla="*/ 5 h 10"/>
                <a:gd name="T6" fmla="*/ 51 w 56"/>
                <a:gd name="T7" fmla="*/ 10 h 10"/>
                <a:gd name="T8" fmla="*/ 5 w 56"/>
                <a:gd name="T9" fmla="*/ 5 h 10"/>
                <a:gd name="T10" fmla="*/ 0 w 56"/>
                <a:gd name="T11" fmla="*/ 0 h 10"/>
                <a:gd name="T12" fmla="*/ 0 w 56"/>
                <a:gd name="T13" fmla="*/ 0 h 10"/>
                <a:gd name="T14" fmla="*/ 0 w 56"/>
                <a:gd name="T15" fmla="*/ 0 h 1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10"/>
                <a:gd name="T26" fmla="*/ 56 w 56"/>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10">
                  <a:moveTo>
                    <a:pt x="0" y="0"/>
                  </a:moveTo>
                  <a:lnTo>
                    <a:pt x="51" y="5"/>
                  </a:lnTo>
                  <a:lnTo>
                    <a:pt x="56" y="5"/>
                  </a:lnTo>
                  <a:lnTo>
                    <a:pt x="51" y="10"/>
                  </a:lnTo>
                  <a:lnTo>
                    <a:pt x="5"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64" name="Freeform 65"/>
            <p:cNvSpPr/>
            <p:nvPr/>
          </p:nvSpPr>
          <p:spPr bwMode="auto">
            <a:xfrm>
              <a:off x="4567" y="2145"/>
              <a:ext cx="69" cy="42"/>
            </a:xfrm>
            <a:custGeom>
              <a:avLst/>
              <a:gdLst>
                <a:gd name="T0" fmla="*/ 5 w 69"/>
                <a:gd name="T1" fmla="*/ 0 h 42"/>
                <a:gd name="T2" fmla="*/ 23 w 69"/>
                <a:gd name="T3" fmla="*/ 33 h 42"/>
                <a:gd name="T4" fmla="*/ 64 w 69"/>
                <a:gd name="T5" fmla="*/ 37 h 42"/>
                <a:gd name="T6" fmla="*/ 69 w 69"/>
                <a:gd name="T7" fmla="*/ 37 h 42"/>
                <a:gd name="T8" fmla="*/ 64 w 69"/>
                <a:gd name="T9" fmla="*/ 42 h 42"/>
                <a:gd name="T10" fmla="*/ 23 w 69"/>
                <a:gd name="T11" fmla="*/ 42 h 42"/>
                <a:gd name="T12" fmla="*/ 14 w 69"/>
                <a:gd name="T13" fmla="*/ 37 h 42"/>
                <a:gd name="T14" fmla="*/ 9 w 69"/>
                <a:gd name="T15" fmla="*/ 19 h 42"/>
                <a:gd name="T16" fmla="*/ 0 w 69"/>
                <a:gd name="T17" fmla="*/ 5 h 42"/>
                <a:gd name="T18" fmla="*/ 0 w 69"/>
                <a:gd name="T19" fmla="*/ 0 h 42"/>
                <a:gd name="T20" fmla="*/ 5 w 69"/>
                <a:gd name="T21" fmla="*/ 0 h 42"/>
                <a:gd name="T22" fmla="*/ 5 w 69"/>
                <a:gd name="T23" fmla="*/ 0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42"/>
                <a:gd name="T38" fmla="*/ 69 w 69"/>
                <a:gd name="T39" fmla="*/ 42 h 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42">
                  <a:moveTo>
                    <a:pt x="5" y="0"/>
                  </a:moveTo>
                  <a:lnTo>
                    <a:pt x="23" y="33"/>
                  </a:lnTo>
                  <a:lnTo>
                    <a:pt x="64" y="37"/>
                  </a:lnTo>
                  <a:lnTo>
                    <a:pt x="69" y="37"/>
                  </a:lnTo>
                  <a:lnTo>
                    <a:pt x="64" y="42"/>
                  </a:lnTo>
                  <a:lnTo>
                    <a:pt x="23" y="42"/>
                  </a:lnTo>
                  <a:lnTo>
                    <a:pt x="14" y="37"/>
                  </a:lnTo>
                  <a:lnTo>
                    <a:pt x="9" y="19"/>
                  </a:lnTo>
                  <a:lnTo>
                    <a:pt x="0" y="5"/>
                  </a:lnTo>
                  <a:lnTo>
                    <a:pt x="0"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65" name="Freeform 66"/>
            <p:cNvSpPr/>
            <p:nvPr/>
          </p:nvSpPr>
          <p:spPr bwMode="auto">
            <a:xfrm>
              <a:off x="4484" y="2081"/>
              <a:ext cx="51" cy="64"/>
            </a:xfrm>
            <a:custGeom>
              <a:avLst/>
              <a:gdLst>
                <a:gd name="T0" fmla="*/ 46 w 51"/>
                <a:gd name="T1" fmla="*/ 9 h 64"/>
                <a:gd name="T2" fmla="*/ 32 w 51"/>
                <a:gd name="T3" fmla="*/ 13 h 64"/>
                <a:gd name="T4" fmla="*/ 14 w 51"/>
                <a:gd name="T5" fmla="*/ 23 h 64"/>
                <a:gd name="T6" fmla="*/ 32 w 51"/>
                <a:gd name="T7" fmla="*/ 41 h 64"/>
                <a:gd name="T8" fmla="*/ 32 w 51"/>
                <a:gd name="T9" fmla="*/ 60 h 64"/>
                <a:gd name="T10" fmla="*/ 32 w 51"/>
                <a:gd name="T11" fmla="*/ 64 h 64"/>
                <a:gd name="T12" fmla="*/ 32 w 51"/>
                <a:gd name="T13" fmla="*/ 64 h 64"/>
                <a:gd name="T14" fmla="*/ 9 w 51"/>
                <a:gd name="T15" fmla="*/ 46 h 64"/>
                <a:gd name="T16" fmla="*/ 9 w 51"/>
                <a:gd name="T17" fmla="*/ 41 h 64"/>
                <a:gd name="T18" fmla="*/ 9 w 51"/>
                <a:gd name="T19" fmla="*/ 37 h 64"/>
                <a:gd name="T20" fmla="*/ 5 w 51"/>
                <a:gd name="T21" fmla="*/ 27 h 64"/>
                <a:gd name="T22" fmla="*/ 0 w 51"/>
                <a:gd name="T23" fmla="*/ 23 h 64"/>
                <a:gd name="T24" fmla="*/ 5 w 51"/>
                <a:gd name="T25" fmla="*/ 18 h 64"/>
                <a:gd name="T26" fmla="*/ 23 w 51"/>
                <a:gd name="T27" fmla="*/ 9 h 64"/>
                <a:gd name="T28" fmla="*/ 46 w 51"/>
                <a:gd name="T29" fmla="*/ 0 h 64"/>
                <a:gd name="T30" fmla="*/ 51 w 51"/>
                <a:gd name="T31" fmla="*/ 4 h 64"/>
                <a:gd name="T32" fmla="*/ 46 w 51"/>
                <a:gd name="T33" fmla="*/ 9 h 64"/>
                <a:gd name="T34" fmla="*/ 46 w 51"/>
                <a:gd name="T35" fmla="*/ 9 h 6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1"/>
                <a:gd name="T55" fmla="*/ 0 h 64"/>
                <a:gd name="T56" fmla="*/ 51 w 51"/>
                <a:gd name="T57" fmla="*/ 64 h 6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1" h="64">
                  <a:moveTo>
                    <a:pt x="46" y="9"/>
                  </a:moveTo>
                  <a:lnTo>
                    <a:pt x="32" y="13"/>
                  </a:lnTo>
                  <a:lnTo>
                    <a:pt x="14" y="23"/>
                  </a:lnTo>
                  <a:lnTo>
                    <a:pt x="32" y="41"/>
                  </a:lnTo>
                  <a:lnTo>
                    <a:pt x="32" y="60"/>
                  </a:lnTo>
                  <a:lnTo>
                    <a:pt x="32" y="64"/>
                  </a:lnTo>
                  <a:lnTo>
                    <a:pt x="9" y="46"/>
                  </a:lnTo>
                  <a:lnTo>
                    <a:pt x="9" y="41"/>
                  </a:lnTo>
                  <a:lnTo>
                    <a:pt x="9" y="37"/>
                  </a:lnTo>
                  <a:lnTo>
                    <a:pt x="5" y="27"/>
                  </a:lnTo>
                  <a:lnTo>
                    <a:pt x="0" y="23"/>
                  </a:lnTo>
                  <a:lnTo>
                    <a:pt x="5" y="18"/>
                  </a:lnTo>
                  <a:lnTo>
                    <a:pt x="23" y="9"/>
                  </a:lnTo>
                  <a:lnTo>
                    <a:pt x="46" y="0"/>
                  </a:lnTo>
                  <a:lnTo>
                    <a:pt x="51" y="4"/>
                  </a:lnTo>
                  <a:lnTo>
                    <a:pt x="46"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66" name="Freeform 67"/>
            <p:cNvSpPr/>
            <p:nvPr/>
          </p:nvSpPr>
          <p:spPr bwMode="auto">
            <a:xfrm>
              <a:off x="4457" y="2025"/>
              <a:ext cx="151" cy="277"/>
            </a:xfrm>
            <a:custGeom>
              <a:avLst/>
              <a:gdLst>
                <a:gd name="T0" fmla="*/ 23 w 151"/>
                <a:gd name="T1" fmla="*/ 0 h 277"/>
                <a:gd name="T2" fmla="*/ 18 w 151"/>
                <a:gd name="T3" fmla="*/ 56 h 277"/>
                <a:gd name="T4" fmla="*/ 13 w 151"/>
                <a:gd name="T5" fmla="*/ 102 h 277"/>
                <a:gd name="T6" fmla="*/ 9 w 151"/>
                <a:gd name="T7" fmla="*/ 111 h 277"/>
                <a:gd name="T8" fmla="*/ 32 w 151"/>
                <a:gd name="T9" fmla="*/ 129 h 277"/>
                <a:gd name="T10" fmla="*/ 59 w 151"/>
                <a:gd name="T11" fmla="*/ 231 h 277"/>
                <a:gd name="T12" fmla="*/ 69 w 151"/>
                <a:gd name="T13" fmla="*/ 240 h 277"/>
                <a:gd name="T14" fmla="*/ 78 w 151"/>
                <a:gd name="T15" fmla="*/ 249 h 277"/>
                <a:gd name="T16" fmla="*/ 87 w 151"/>
                <a:gd name="T17" fmla="*/ 259 h 277"/>
                <a:gd name="T18" fmla="*/ 96 w 151"/>
                <a:gd name="T19" fmla="*/ 263 h 277"/>
                <a:gd name="T20" fmla="*/ 119 w 151"/>
                <a:gd name="T21" fmla="*/ 273 h 277"/>
                <a:gd name="T22" fmla="*/ 147 w 151"/>
                <a:gd name="T23" fmla="*/ 273 h 277"/>
                <a:gd name="T24" fmla="*/ 151 w 151"/>
                <a:gd name="T25" fmla="*/ 273 h 277"/>
                <a:gd name="T26" fmla="*/ 147 w 151"/>
                <a:gd name="T27" fmla="*/ 277 h 277"/>
                <a:gd name="T28" fmla="*/ 87 w 151"/>
                <a:gd name="T29" fmla="*/ 273 h 277"/>
                <a:gd name="T30" fmla="*/ 64 w 151"/>
                <a:gd name="T31" fmla="*/ 259 h 277"/>
                <a:gd name="T32" fmla="*/ 46 w 151"/>
                <a:gd name="T33" fmla="*/ 236 h 277"/>
                <a:gd name="T34" fmla="*/ 23 w 151"/>
                <a:gd name="T35" fmla="*/ 134 h 277"/>
                <a:gd name="T36" fmla="*/ 13 w 151"/>
                <a:gd name="T37" fmla="*/ 125 h 277"/>
                <a:gd name="T38" fmla="*/ 4 w 151"/>
                <a:gd name="T39" fmla="*/ 116 h 277"/>
                <a:gd name="T40" fmla="*/ 0 w 151"/>
                <a:gd name="T41" fmla="*/ 102 h 277"/>
                <a:gd name="T42" fmla="*/ 4 w 151"/>
                <a:gd name="T43" fmla="*/ 56 h 277"/>
                <a:gd name="T44" fmla="*/ 9 w 151"/>
                <a:gd name="T45" fmla="*/ 28 h 277"/>
                <a:gd name="T46" fmla="*/ 13 w 151"/>
                <a:gd name="T47" fmla="*/ 0 h 277"/>
                <a:gd name="T48" fmla="*/ 23 w 151"/>
                <a:gd name="T49" fmla="*/ 0 h 277"/>
                <a:gd name="T50" fmla="*/ 23 w 151"/>
                <a:gd name="T51" fmla="*/ 0 h 27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1"/>
                <a:gd name="T79" fmla="*/ 0 h 277"/>
                <a:gd name="T80" fmla="*/ 151 w 151"/>
                <a:gd name="T81" fmla="*/ 277 h 27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1" h="277">
                  <a:moveTo>
                    <a:pt x="23" y="0"/>
                  </a:moveTo>
                  <a:lnTo>
                    <a:pt x="18" y="56"/>
                  </a:lnTo>
                  <a:lnTo>
                    <a:pt x="13" y="102"/>
                  </a:lnTo>
                  <a:lnTo>
                    <a:pt x="9" y="111"/>
                  </a:lnTo>
                  <a:lnTo>
                    <a:pt x="32" y="129"/>
                  </a:lnTo>
                  <a:lnTo>
                    <a:pt x="59" y="231"/>
                  </a:lnTo>
                  <a:lnTo>
                    <a:pt x="69" y="240"/>
                  </a:lnTo>
                  <a:lnTo>
                    <a:pt x="78" y="249"/>
                  </a:lnTo>
                  <a:lnTo>
                    <a:pt x="87" y="259"/>
                  </a:lnTo>
                  <a:lnTo>
                    <a:pt x="96" y="263"/>
                  </a:lnTo>
                  <a:lnTo>
                    <a:pt x="119" y="273"/>
                  </a:lnTo>
                  <a:lnTo>
                    <a:pt x="147" y="273"/>
                  </a:lnTo>
                  <a:lnTo>
                    <a:pt x="151" y="273"/>
                  </a:lnTo>
                  <a:lnTo>
                    <a:pt x="147" y="277"/>
                  </a:lnTo>
                  <a:lnTo>
                    <a:pt x="87" y="273"/>
                  </a:lnTo>
                  <a:lnTo>
                    <a:pt x="64" y="259"/>
                  </a:lnTo>
                  <a:lnTo>
                    <a:pt x="46" y="236"/>
                  </a:lnTo>
                  <a:lnTo>
                    <a:pt x="23" y="134"/>
                  </a:lnTo>
                  <a:lnTo>
                    <a:pt x="13" y="125"/>
                  </a:lnTo>
                  <a:lnTo>
                    <a:pt x="4" y="116"/>
                  </a:lnTo>
                  <a:lnTo>
                    <a:pt x="0" y="102"/>
                  </a:lnTo>
                  <a:lnTo>
                    <a:pt x="4" y="56"/>
                  </a:lnTo>
                  <a:lnTo>
                    <a:pt x="9" y="28"/>
                  </a:lnTo>
                  <a:lnTo>
                    <a:pt x="13" y="0"/>
                  </a:lnTo>
                  <a:lnTo>
                    <a:pt x="2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67" name="Freeform 68"/>
            <p:cNvSpPr/>
            <p:nvPr/>
          </p:nvSpPr>
          <p:spPr bwMode="auto">
            <a:xfrm>
              <a:off x="4406" y="2094"/>
              <a:ext cx="51" cy="74"/>
            </a:xfrm>
            <a:custGeom>
              <a:avLst/>
              <a:gdLst>
                <a:gd name="T0" fmla="*/ 51 w 51"/>
                <a:gd name="T1" fmla="*/ 5 h 74"/>
                <a:gd name="T2" fmla="*/ 46 w 51"/>
                <a:gd name="T3" fmla="*/ 19 h 74"/>
                <a:gd name="T4" fmla="*/ 37 w 51"/>
                <a:gd name="T5" fmla="*/ 28 h 74"/>
                <a:gd name="T6" fmla="*/ 18 w 51"/>
                <a:gd name="T7" fmla="*/ 51 h 74"/>
                <a:gd name="T8" fmla="*/ 5 w 51"/>
                <a:gd name="T9" fmla="*/ 74 h 74"/>
                <a:gd name="T10" fmla="*/ 0 w 51"/>
                <a:gd name="T11" fmla="*/ 74 h 74"/>
                <a:gd name="T12" fmla="*/ 5 w 51"/>
                <a:gd name="T13" fmla="*/ 42 h 74"/>
                <a:gd name="T14" fmla="*/ 9 w 51"/>
                <a:gd name="T15" fmla="*/ 37 h 74"/>
                <a:gd name="T16" fmla="*/ 14 w 51"/>
                <a:gd name="T17" fmla="*/ 33 h 74"/>
                <a:gd name="T18" fmla="*/ 28 w 51"/>
                <a:gd name="T19" fmla="*/ 24 h 74"/>
                <a:gd name="T20" fmla="*/ 46 w 51"/>
                <a:gd name="T21" fmla="*/ 0 h 74"/>
                <a:gd name="T22" fmla="*/ 51 w 51"/>
                <a:gd name="T23" fmla="*/ 5 h 74"/>
                <a:gd name="T24" fmla="*/ 51 w 51"/>
                <a:gd name="T25" fmla="*/ 5 h 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1"/>
                <a:gd name="T40" fmla="*/ 0 h 74"/>
                <a:gd name="T41" fmla="*/ 51 w 51"/>
                <a:gd name="T42" fmla="*/ 74 h 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1" h="74">
                  <a:moveTo>
                    <a:pt x="51" y="5"/>
                  </a:moveTo>
                  <a:lnTo>
                    <a:pt x="46" y="19"/>
                  </a:lnTo>
                  <a:lnTo>
                    <a:pt x="37" y="28"/>
                  </a:lnTo>
                  <a:lnTo>
                    <a:pt x="18" y="51"/>
                  </a:lnTo>
                  <a:lnTo>
                    <a:pt x="5" y="74"/>
                  </a:lnTo>
                  <a:lnTo>
                    <a:pt x="0" y="74"/>
                  </a:lnTo>
                  <a:lnTo>
                    <a:pt x="5" y="42"/>
                  </a:lnTo>
                  <a:lnTo>
                    <a:pt x="9" y="37"/>
                  </a:lnTo>
                  <a:lnTo>
                    <a:pt x="14" y="33"/>
                  </a:lnTo>
                  <a:lnTo>
                    <a:pt x="28" y="24"/>
                  </a:lnTo>
                  <a:lnTo>
                    <a:pt x="46" y="0"/>
                  </a:lnTo>
                  <a:lnTo>
                    <a:pt x="51" y="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68" name="Freeform 69"/>
            <p:cNvSpPr/>
            <p:nvPr/>
          </p:nvSpPr>
          <p:spPr bwMode="auto">
            <a:xfrm>
              <a:off x="4296" y="2145"/>
              <a:ext cx="156" cy="97"/>
            </a:xfrm>
            <a:custGeom>
              <a:avLst/>
              <a:gdLst>
                <a:gd name="T0" fmla="*/ 156 w 156"/>
                <a:gd name="T1" fmla="*/ 5 h 97"/>
                <a:gd name="T2" fmla="*/ 138 w 156"/>
                <a:gd name="T3" fmla="*/ 19 h 97"/>
                <a:gd name="T4" fmla="*/ 119 w 156"/>
                <a:gd name="T5" fmla="*/ 28 h 97"/>
                <a:gd name="T6" fmla="*/ 105 w 156"/>
                <a:gd name="T7" fmla="*/ 37 h 97"/>
                <a:gd name="T8" fmla="*/ 87 w 156"/>
                <a:gd name="T9" fmla="*/ 42 h 97"/>
                <a:gd name="T10" fmla="*/ 73 w 156"/>
                <a:gd name="T11" fmla="*/ 51 h 97"/>
                <a:gd name="T12" fmla="*/ 59 w 156"/>
                <a:gd name="T13" fmla="*/ 60 h 97"/>
                <a:gd name="T14" fmla="*/ 41 w 156"/>
                <a:gd name="T15" fmla="*/ 69 h 97"/>
                <a:gd name="T16" fmla="*/ 23 w 156"/>
                <a:gd name="T17" fmla="*/ 83 h 97"/>
                <a:gd name="T18" fmla="*/ 9 w 156"/>
                <a:gd name="T19" fmla="*/ 97 h 97"/>
                <a:gd name="T20" fmla="*/ 0 w 156"/>
                <a:gd name="T21" fmla="*/ 97 h 97"/>
                <a:gd name="T22" fmla="*/ 4 w 156"/>
                <a:gd name="T23" fmla="*/ 83 h 97"/>
                <a:gd name="T24" fmla="*/ 13 w 156"/>
                <a:gd name="T25" fmla="*/ 69 h 97"/>
                <a:gd name="T26" fmla="*/ 23 w 156"/>
                <a:gd name="T27" fmla="*/ 65 h 97"/>
                <a:gd name="T28" fmla="*/ 32 w 156"/>
                <a:gd name="T29" fmla="*/ 60 h 97"/>
                <a:gd name="T30" fmla="*/ 46 w 156"/>
                <a:gd name="T31" fmla="*/ 46 h 97"/>
                <a:gd name="T32" fmla="*/ 64 w 156"/>
                <a:gd name="T33" fmla="*/ 42 h 97"/>
                <a:gd name="T34" fmla="*/ 82 w 156"/>
                <a:gd name="T35" fmla="*/ 33 h 97"/>
                <a:gd name="T36" fmla="*/ 115 w 156"/>
                <a:gd name="T37" fmla="*/ 19 h 97"/>
                <a:gd name="T38" fmla="*/ 133 w 156"/>
                <a:gd name="T39" fmla="*/ 9 h 97"/>
                <a:gd name="T40" fmla="*/ 151 w 156"/>
                <a:gd name="T41" fmla="*/ 0 h 97"/>
                <a:gd name="T42" fmla="*/ 156 w 156"/>
                <a:gd name="T43" fmla="*/ 0 h 97"/>
                <a:gd name="T44" fmla="*/ 156 w 156"/>
                <a:gd name="T45" fmla="*/ 5 h 97"/>
                <a:gd name="T46" fmla="*/ 156 w 156"/>
                <a:gd name="T47" fmla="*/ 5 h 9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6"/>
                <a:gd name="T73" fmla="*/ 0 h 97"/>
                <a:gd name="T74" fmla="*/ 156 w 156"/>
                <a:gd name="T75" fmla="*/ 97 h 9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6" h="97">
                  <a:moveTo>
                    <a:pt x="156" y="5"/>
                  </a:moveTo>
                  <a:lnTo>
                    <a:pt x="138" y="19"/>
                  </a:lnTo>
                  <a:lnTo>
                    <a:pt x="119" y="28"/>
                  </a:lnTo>
                  <a:lnTo>
                    <a:pt x="105" y="37"/>
                  </a:lnTo>
                  <a:lnTo>
                    <a:pt x="87" y="42"/>
                  </a:lnTo>
                  <a:lnTo>
                    <a:pt x="73" y="51"/>
                  </a:lnTo>
                  <a:lnTo>
                    <a:pt x="59" y="60"/>
                  </a:lnTo>
                  <a:lnTo>
                    <a:pt x="41" y="69"/>
                  </a:lnTo>
                  <a:lnTo>
                    <a:pt x="23" y="83"/>
                  </a:lnTo>
                  <a:lnTo>
                    <a:pt x="9" y="97"/>
                  </a:lnTo>
                  <a:lnTo>
                    <a:pt x="0" y="97"/>
                  </a:lnTo>
                  <a:lnTo>
                    <a:pt x="4" y="83"/>
                  </a:lnTo>
                  <a:lnTo>
                    <a:pt x="13" y="69"/>
                  </a:lnTo>
                  <a:lnTo>
                    <a:pt x="23" y="65"/>
                  </a:lnTo>
                  <a:lnTo>
                    <a:pt x="32" y="60"/>
                  </a:lnTo>
                  <a:lnTo>
                    <a:pt x="46" y="46"/>
                  </a:lnTo>
                  <a:lnTo>
                    <a:pt x="64" y="42"/>
                  </a:lnTo>
                  <a:lnTo>
                    <a:pt x="82" y="33"/>
                  </a:lnTo>
                  <a:lnTo>
                    <a:pt x="115" y="19"/>
                  </a:lnTo>
                  <a:lnTo>
                    <a:pt x="133" y="9"/>
                  </a:lnTo>
                  <a:lnTo>
                    <a:pt x="151" y="0"/>
                  </a:lnTo>
                  <a:lnTo>
                    <a:pt x="156" y="0"/>
                  </a:lnTo>
                  <a:lnTo>
                    <a:pt x="156" y="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69" name="Freeform 70"/>
            <p:cNvSpPr/>
            <p:nvPr/>
          </p:nvSpPr>
          <p:spPr bwMode="auto">
            <a:xfrm>
              <a:off x="4388" y="2247"/>
              <a:ext cx="105" cy="101"/>
            </a:xfrm>
            <a:custGeom>
              <a:avLst/>
              <a:gdLst>
                <a:gd name="T0" fmla="*/ 105 w 105"/>
                <a:gd name="T1" fmla="*/ 18 h 101"/>
                <a:gd name="T2" fmla="*/ 96 w 105"/>
                <a:gd name="T3" fmla="*/ 23 h 101"/>
                <a:gd name="T4" fmla="*/ 87 w 105"/>
                <a:gd name="T5" fmla="*/ 32 h 101"/>
                <a:gd name="T6" fmla="*/ 64 w 105"/>
                <a:gd name="T7" fmla="*/ 37 h 101"/>
                <a:gd name="T8" fmla="*/ 36 w 105"/>
                <a:gd name="T9" fmla="*/ 41 h 101"/>
                <a:gd name="T10" fmla="*/ 13 w 105"/>
                <a:gd name="T11" fmla="*/ 51 h 101"/>
                <a:gd name="T12" fmla="*/ 23 w 105"/>
                <a:gd name="T13" fmla="*/ 60 h 101"/>
                <a:gd name="T14" fmla="*/ 23 w 105"/>
                <a:gd name="T15" fmla="*/ 64 h 101"/>
                <a:gd name="T16" fmla="*/ 18 w 105"/>
                <a:gd name="T17" fmla="*/ 74 h 101"/>
                <a:gd name="T18" fmla="*/ 13 w 105"/>
                <a:gd name="T19" fmla="*/ 87 h 101"/>
                <a:gd name="T20" fmla="*/ 9 w 105"/>
                <a:gd name="T21" fmla="*/ 101 h 101"/>
                <a:gd name="T22" fmla="*/ 0 w 105"/>
                <a:gd name="T23" fmla="*/ 101 h 101"/>
                <a:gd name="T24" fmla="*/ 0 w 105"/>
                <a:gd name="T25" fmla="*/ 87 h 101"/>
                <a:gd name="T26" fmla="*/ 0 w 105"/>
                <a:gd name="T27" fmla="*/ 74 h 101"/>
                <a:gd name="T28" fmla="*/ 4 w 105"/>
                <a:gd name="T29" fmla="*/ 64 h 101"/>
                <a:gd name="T30" fmla="*/ 13 w 105"/>
                <a:gd name="T31" fmla="*/ 60 h 101"/>
                <a:gd name="T32" fmla="*/ 9 w 105"/>
                <a:gd name="T33" fmla="*/ 55 h 101"/>
                <a:gd name="T34" fmla="*/ 4 w 105"/>
                <a:gd name="T35" fmla="*/ 41 h 101"/>
                <a:gd name="T36" fmla="*/ 18 w 105"/>
                <a:gd name="T37" fmla="*/ 37 h 101"/>
                <a:gd name="T38" fmla="*/ 27 w 105"/>
                <a:gd name="T39" fmla="*/ 32 h 101"/>
                <a:gd name="T40" fmla="*/ 50 w 105"/>
                <a:gd name="T41" fmla="*/ 32 h 101"/>
                <a:gd name="T42" fmla="*/ 73 w 105"/>
                <a:gd name="T43" fmla="*/ 18 h 101"/>
                <a:gd name="T44" fmla="*/ 82 w 105"/>
                <a:gd name="T45" fmla="*/ 9 h 101"/>
                <a:gd name="T46" fmla="*/ 96 w 105"/>
                <a:gd name="T47" fmla="*/ 0 h 101"/>
                <a:gd name="T48" fmla="*/ 101 w 105"/>
                <a:gd name="T49" fmla="*/ 4 h 101"/>
                <a:gd name="T50" fmla="*/ 105 w 105"/>
                <a:gd name="T51" fmla="*/ 18 h 101"/>
                <a:gd name="T52" fmla="*/ 105 w 105"/>
                <a:gd name="T53" fmla="*/ 18 h 10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5"/>
                <a:gd name="T82" fmla="*/ 0 h 101"/>
                <a:gd name="T83" fmla="*/ 105 w 105"/>
                <a:gd name="T84" fmla="*/ 101 h 10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5" h="101">
                  <a:moveTo>
                    <a:pt x="105" y="18"/>
                  </a:moveTo>
                  <a:lnTo>
                    <a:pt x="96" y="23"/>
                  </a:lnTo>
                  <a:lnTo>
                    <a:pt x="87" y="32"/>
                  </a:lnTo>
                  <a:lnTo>
                    <a:pt x="64" y="37"/>
                  </a:lnTo>
                  <a:lnTo>
                    <a:pt x="36" y="41"/>
                  </a:lnTo>
                  <a:lnTo>
                    <a:pt x="13" y="51"/>
                  </a:lnTo>
                  <a:lnTo>
                    <a:pt x="23" y="60"/>
                  </a:lnTo>
                  <a:lnTo>
                    <a:pt x="23" y="64"/>
                  </a:lnTo>
                  <a:lnTo>
                    <a:pt x="18" y="74"/>
                  </a:lnTo>
                  <a:lnTo>
                    <a:pt x="13" y="87"/>
                  </a:lnTo>
                  <a:lnTo>
                    <a:pt x="9" y="101"/>
                  </a:lnTo>
                  <a:lnTo>
                    <a:pt x="0" y="101"/>
                  </a:lnTo>
                  <a:lnTo>
                    <a:pt x="0" y="87"/>
                  </a:lnTo>
                  <a:lnTo>
                    <a:pt x="0" y="74"/>
                  </a:lnTo>
                  <a:lnTo>
                    <a:pt x="4" y="64"/>
                  </a:lnTo>
                  <a:lnTo>
                    <a:pt x="13" y="60"/>
                  </a:lnTo>
                  <a:lnTo>
                    <a:pt x="9" y="55"/>
                  </a:lnTo>
                  <a:lnTo>
                    <a:pt x="4" y="41"/>
                  </a:lnTo>
                  <a:lnTo>
                    <a:pt x="18" y="37"/>
                  </a:lnTo>
                  <a:lnTo>
                    <a:pt x="27" y="32"/>
                  </a:lnTo>
                  <a:lnTo>
                    <a:pt x="50" y="32"/>
                  </a:lnTo>
                  <a:lnTo>
                    <a:pt x="73" y="18"/>
                  </a:lnTo>
                  <a:lnTo>
                    <a:pt x="82" y="9"/>
                  </a:lnTo>
                  <a:lnTo>
                    <a:pt x="96" y="0"/>
                  </a:lnTo>
                  <a:lnTo>
                    <a:pt x="101" y="4"/>
                  </a:lnTo>
                  <a:lnTo>
                    <a:pt x="105" y="1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70" name="Freeform 71"/>
            <p:cNvSpPr/>
            <p:nvPr/>
          </p:nvSpPr>
          <p:spPr bwMode="auto">
            <a:xfrm>
              <a:off x="4654" y="2224"/>
              <a:ext cx="88" cy="60"/>
            </a:xfrm>
            <a:custGeom>
              <a:avLst/>
              <a:gdLst>
                <a:gd name="T0" fmla="*/ 79 w 88"/>
                <a:gd name="T1" fmla="*/ 0 h 60"/>
                <a:gd name="T2" fmla="*/ 83 w 88"/>
                <a:gd name="T3" fmla="*/ 14 h 60"/>
                <a:gd name="T4" fmla="*/ 88 w 88"/>
                <a:gd name="T5" fmla="*/ 27 h 60"/>
                <a:gd name="T6" fmla="*/ 83 w 88"/>
                <a:gd name="T7" fmla="*/ 37 h 60"/>
                <a:gd name="T8" fmla="*/ 74 w 88"/>
                <a:gd name="T9" fmla="*/ 46 h 60"/>
                <a:gd name="T10" fmla="*/ 56 w 88"/>
                <a:gd name="T11" fmla="*/ 60 h 60"/>
                <a:gd name="T12" fmla="*/ 33 w 88"/>
                <a:gd name="T13" fmla="*/ 60 h 60"/>
                <a:gd name="T14" fmla="*/ 0 w 88"/>
                <a:gd name="T15" fmla="*/ 60 h 60"/>
                <a:gd name="T16" fmla="*/ 0 w 88"/>
                <a:gd name="T17" fmla="*/ 50 h 60"/>
                <a:gd name="T18" fmla="*/ 5 w 88"/>
                <a:gd name="T19" fmla="*/ 50 h 60"/>
                <a:gd name="T20" fmla="*/ 19 w 88"/>
                <a:gd name="T21" fmla="*/ 55 h 60"/>
                <a:gd name="T22" fmla="*/ 33 w 88"/>
                <a:gd name="T23" fmla="*/ 55 h 60"/>
                <a:gd name="T24" fmla="*/ 56 w 88"/>
                <a:gd name="T25" fmla="*/ 50 h 60"/>
                <a:gd name="T26" fmla="*/ 60 w 88"/>
                <a:gd name="T27" fmla="*/ 46 h 60"/>
                <a:gd name="T28" fmla="*/ 69 w 88"/>
                <a:gd name="T29" fmla="*/ 37 h 60"/>
                <a:gd name="T30" fmla="*/ 83 w 88"/>
                <a:gd name="T31" fmla="*/ 27 h 60"/>
                <a:gd name="T32" fmla="*/ 74 w 88"/>
                <a:gd name="T33" fmla="*/ 18 h 60"/>
                <a:gd name="T34" fmla="*/ 69 w 88"/>
                <a:gd name="T35" fmla="*/ 4 h 60"/>
                <a:gd name="T36" fmla="*/ 74 w 88"/>
                <a:gd name="T37" fmla="*/ 0 h 60"/>
                <a:gd name="T38" fmla="*/ 79 w 88"/>
                <a:gd name="T39" fmla="*/ 0 h 60"/>
                <a:gd name="T40" fmla="*/ 79 w 88"/>
                <a:gd name="T41" fmla="*/ 0 h 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8"/>
                <a:gd name="T64" fmla="*/ 0 h 60"/>
                <a:gd name="T65" fmla="*/ 88 w 88"/>
                <a:gd name="T66" fmla="*/ 60 h 6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8" h="60">
                  <a:moveTo>
                    <a:pt x="79" y="0"/>
                  </a:moveTo>
                  <a:lnTo>
                    <a:pt x="83" y="14"/>
                  </a:lnTo>
                  <a:lnTo>
                    <a:pt x="88" y="27"/>
                  </a:lnTo>
                  <a:lnTo>
                    <a:pt x="83" y="37"/>
                  </a:lnTo>
                  <a:lnTo>
                    <a:pt x="74" y="46"/>
                  </a:lnTo>
                  <a:lnTo>
                    <a:pt x="56" y="60"/>
                  </a:lnTo>
                  <a:lnTo>
                    <a:pt x="33" y="60"/>
                  </a:lnTo>
                  <a:lnTo>
                    <a:pt x="0" y="60"/>
                  </a:lnTo>
                  <a:lnTo>
                    <a:pt x="0" y="50"/>
                  </a:lnTo>
                  <a:lnTo>
                    <a:pt x="5" y="50"/>
                  </a:lnTo>
                  <a:lnTo>
                    <a:pt x="19" y="55"/>
                  </a:lnTo>
                  <a:lnTo>
                    <a:pt x="33" y="55"/>
                  </a:lnTo>
                  <a:lnTo>
                    <a:pt x="56" y="50"/>
                  </a:lnTo>
                  <a:lnTo>
                    <a:pt x="60" y="46"/>
                  </a:lnTo>
                  <a:lnTo>
                    <a:pt x="69" y="37"/>
                  </a:lnTo>
                  <a:lnTo>
                    <a:pt x="83" y="27"/>
                  </a:lnTo>
                  <a:lnTo>
                    <a:pt x="74" y="18"/>
                  </a:lnTo>
                  <a:lnTo>
                    <a:pt x="69" y="4"/>
                  </a:lnTo>
                  <a:lnTo>
                    <a:pt x="74" y="0"/>
                  </a:lnTo>
                  <a:lnTo>
                    <a:pt x="7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71" name="Freeform 72"/>
            <p:cNvSpPr/>
            <p:nvPr/>
          </p:nvSpPr>
          <p:spPr bwMode="auto">
            <a:xfrm>
              <a:off x="4645" y="2251"/>
              <a:ext cx="19" cy="51"/>
            </a:xfrm>
            <a:custGeom>
              <a:avLst/>
              <a:gdLst>
                <a:gd name="T0" fmla="*/ 19 w 19"/>
                <a:gd name="T1" fmla="*/ 5 h 51"/>
                <a:gd name="T2" fmla="*/ 9 w 19"/>
                <a:gd name="T3" fmla="*/ 14 h 51"/>
                <a:gd name="T4" fmla="*/ 9 w 19"/>
                <a:gd name="T5" fmla="*/ 28 h 51"/>
                <a:gd name="T6" fmla="*/ 9 w 19"/>
                <a:gd name="T7" fmla="*/ 47 h 51"/>
                <a:gd name="T8" fmla="*/ 9 w 19"/>
                <a:gd name="T9" fmla="*/ 51 h 51"/>
                <a:gd name="T10" fmla="*/ 5 w 19"/>
                <a:gd name="T11" fmla="*/ 51 h 51"/>
                <a:gd name="T12" fmla="*/ 0 w 19"/>
                <a:gd name="T13" fmla="*/ 19 h 51"/>
                <a:gd name="T14" fmla="*/ 5 w 19"/>
                <a:gd name="T15" fmla="*/ 5 h 51"/>
                <a:gd name="T16" fmla="*/ 14 w 19"/>
                <a:gd name="T17" fmla="*/ 0 h 51"/>
                <a:gd name="T18" fmla="*/ 19 w 19"/>
                <a:gd name="T19" fmla="*/ 0 h 51"/>
                <a:gd name="T20" fmla="*/ 19 w 19"/>
                <a:gd name="T21" fmla="*/ 5 h 51"/>
                <a:gd name="T22" fmla="*/ 19 w 19"/>
                <a:gd name="T23" fmla="*/ 5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51"/>
                <a:gd name="T38" fmla="*/ 19 w 19"/>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51">
                  <a:moveTo>
                    <a:pt x="19" y="5"/>
                  </a:moveTo>
                  <a:lnTo>
                    <a:pt x="9" y="14"/>
                  </a:lnTo>
                  <a:lnTo>
                    <a:pt x="9" y="28"/>
                  </a:lnTo>
                  <a:lnTo>
                    <a:pt x="9" y="47"/>
                  </a:lnTo>
                  <a:lnTo>
                    <a:pt x="9" y="51"/>
                  </a:lnTo>
                  <a:lnTo>
                    <a:pt x="5" y="51"/>
                  </a:lnTo>
                  <a:lnTo>
                    <a:pt x="0" y="19"/>
                  </a:lnTo>
                  <a:lnTo>
                    <a:pt x="5" y="5"/>
                  </a:lnTo>
                  <a:lnTo>
                    <a:pt x="14" y="0"/>
                  </a:lnTo>
                  <a:lnTo>
                    <a:pt x="19" y="0"/>
                  </a:lnTo>
                  <a:lnTo>
                    <a:pt x="19" y="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72" name="Freeform 73"/>
            <p:cNvSpPr/>
            <p:nvPr/>
          </p:nvSpPr>
          <p:spPr bwMode="auto">
            <a:xfrm>
              <a:off x="4618" y="2228"/>
              <a:ext cx="36" cy="79"/>
            </a:xfrm>
            <a:custGeom>
              <a:avLst/>
              <a:gdLst>
                <a:gd name="T0" fmla="*/ 36 w 36"/>
                <a:gd name="T1" fmla="*/ 10 h 79"/>
                <a:gd name="T2" fmla="*/ 9 w 36"/>
                <a:gd name="T3" fmla="*/ 19 h 79"/>
                <a:gd name="T4" fmla="*/ 4 w 36"/>
                <a:gd name="T5" fmla="*/ 28 h 79"/>
                <a:gd name="T6" fmla="*/ 9 w 36"/>
                <a:gd name="T7" fmla="*/ 37 h 79"/>
                <a:gd name="T8" fmla="*/ 13 w 36"/>
                <a:gd name="T9" fmla="*/ 74 h 79"/>
                <a:gd name="T10" fmla="*/ 9 w 36"/>
                <a:gd name="T11" fmla="*/ 79 h 79"/>
                <a:gd name="T12" fmla="*/ 4 w 36"/>
                <a:gd name="T13" fmla="*/ 74 h 79"/>
                <a:gd name="T14" fmla="*/ 0 w 36"/>
                <a:gd name="T15" fmla="*/ 37 h 79"/>
                <a:gd name="T16" fmla="*/ 0 w 36"/>
                <a:gd name="T17" fmla="*/ 14 h 79"/>
                <a:gd name="T18" fmla="*/ 9 w 36"/>
                <a:gd name="T19" fmla="*/ 10 h 79"/>
                <a:gd name="T20" fmla="*/ 13 w 36"/>
                <a:gd name="T21" fmla="*/ 5 h 79"/>
                <a:gd name="T22" fmla="*/ 32 w 36"/>
                <a:gd name="T23" fmla="*/ 0 h 79"/>
                <a:gd name="T24" fmla="*/ 36 w 36"/>
                <a:gd name="T25" fmla="*/ 5 h 79"/>
                <a:gd name="T26" fmla="*/ 36 w 36"/>
                <a:gd name="T27" fmla="*/ 10 h 79"/>
                <a:gd name="T28" fmla="*/ 36 w 36"/>
                <a:gd name="T29" fmla="*/ 10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
                <a:gd name="T46" fmla="*/ 0 h 79"/>
                <a:gd name="T47" fmla="*/ 36 w 3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 h="79">
                  <a:moveTo>
                    <a:pt x="36" y="10"/>
                  </a:moveTo>
                  <a:lnTo>
                    <a:pt x="9" y="19"/>
                  </a:lnTo>
                  <a:lnTo>
                    <a:pt x="4" y="28"/>
                  </a:lnTo>
                  <a:lnTo>
                    <a:pt x="9" y="37"/>
                  </a:lnTo>
                  <a:lnTo>
                    <a:pt x="13" y="74"/>
                  </a:lnTo>
                  <a:lnTo>
                    <a:pt x="9" y="79"/>
                  </a:lnTo>
                  <a:lnTo>
                    <a:pt x="4" y="74"/>
                  </a:lnTo>
                  <a:lnTo>
                    <a:pt x="0" y="37"/>
                  </a:lnTo>
                  <a:lnTo>
                    <a:pt x="0" y="14"/>
                  </a:lnTo>
                  <a:lnTo>
                    <a:pt x="9" y="10"/>
                  </a:lnTo>
                  <a:lnTo>
                    <a:pt x="13" y="5"/>
                  </a:lnTo>
                  <a:lnTo>
                    <a:pt x="32" y="0"/>
                  </a:lnTo>
                  <a:lnTo>
                    <a:pt x="36" y="5"/>
                  </a:lnTo>
                  <a:lnTo>
                    <a:pt x="36"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73" name="Freeform 74"/>
            <p:cNvSpPr/>
            <p:nvPr/>
          </p:nvSpPr>
          <p:spPr bwMode="auto">
            <a:xfrm>
              <a:off x="4627" y="2214"/>
              <a:ext cx="18" cy="19"/>
            </a:xfrm>
            <a:custGeom>
              <a:avLst/>
              <a:gdLst>
                <a:gd name="T0" fmla="*/ 14 w 18"/>
                <a:gd name="T1" fmla="*/ 5 h 19"/>
                <a:gd name="T2" fmla="*/ 4 w 18"/>
                <a:gd name="T3" fmla="*/ 19 h 19"/>
                <a:gd name="T4" fmla="*/ 0 w 18"/>
                <a:gd name="T5" fmla="*/ 19 h 19"/>
                <a:gd name="T6" fmla="*/ 0 w 18"/>
                <a:gd name="T7" fmla="*/ 14 h 19"/>
                <a:gd name="T8" fmla="*/ 9 w 18"/>
                <a:gd name="T9" fmla="*/ 0 h 19"/>
                <a:gd name="T10" fmla="*/ 14 w 18"/>
                <a:gd name="T11" fmla="*/ 0 h 19"/>
                <a:gd name="T12" fmla="*/ 18 w 18"/>
                <a:gd name="T13" fmla="*/ 0 h 19"/>
                <a:gd name="T14" fmla="*/ 14 w 18"/>
                <a:gd name="T15" fmla="*/ 5 h 19"/>
                <a:gd name="T16" fmla="*/ 14 w 18"/>
                <a:gd name="T17" fmla="*/ 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9"/>
                <a:gd name="T29" fmla="*/ 18 w 18"/>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9">
                  <a:moveTo>
                    <a:pt x="14" y="5"/>
                  </a:moveTo>
                  <a:lnTo>
                    <a:pt x="4" y="19"/>
                  </a:lnTo>
                  <a:lnTo>
                    <a:pt x="0" y="19"/>
                  </a:lnTo>
                  <a:lnTo>
                    <a:pt x="0" y="14"/>
                  </a:lnTo>
                  <a:lnTo>
                    <a:pt x="9" y="0"/>
                  </a:lnTo>
                  <a:lnTo>
                    <a:pt x="14" y="0"/>
                  </a:lnTo>
                  <a:lnTo>
                    <a:pt x="18" y="0"/>
                  </a:lnTo>
                  <a:lnTo>
                    <a:pt x="14" y="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74" name="Freeform 75"/>
            <p:cNvSpPr/>
            <p:nvPr/>
          </p:nvSpPr>
          <p:spPr bwMode="auto">
            <a:xfrm>
              <a:off x="4645" y="2224"/>
              <a:ext cx="28" cy="32"/>
            </a:xfrm>
            <a:custGeom>
              <a:avLst/>
              <a:gdLst>
                <a:gd name="T0" fmla="*/ 9 w 28"/>
                <a:gd name="T1" fmla="*/ 0 h 32"/>
                <a:gd name="T2" fmla="*/ 14 w 28"/>
                <a:gd name="T3" fmla="*/ 14 h 32"/>
                <a:gd name="T4" fmla="*/ 28 w 28"/>
                <a:gd name="T5" fmla="*/ 27 h 32"/>
                <a:gd name="T6" fmla="*/ 28 w 28"/>
                <a:gd name="T7" fmla="*/ 32 h 32"/>
                <a:gd name="T8" fmla="*/ 28 w 28"/>
                <a:gd name="T9" fmla="*/ 32 h 32"/>
                <a:gd name="T10" fmla="*/ 9 w 28"/>
                <a:gd name="T11" fmla="*/ 18 h 32"/>
                <a:gd name="T12" fmla="*/ 0 w 28"/>
                <a:gd name="T13" fmla="*/ 4 h 32"/>
                <a:gd name="T14" fmla="*/ 5 w 28"/>
                <a:gd name="T15" fmla="*/ 0 h 32"/>
                <a:gd name="T16" fmla="*/ 9 w 28"/>
                <a:gd name="T17" fmla="*/ 0 h 32"/>
                <a:gd name="T18" fmla="*/ 9 w 28"/>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32"/>
                <a:gd name="T32" fmla="*/ 28 w 28"/>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32">
                  <a:moveTo>
                    <a:pt x="9" y="0"/>
                  </a:moveTo>
                  <a:lnTo>
                    <a:pt x="14" y="14"/>
                  </a:lnTo>
                  <a:lnTo>
                    <a:pt x="28" y="27"/>
                  </a:lnTo>
                  <a:lnTo>
                    <a:pt x="28" y="32"/>
                  </a:lnTo>
                  <a:lnTo>
                    <a:pt x="9" y="18"/>
                  </a:lnTo>
                  <a:lnTo>
                    <a:pt x="0" y="4"/>
                  </a:lnTo>
                  <a:lnTo>
                    <a:pt x="5"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75" name="Freeform 76"/>
            <p:cNvSpPr/>
            <p:nvPr/>
          </p:nvSpPr>
          <p:spPr bwMode="auto">
            <a:xfrm>
              <a:off x="4728" y="2261"/>
              <a:ext cx="18" cy="37"/>
            </a:xfrm>
            <a:custGeom>
              <a:avLst/>
              <a:gdLst>
                <a:gd name="T0" fmla="*/ 9 w 18"/>
                <a:gd name="T1" fmla="*/ 0 h 37"/>
                <a:gd name="T2" fmla="*/ 18 w 18"/>
                <a:gd name="T3" fmla="*/ 13 h 37"/>
                <a:gd name="T4" fmla="*/ 18 w 18"/>
                <a:gd name="T5" fmla="*/ 32 h 37"/>
                <a:gd name="T6" fmla="*/ 18 w 18"/>
                <a:gd name="T7" fmla="*/ 37 h 37"/>
                <a:gd name="T8" fmla="*/ 14 w 18"/>
                <a:gd name="T9" fmla="*/ 37 h 37"/>
                <a:gd name="T10" fmla="*/ 9 w 18"/>
                <a:gd name="T11" fmla="*/ 18 h 37"/>
                <a:gd name="T12" fmla="*/ 0 w 18"/>
                <a:gd name="T13" fmla="*/ 4 h 37"/>
                <a:gd name="T14" fmla="*/ 5 w 18"/>
                <a:gd name="T15" fmla="*/ 0 h 37"/>
                <a:gd name="T16" fmla="*/ 9 w 18"/>
                <a:gd name="T17" fmla="*/ 0 h 37"/>
                <a:gd name="T18" fmla="*/ 9 w 18"/>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37"/>
                <a:gd name="T32" fmla="*/ 18 w 18"/>
                <a:gd name="T33" fmla="*/ 37 h 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37">
                  <a:moveTo>
                    <a:pt x="9" y="0"/>
                  </a:moveTo>
                  <a:lnTo>
                    <a:pt x="18" y="13"/>
                  </a:lnTo>
                  <a:lnTo>
                    <a:pt x="18" y="32"/>
                  </a:lnTo>
                  <a:lnTo>
                    <a:pt x="18" y="37"/>
                  </a:lnTo>
                  <a:lnTo>
                    <a:pt x="14" y="37"/>
                  </a:lnTo>
                  <a:lnTo>
                    <a:pt x="9" y="18"/>
                  </a:lnTo>
                  <a:lnTo>
                    <a:pt x="0" y="4"/>
                  </a:lnTo>
                  <a:lnTo>
                    <a:pt x="5"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76" name="Freeform 77"/>
            <p:cNvSpPr/>
            <p:nvPr/>
          </p:nvSpPr>
          <p:spPr bwMode="auto">
            <a:xfrm>
              <a:off x="4705" y="2279"/>
              <a:ext cx="9" cy="19"/>
            </a:xfrm>
            <a:custGeom>
              <a:avLst/>
              <a:gdLst>
                <a:gd name="T0" fmla="*/ 9 w 9"/>
                <a:gd name="T1" fmla="*/ 0 h 19"/>
                <a:gd name="T2" fmla="*/ 9 w 9"/>
                <a:gd name="T3" fmla="*/ 19 h 19"/>
                <a:gd name="T4" fmla="*/ 9 w 9"/>
                <a:gd name="T5" fmla="*/ 19 h 19"/>
                <a:gd name="T6" fmla="*/ 5 w 9"/>
                <a:gd name="T7" fmla="*/ 19 h 19"/>
                <a:gd name="T8" fmla="*/ 0 w 9"/>
                <a:gd name="T9" fmla="*/ 0 h 19"/>
                <a:gd name="T10" fmla="*/ 9 w 9"/>
                <a:gd name="T11" fmla="*/ 0 h 19"/>
                <a:gd name="T12" fmla="*/ 9 w 9"/>
                <a:gd name="T13" fmla="*/ 0 h 19"/>
                <a:gd name="T14" fmla="*/ 0 60000 65536"/>
                <a:gd name="T15" fmla="*/ 0 60000 65536"/>
                <a:gd name="T16" fmla="*/ 0 60000 65536"/>
                <a:gd name="T17" fmla="*/ 0 60000 65536"/>
                <a:gd name="T18" fmla="*/ 0 60000 65536"/>
                <a:gd name="T19" fmla="*/ 0 60000 65536"/>
                <a:gd name="T20" fmla="*/ 0 60000 65536"/>
                <a:gd name="T21" fmla="*/ 0 w 9"/>
                <a:gd name="T22" fmla="*/ 0 h 19"/>
                <a:gd name="T23" fmla="*/ 9 w 9"/>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9">
                  <a:moveTo>
                    <a:pt x="9" y="0"/>
                  </a:moveTo>
                  <a:lnTo>
                    <a:pt x="9" y="19"/>
                  </a:lnTo>
                  <a:lnTo>
                    <a:pt x="5" y="19"/>
                  </a:lnTo>
                  <a:lnTo>
                    <a:pt x="0"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77" name="Freeform 78"/>
            <p:cNvSpPr/>
            <p:nvPr/>
          </p:nvSpPr>
          <p:spPr bwMode="auto">
            <a:xfrm>
              <a:off x="4286" y="2261"/>
              <a:ext cx="19" cy="143"/>
            </a:xfrm>
            <a:custGeom>
              <a:avLst/>
              <a:gdLst>
                <a:gd name="T0" fmla="*/ 14 w 19"/>
                <a:gd name="T1" fmla="*/ 0 h 143"/>
                <a:gd name="T2" fmla="*/ 19 w 19"/>
                <a:gd name="T3" fmla="*/ 69 h 143"/>
                <a:gd name="T4" fmla="*/ 19 w 19"/>
                <a:gd name="T5" fmla="*/ 97 h 143"/>
                <a:gd name="T6" fmla="*/ 19 w 19"/>
                <a:gd name="T7" fmla="*/ 115 h 143"/>
                <a:gd name="T8" fmla="*/ 14 w 19"/>
                <a:gd name="T9" fmla="*/ 129 h 143"/>
                <a:gd name="T10" fmla="*/ 10 w 19"/>
                <a:gd name="T11" fmla="*/ 143 h 143"/>
                <a:gd name="T12" fmla="*/ 0 w 19"/>
                <a:gd name="T13" fmla="*/ 143 h 143"/>
                <a:gd name="T14" fmla="*/ 0 w 19"/>
                <a:gd name="T15" fmla="*/ 115 h 143"/>
                <a:gd name="T16" fmla="*/ 5 w 19"/>
                <a:gd name="T17" fmla="*/ 97 h 143"/>
                <a:gd name="T18" fmla="*/ 10 w 19"/>
                <a:gd name="T19" fmla="*/ 69 h 143"/>
                <a:gd name="T20" fmla="*/ 10 w 19"/>
                <a:gd name="T21" fmla="*/ 0 h 143"/>
                <a:gd name="T22" fmla="*/ 14 w 19"/>
                <a:gd name="T23" fmla="*/ 0 h 143"/>
                <a:gd name="T24" fmla="*/ 14 w 19"/>
                <a:gd name="T25" fmla="*/ 0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143"/>
                <a:gd name="T41" fmla="*/ 19 w 19"/>
                <a:gd name="T42" fmla="*/ 143 h 1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143">
                  <a:moveTo>
                    <a:pt x="14" y="0"/>
                  </a:moveTo>
                  <a:lnTo>
                    <a:pt x="19" y="69"/>
                  </a:lnTo>
                  <a:lnTo>
                    <a:pt x="19" y="97"/>
                  </a:lnTo>
                  <a:lnTo>
                    <a:pt x="19" y="115"/>
                  </a:lnTo>
                  <a:lnTo>
                    <a:pt x="14" y="129"/>
                  </a:lnTo>
                  <a:lnTo>
                    <a:pt x="10" y="143"/>
                  </a:lnTo>
                  <a:lnTo>
                    <a:pt x="0" y="143"/>
                  </a:lnTo>
                  <a:lnTo>
                    <a:pt x="0" y="115"/>
                  </a:lnTo>
                  <a:lnTo>
                    <a:pt x="5" y="97"/>
                  </a:lnTo>
                  <a:lnTo>
                    <a:pt x="10" y="69"/>
                  </a:lnTo>
                  <a:lnTo>
                    <a:pt x="10"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78" name="Freeform 79"/>
            <p:cNvSpPr/>
            <p:nvPr/>
          </p:nvSpPr>
          <p:spPr bwMode="auto">
            <a:xfrm>
              <a:off x="4263" y="2279"/>
              <a:ext cx="69" cy="162"/>
            </a:xfrm>
            <a:custGeom>
              <a:avLst/>
              <a:gdLst>
                <a:gd name="T0" fmla="*/ 60 w 69"/>
                <a:gd name="T1" fmla="*/ 0 h 162"/>
                <a:gd name="T2" fmla="*/ 60 w 69"/>
                <a:gd name="T3" fmla="*/ 28 h 162"/>
                <a:gd name="T4" fmla="*/ 69 w 69"/>
                <a:gd name="T5" fmla="*/ 55 h 162"/>
                <a:gd name="T6" fmla="*/ 65 w 69"/>
                <a:gd name="T7" fmla="*/ 79 h 162"/>
                <a:gd name="T8" fmla="*/ 56 w 69"/>
                <a:gd name="T9" fmla="*/ 106 h 162"/>
                <a:gd name="T10" fmla="*/ 56 w 69"/>
                <a:gd name="T11" fmla="*/ 115 h 162"/>
                <a:gd name="T12" fmla="*/ 51 w 69"/>
                <a:gd name="T13" fmla="*/ 129 h 162"/>
                <a:gd name="T14" fmla="*/ 46 w 69"/>
                <a:gd name="T15" fmla="*/ 139 h 162"/>
                <a:gd name="T16" fmla="*/ 10 w 69"/>
                <a:gd name="T17" fmla="*/ 143 h 162"/>
                <a:gd name="T18" fmla="*/ 10 w 69"/>
                <a:gd name="T19" fmla="*/ 143 h 162"/>
                <a:gd name="T20" fmla="*/ 14 w 69"/>
                <a:gd name="T21" fmla="*/ 152 h 162"/>
                <a:gd name="T22" fmla="*/ 14 w 69"/>
                <a:gd name="T23" fmla="*/ 157 h 162"/>
                <a:gd name="T24" fmla="*/ 10 w 69"/>
                <a:gd name="T25" fmla="*/ 162 h 162"/>
                <a:gd name="T26" fmla="*/ 5 w 69"/>
                <a:gd name="T27" fmla="*/ 152 h 162"/>
                <a:gd name="T28" fmla="*/ 0 w 69"/>
                <a:gd name="T29" fmla="*/ 143 h 162"/>
                <a:gd name="T30" fmla="*/ 0 w 69"/>
                <a:gd name="T31" fmla="*/ 134 h 162"/>
                <a:gd name="T32" fmla="*/ 19 w 69"/>
                <a:gd name="T33" fmla="*/ 129 h 162"/>
                <a:gd name="T34" fmla="*/ 33 w 69"/>
                <a:gd name="T35" fmla="*/ 129 h 162"/>
                <a:gd name="T36" fmla="*/ 46 w 69"/>
                <a:gd name="T37" fmla="*/ 115 h 162"/>
                <a:gd name="T38" fmla="*/ 46 w 69"/>
                <a:gd name="T39" fmla="*/ 106 h 162"/>
                <a:gd name="T40" fmla="*/ 56 w 69"/>
                <a:gd name="T41" fmla="*/ 51 h 162"/>
                <a:gd name="T42" fmla="*/ 51 w 69"/>
                <a:gd name="T43" fmla="*/ 0 h 162"/>
                <a:gd name="T44" fmla="*/ 60 w 69"/>
                <a:gd name="T45" fmla="*/ 0 h 162"/>
                <a:gd name="T46" fmla="*/ 60 w 69"/>
                <a:gd name="T47" fmla="*/ 0 h 16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9"/>
                <a:gd name="T73" fmla="*/ 0 h 162"/>
                <a:gd name="T74" fmla="*/ 69 w 69"/>
                <a:gd name="T75" fmla="*/ 162 h 16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9" h="162">
                  <a:moveTo>
                    <a:pt x="60" y="0"/>
                  </a:moveTo>
                  <a:lnTo>
                    <a:pt x="60" y="28"/>
                  </a:lnTo>
                  <a:lnTo>
                    <a:pt x="69" y="55"/>
                  </a:lnTo>
                  <a:lnTo>
                    <a:pt x="65" y="79"/>
                  </a:lnTo>
                  <a:lnTo>
                    <a:pt x="56" y="106"/>
                  </a:lnTo>
                  <a:lnTo>
                    <a:pt x="56" y="115"/>
                  </a:lnTo>
                  <a:lnTo>
                    <a:pt x="51" y="129"/>
                  </a:lnTo>
                  <a:lnTo>
                    <a:pt x="46" y="139"/>
                  </a:lnTo>
                  <a:lnTo>
                    <a:pt x="10" y="143"/>
                  </a:lnTo>
                  <a:lnTo>
                    <a:pt x="14" y="152"/>
                  </a:lnTo>
                  <a:lnTo>
                    <a:pt x="14" y="157"/>
                  </a:lnTo>
                  <a:lnTo>
                    <a:pt x="10" y="162"/>
                  </a:lnTo>
                  <a:lnTo>
                    <a:pt x="5" y="152"/>
                  </a:lnTo>
                  <a:lnTo>
                    <a:pt x="0" y="143"/>
                  </a:lnTo>
                  <a:lnTo>
                    <a:pt x="0" y="134"/>
                  </a:lnTo>
                  <a:lnTo>
                    <a:pt x="19" y="129"/>
                  </a:lnTo>
                  <a:lnTo>
                    <a:pt x="33" y="129"/>
                  </a:lnTo>
                  <a:lnTo>
                    <a:pt x="46" y="115"/>
                  </a:lnTo>
                  <a:lnTo>
                    <a:pt x="46" y="106"/>
                  </a:lnTo>
                  <a:lnTo>
                    <a:pt x="56" y="51"/>
                  </a:lnTo>
                  <a:lnTo>
                    <a:pt x="51" y="0"/>
                  </a:lnTo>
                  <a:lnTo>
                    <a:pt x="6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79" name="Freeform 80"/>
            <p:cNvSpPr/>
            <p:nvPr/>
          </p:nvSpPr>
          <p:spPr bwMode="auto">
            <a:xfrm>
              <a:off x="4466" y="2219"/>
              <a:ext cx="92" cy="222"/>
            </a:xfrm>
            <a:custGeom>
              <a:avLst/>
              <a:gdLst>
                <a:gd name="T0" fmla="*/ 9 w 92"/>
                <a:gd name="T1" fmla="*/ 0 h 222"/>
                <a:gd name="T2" fmla="*/ 23 w 92"/>
                <a:gd name="T3" fmla="*/ 23 h 222"/>
                <a:gd name="T4" fmla="*/ 32 w 92"/>
                <a:gd name="T5" fmla="*/ 37 h 222"/>
                <a:gd name="T6" fmla="*/ 50 w 92"/>
                <a:gd name="T7" fmla="*/ 83 h 222"/>
                <a:gd name="T8" fmla="*/ 60 w 92"/>
                <a:gd name="T9" fmla="*/ 106 h 222"/>
                <a:gd name="T10" fmla="*/ 69 w 92"/>
                <a:gd name="T11" fmla="*/ 129 h 222"/>
                <a:gd name="T12" fmla="*/ 87 w 92"/>
                <a:gd name="T13" fmla="*/ 175 h 222"/>
                <a:gd name="T14" fmla="*/ 92 w 92"/>
                <a:gd name="T15" fmla="*/ 194 h 222"/>
                <a:gd name="T16" fmla="*/ 92 w 92"/>
                <a:gd name="T17" fmla="*/ 203 h 222"/>
                <a:gd name="T18" fmla="*/ 87 w 92"/>
                <a:gd name="T19" fmla="*/ 217 h 222"/>
                <a:gd name="T20" fmla="*/ 83 w 92"/>
                <a:gd name="T21" fmla="*/ 222 h 222"/>
                <a:gd name="T22" fmla="*/ 78 w 92"/>
                <a:gd name="T23" fmla="*/ 194 h 222"/>
                <a:gd name="T24" fmla="*/ 73 w 92"/>
                <a:gd name="T25" fmla="*/ 166 h 222"/>
                <a:gd name="T26" fmla="*/ 37 w 92"/>
                <a:gd name="T27" fmla="*/ 88 h 222"/>
                <a:gd name="T28" fmla="*/ 32 w 92"/>
                <a:gd name="T29" fmla="*/ 65 h 222"/>
                <a:gd name="T30" fmla="*/ 23 w 92"/>
                <a:gd name="T31" fmla="*/ 42 h 222"/>
                <a:gd name="T32" fmla="*/ 14 w 92"/>
                <a:gd name="T33" fmla="*/ 23 h 222"/>
                <a:gd name="T34" fmla="*/ 0 w 92"/>
                <a:gd name="T35" fmla="*/ 5 h 222"/>
                <a:gd name="T36" fmla="*/ 4 w 92"/>
                <a:gd name="T37" fmla="*/ 0 h 222"/>
                <a:gd name="T38" fmla="*/ 9 w 92"/>
                <a:gd name="T39" fmla="*/ 0 h 222"/>
                <a:gd name="T40" fmla="*/ 9 w 92"/>
                <a:gd name="T41" fmla="*/ 0 h 2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
                <a:gd name="T64" fmla="*/ 0 h 222"/>
                <a:gd name="T65" fmla="*/ 92 w 92"/>
                <a:gd name="T66" fmla="*/ 222 h 22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 h="222">
                  <a:moveTo>
                    <a:pt x="9" y="0"/>
                  </a:moveTo>
                  <a:lnTo>
                    <a:pt x="23" y="23"/>
                  </a:lnTo>
                  <a:lnTo>
                    <a:pt x="32" y="37"/>
                  </a:lnTo>
                  <a:lnTo>
                    <a:pt x="50" y="83"/>
                  </a:lnTo>
                  <a:lnTo>
                    <a:pt x="60" y="106"/>
                  </a:lnTo>
                  <a:lnTo>
                    <a:pt x="69" y="129"/>
                  </a:lnTo>
                  <a:lnTo>
                    <a:pt x="87" y="175"/>
                  </a:lnTo>
                  <a:lnTo>
                    <a:pt x="92" y="194"/>
                  </a:lnTo>
                  <a:lnTo>
                    <a:pt x="92" y="203"/>
                  </a:lnTo>
                  <a:lnTo>
                    <a:pt x="87" y="217"/>
                  </a:lnTo>
                  <a:lnTo>
                    <a:pt x="83" y="222"/>
                  </a:lnTo>
                  <a:lnTo>
                    <a:pt x="78" y="194"/>
                  </a:lnTo>
                  <a:lnTo>
                    <a:pt x="73" y="166"/>
                  </a:lnTo>
                  <a:lnTo>
                    <a:pt x="37" y="88"/>
                  </a:lnTo>
                  <a:lnTo>
                    <a:pt x="32" y="65"/>
                  </a:lnTo>
                  <a:lnTo>
                    <a:pt x="23" y="42"/>
                  </a:lnTo>
                  <a:lnTo>
                    <a:pt x="14" y="23"/>
                  </a:lnTo>
                  <a:lnTo>
                    <a:pt x="0" y="5"/>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80" name="Freeform 81"/>
            <p:cNvSpPr/>
            <p:nvPr/>
          </p:nvSpPr>
          <p:spPr bwMode="auto">
            <a:xfrm>
              <a:off x="4323" y="2288"/>
              <a:ext cx="170" cy="185"/>
            </a:xfrm>
            <a:custGeom>
              <a:avLst/>
              <a:gdLst>
                <a:gd name="T0" fmla="*/ 166 w 170"/>
                <a:gd name="T1" fmla="*/ 10 h 185"/>
                <a:gd name="T2" fmla="*/ 111 w 170"/>
                <a:gd name="T3" fmla="*/ 23 h 185"/>
                <a:gd name="T4" fmla="*/ 106 w 170"/>
                <a:gd name="T5" fmla="*/ 28 h 185"/>
                <a:gd name="T6" fmla="*/ 111 w 170"/>
                <a:gd name="T7" fmla="*/ 33 h 185"/>
                <a:gd name="T8" fmla="*/ 120 w 170"/>
                <a:gd name="T9" fmla="*/ 37 h 185"/>
                <a:gd name="T10" fmla="*/ 115 w 170"/>
                <a:gd name="T11" fmla="*/ 46 h 185"/>
                <a:gd name="T12" fmla="*/ 111 w 170"/>
                <a:gd name="T13" fmla="*/ 60 h 185"/>
                <a:gd name="T14" fmla="*/ 101 w 170"/>
                <a:gd name="T15" fmla="*/ 74 h 185"/>
                <a:gd name="T16" fmla="*/ 111 w 170"/>
                <a:gd name="T17" fmla="*/ 102 h 185"/>
                <a:gd name="T18" fmla="*/ 101 w 170"/>
                <a:gd name="T19" fmla="*/ 125 h 185"/>
                <a:gd name="T20" fmla="*/ 97 w 170"/>
                <a:gd name="T21" fmla="*/ 134 h 185"/>
                <a:gd name="T22" fmla="*/ 106 w 170"/>
                <a:gd name="T23" fmla="*/ 148 h 185"/>
                <a:gd name="T24" fmla="*/ 106 w 170"/>
                <a:gd name="T25" fmla="*/ 166 h 185"/>
                <a:gd name="T26" fmla="*/ 97 w 170"/>
                <a:gd name="T27" fmla="*/ 180 h 185"/>
                <a:gd name="T28" fmla="*/ 92 w 170"/>
                <a:gd name="T29" fmla="*/ 185 h 185"/>
                <a:gd name="T30" fmla="*/ 83 w 170"/>
                <a:gd name="T31" fmla="*/ 185 h 185"/>
                <a:gd name="T32" fmla="*/ 65 w 170"/>
                <a:gd name="T33" fmla="*/ 180 h 185"/>
                <a:gd name="T34" fmla="*/ 55 w 170"/>
                <a:gd name="T35" fmla="*/ 176 h 185"/>
                <a:gd name="T36" fmla="*/ 42 w 170"/>
                <a:gd name="T37" fmla="*/ 162 h 185"/>
                <a:gd name="T38" fmla="*/ 32 w 170"/>
                <a:gd name="T39" fmla="*/ 153 h 185"/>
                <a:gd name="T40" fmla="*/ 19 w 170"/>
                <a:gd name="T41" fmla="*/ 143 h 185"/>
                <a:gd name="T42" fmla="*/ 0 w 170"/>
                <a:gd name="T43" fmla="*/ 143 h 185"/>
                <a:gd name="T44" fmla="*/ 0 w 170"/>
                <a:gd name="T45" fmla="*/ 139 h 185"/>
                <a:gd name="T46" fmla="*/ 0 w 170"/>
                <a:gd name="T47" fmla="*/ 134 h 185"/>
                <a:gd name="T48" fmla="*/ 32 w 170"/>
                <a:gd name="T49" fmla="*/ 143 h 185"/>
                <a:gd name="T50" fmla="*/ 46 w 170"/>
                <a:gd name="T51" fmla="*/ 157 h 185"/>
                <a:gd name="T52" fmla="*/ 60 w 170"/>
                <a:gd name="T53" fmla="*/ 166 h 185"/>
                <a:gd name="T54" fmla="*/ 60 w 170"/>
                <a:gd name="T55" fmla="*/ 171 h 185"/>
                <a:gd name="T56" fmla="*/ 83 w 170"/>
                <a:gd name="T57" fmla="*/ 176 h 185"/>
                <a:gd name="T58" fmla="*/ 92 w 170"/>
                <a:gd name="T59" fmla="*/ 171 h 185"/>
                <a:gd name="T60" fmla="*/ 92 w 170"/>
                <a:gd name="T61" fmla="*/ 157 h 185"/>
                <a:gd name="T62" fmla="*/ 101 w 170"/>
                <a:gd name="T63" fmla="*/ 153 h 185"/>
                <a:gd name="T64" fmla="*/ 92 w 170"/>
                <a:gd name="T65" fmla="*/ 139 h 185"/>
                <a:gd name="T66" fmla="*/ 92 w 170"/>
                <a:gd name="T67" fmla="*/ 116 h 185"/>
                <a:gd name="T68" fmla="*/ 106 w 170"/>
                <a:gd name="T69" fmla="*/ 102 h 185"/>
                <a:gd name="T70" fmla="*/ 101 w 170"/>
                <a:gd name="T71" fmla="*/ 88 h 185"/>
                <a:gd name="T72" fmla="*/ 97 w 170"/>
                <a:gd name="T73" fmla="*/ 74 h 185"/>
                <a:gd name="T74" fmla="*/ 97 w 170"/>
                <a:gd name="T75" fmla="*/ 51 h 185"/>
                <a:gd name="T76" fmla="*/ 106 w 170"/>
                <a:gd name="T77" fmla="*/ 37 h 185"/>
                <a:gd name="T78" fmla="*/ 101 w 170"/>
                <a:gd name="T79" fmla="*/ 33 h 185"/>
                <a:gd name="T80" fmla="*/ 92 w 170"/>
                <a:gd name="T81" fmla="*/ 23 h 185"/>
                <a:gd name="T82" fmla="*/ 97 w 170"/>
                <a:gd name="T83" fmla="*/ 19 h 185"/>
                <a:gd name="T84" fmla="*/ 101 w 170"/>
                <a:gd name="T85" fmla="*/ 14 h 185"/>
                <a:gd name="T86" fmla="*/ 115 w 170"/>
                <a:gd name="T87" fmla="*/ 10 h 185"/>
                <a:gd name="T88" fmla="*/ 134 w 170"/>
                <a:gd name="T89" fmla="*/ 10 h 185"/>
                <a:gd name="T90" fmla="*/ 166 w 170"/>
                <a:gd name="T91" fmla="*/ 0 h 185"/>
                <a:gd name="T92" fmla="*/ 170 w 170"/>
                <a:gd name="T93" fmla="*/ 5 h 185"/>
                <a:gd name="T94" fmla="*/ 166 w 170"/>
                <a:gd name="T95" fmla="*/ 10 h 185"/>
                <a:gd name="T96" fmla="*/ 166 w 170"/>
                <a:gd name="T97" fmla="*/ 10 h 18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0"/>
                <a:gd name="T148" fmla="*/ 0 h 185"/>
                <a:gd name="T149" fmla="*/ 170 w 170"/>
                <a:gd name="T150" fmla="*/ 185 h 18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0" h="185">
                  <a:moveTo>
                    <a:pt x="166" y="10"/>
                  </a:moveTo>
                  <a:lnTo>
                    <a:pt x="111" y="23"/>
                  </a:lnTo>
                  <a:lnTo>
                    <a:pt x="106" y="28"/>
                  </a:lnTo>
                  <a:lnTo>
                    <a:pt x="111" y="33"/>
                  </a:lnTo>
                  <a:lnTo>
                    <a:pt x="120" y="37"/>
                  </a:lnTo>
                  <a:lnTo>
                    <a:pt x="115" y="46"/>
                  </a:lnTo>
                  <a:lnTo>
                    <a:pt x="111" y="60"/>
                  </a:lnTo>
                  <a:lnTo>
                    <a:pt x="101" y="74"/>
                  </a:lnTo>
                  <a:lnTo>
                    <a:pt x="111" y="102"/>
                  </a:lnTo>
                  <a:lnTo>
                    <a:pt x="101" y="125"/>
                  </a:lnTo>
                  <a:lnTo>
                    <a:pt x="97" y="134"/>
                  </a:lnTo>
                  <a:lnTo>
                    <a:pt x="106" y="148"/>
                  </a:lnTo>
                  <a:lnTo>
                    <a:pt x="106" y="166"/>
                  </a:lnTo>
                  <a:lnTo>
                    <a:pt x="97" y="180"/>
                  </a:lnTo>
                  <a:lnTo>
                    <a:pt x="92" y="185"/>
                  </a:lnTo>
                  <a:lnTo>
                    <a:pt x="83" y="185"/>
                  </a:lnTo>
                  <a:lnTo>
                    <a:pt x="65" y="180"/>
                  </a:lnTo>
                  <a:lnTo>
                    <a:pt x="55" y="176"/>
                  </a:lnTo>
                  <a:lnTo>
                    <a:pt x="42" y="162"/>
                  </a:lnTo>
                  <a:lnTo>
                    <a:pt x="32" y="153"/>
                  </a:lnTo>
                  <a:lnTo>
                    <a:pt x="19" y="143"/>
                  </a:lnTo>
                  <a:lnTo>
                    <a:pt x="0" y="143"/>
                  </a:lnTo>
                  <a:lnTo>
                    <a:pt x="0" y="139"/>
                  </a:lnTo>
                  <a:lnTo>
                    <a:pt x="0" y="134"/>
                  </a:lnTo>
                  <a:lnTo>
                    <a:pt x="32" y="143"/>
                  </a:lnTo>
                  <a:lnTo>
                    <a:pt x="46" y="157"/>
                  </a:lnTo>
                  <a:lnTo>
                    <a:pt x="60" y="166"/>
                  </a:lnTo>
                  <a:lnTo>
                    <a:pt x="60" y="171"/>
                  </a:lnTo>
                  <a:lnTo>
                    <a:pt x="83" y="176"/>
                  </a:lnTo>
                  <a:lnTo>
                    <a:pt x="92" y="171"/>
                  </a:lnTo>
                  <a:lnTo>
                    <a:pt x="92" y="157"/>
                  </a:lnTo>
                  <a:lnTo>
                    <a:pt x="101" y="153"/>
                  </a:lnTo>
                  <a:lnTo>
                    <a:pt x="92" y="139"/>
                  </a:lnTo>
                  <a:lnTo>
                    <a:pt x="92" y="116"/>
                  </a:lnTo>
                  <a:lnTo>
                    <a:pt x="106" y="102"/>
                  </a:lnTo>
                  <a:lnTo>
                    <a:pt x="101" y="88"/>
                  </a:lnTo>
                  <a:lnTo>
                    <a:pt x="97" y="74"/>
                  </a:lnTo>
                  <a:lnTo>
                    <a:pt x="97" y="51"/>
                  </a:lnTo>
                  <a:lnTo>
                    <a:pt x="106" y="37"/>
                  </a:lnTo>
                  <a:lnTo>
                    <a:pt x="101" y="33"/>
                  </a:lnTo>
                  <a:lnTo>
                    <a:pt x="92" y="23"/>
                  </a:lnTo>
                  <a:lnTo>
                    <a:pt x="97" y="19"/>
                  </a:lnTo>
                  <a:lnTo>
                    <a:pt x="101" y="14"/>
                  </a:lnTo>
                  <a:lnTo>
                    <a:pt x="115" y="10"/>
                  </a:lnTo>
                  <a:lnTo>
                    <a:pt x="134" y="10"/>
                  </a:lnTo>
                  <a:lnTo>
                    <a:pt x="166" y="0"/>
                  </a:lnTo>
                  <a:lnTo>
                    <a:pt x="170" y="5"/>
                  </a:lnTo>
                  <a:lnTo>
                    <a:pt x="166"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81" name="Freeform 82"/>
            <p:cNvSpPr/>
            <p:nvPr/>
          </p:nvSpPr>
          <p:spPr bwMode="auto">
            <a:xfrm>
              <a:off x="4204" y="2431"/>
              <a:ext cx="165" cy="65"/>
            </a:xfrm>
            <a:custGeom>
              <a:avLst/>
              <a:gdLst>
                <a:gd name="T0" fmla="*/ 92 w 165"/>
                <a:gd name="T1" fmla="*/ 5 h 65"/>
                <a:gd name="T2" fmla="*/ 46 w 165"/>
                <a:gd name="T3" fmla="*/ 19 h 65"/>
                <a:gd name="T4" fmla="*/ 18 w 165"/>
                <a:gd name="T5" fmla="*/ 28 h 65"/>
                <a:gd name="T6" fmla="*/ 13 w 165"/>
                <a:gd name="T7" fmla="*/ 33 h 65"/>
                <a:gd name="T8" fmla="*/ 4 w 165"/>
                <a:gd name="T9" fmla="*/ 51 h 65"/>
                <a:gd name="T10" fmla="*/ 18 w 165"/>
                <a:gd name="T11" fmla="*/ 56 h 65"/>
                <a:gd name="T12" fmla="*/ 36 w 165"/>
                <a:gd name="T13" fmla="*/ 56 h 65"/>
                <a:gd name="T14" fmla="*/ 101 w 165"/>
                <a:gd name="T15" fmla="*/ 56 h 65"/>
                <a:gd name="T16" fmla="*/ 124 w 165"/>
                <a:gd name="T17" fmla="*/ 56 h 65"/>
                <a:gd name="T18" fmla="*/ 133 w 165"/>
                <a:gd name="T19" fmla="*/ 47 h 65"/>
                <a:gd name="T20" fmla="*/ 147 w 165"/>
                <a:gd name="T21" fmla="*/ 42 h 65"/>
                <a:gd name="T22" fmla="*/ 156 w 165"/>
                <a:gd name="T23" fmla="*/ 42 h 65"/>
                <a:gd name="T24" fmla="*/ 161 w 165"/>
                <a:gd name="T25" fmla="*/ 47 h 65"/>
                <a:gd name="T26" fmla="*/ 165 w 165"/>
                <a:gd name="T27" fmla="*/ 56 h 65"/>
                <a:gd name="T28" fmla="*/ 156 w 165"/>
                <a:gd name="T29" fmla="*/ 60 h 65"/>
                <a:gd name="T30" fmla="*/ 151 w 165"/>
                <a:gd name="T31" fmla="*/ 56 h 65"/>
                <a:gd name="T32" fmla="*/ 142 w 165"/>
                <a:gd name="T33" fmla="*/ 51 h 65"/>
                <a:gd name="T34" fmla="*/ 138 w 165"/>
                <a:gd name="T35" fmla="*/ 51 h 65"/>
                <a:gd name="T36" fmla="*/ 133 w 165"/>
                <a:gd name="T37" fmla="*/ 60 h 65"/>
                <a:gd name="T38" fmla="*/ 124 w 165"/>
                <a:gd name="T39" fmla="*/ 65 h 65"/>
                <a:gd name="T40" fmla="*/ 101 w 165"/>
                <a:gd name="T41" fmla="*/ 65 h 65"/>
                <a:gd name="T42" fmla="*/ 36 w 165"/>
                <a:gd name="T43" fmla="*/ 60 h 65"/>
                <a:gd name="T44" fmla="*/ 13 w 165"/>
                <a:gd name="T45" fmla="*/ 60 h 65"/>
                <a:gd name="T46" fmla="*/ 0 w 165"/>
                <a:gd name="T47" fmla="*/ 56 h 65"/>
                <a:gd name="T48" fmla="*/ 0 w 165"/>
                <a:gd name="T49" fmla="*/ 37 h 65"/>
                <a:gd name="T50" fmla="*/ 9 w 165"/>
                <a:gd name="T51" fmla="*/ 28 h 65"/>
                <a:gd name="T52" fmla="*/ 18 w 165"/>
                <a:gd name="T53" fmla="*/ 23 h 65"/>
                <a:gd name="T54" fmla="*/ 41 w 165"/>
                <a:gd name="T55" fmla="*/ 10 h 65"/>
                <a:gd name="T56" fmla="*/ 69 w 165"/>
                <a:gd name="T57" fmla="*/ 0 h 65"/>
                <a:gd name="T58" fmla="*/ 92 w 165"/>
                <a:gd name="T59" fmla="*/ 0 h 65"/>
                <a:gd name="T60" fmla="*/ 96 w 165"/>
                <a:gd name="T61" fmla="*/ 0 h 65"/>
                <a:gd name="T62" fmla="*/ 92 w 165"/>
                <a:gd name="T63" fmla="*/ 5 h 65"/>
                <a:gd name="T64" fmla="*/ 92 w 165"/>
                <a:gd name="T65" fmla="*/ 5 h 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5"/>
                <a:gd name="T100" fmla="*/ 0 h 65"/>
                <a:gd name="T101" fmla="*/ 165 w 165"/>
                <a:gd name="T102" fmla="*/ 65 h 6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5" h="65">
                  <a:moveTo>
                    <a:pt x="92" y="5"/>
                  </a:moveTo>
                  <a:lnTo>
                    <a:pt x="46" y="19"/>
                  </a:lnTo>
                  <a:lnTo>
                    <a:pt x="18" y="28"/>
                  </a:lnTo>
                  <a:lnTo>
                    <a:pt x="13" y="33"/>
                  </a:lnTo>
                  <a:lnTo>
                    <a:pt x="4" y="51"/>
                  </a:lnTo>
                  <a:lnTo>
                    <a:pt x="18" y="56"/>
                  </a:lnTo>
                  <a:lnTo>
                    <a:pt x="36" y="56"/>
                  </a:lnTo>
                  <a:lnTo>
                    <a:pt x="101" y="56"/>
                  </a:lnTo>
                  <a:lnTo>
                    <a:pt x="124" y="56"/>
                  </a:lnTo>
                  <a:lnTo>
                    <a:pt x="133" y="47"/>
                  </a:lnTo>
                  <a:lnTo>
                    <a:pt x="147" y="42"/>
                  </a:lnTo>
                  <a:lnTo>
                    <a:pt x="156" y="42"/>
                  </a:lnTo>
                  <a:lnTo>
                    <a:pt x="161" y="47"/>
                  </a:lnTo>
                  <a:lnTo>
                    <a:pt x="165" y="56"/>
                  </a:lnTo>
                  <a:lnTo>
                    <a:pt x="156" y="60"/>
                  </a:lnTo>
                  <a:lnTo>
                    <a:pt x="151" y="56"/>
                  </a:lnTo>
                  <a:lnTo>
                    <a:pt x="142" y="51"/>
                  </a:lnTo>
                  <a:lnTo>
                    <a:pt x="138" y="51"/>
                  </a:lnTo>
                  <a:lnTo>
                    <a:pt x="133" y="60"/>
                  </a:lnTo>
                  <a:lnTo>
                    <a:pt x="124" y="65"/>
                  </a:lnTo>
                  <a:lnTo>
                    <a:pt x="101" y="65"/>
                  </a:lnTo>
                  <a:lnTo>
                    <a:pt x="36" y="60"/>
                  </a:lnTo>
                  <a:lnTo>
                    <a:pt x="13" y="60"/>
                  </a:lnTo>
                  <a:lnTo>
                    <a:pt x="0" y="56"/>
                  </a:lnTo>
                  <a:lnTo>
                    <a:pt x="0" y="37"/>
                  </a:lnTo>
                  <a:lnTo>
                    <a:pt x="9" y="28"/>
                  </a:lnTo>
                  <a:lnTo>
                    <a:pt x="18" y="23"/>
                  </a:lnTo>
                  <a:lnTo>
                    <a:pt x="41" y="10"/>
                  </a:lnTo>
                  <a:lnTo>
                    <a:pt x="69" y="0"/>
                  </a:lnTo>
                  <a:lnTo>
                    <a:pt x="92" y="0"/>
                  </a:lnTo>
                  <a:lnTo>
                    <a:pt x="96" y="0"/>
                  </a:lnTo>
                  <a:lnTo>
                    <a:pt x="92" y="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82" name="Freeform 83"/>
            <p:cNvSpPr/>
            <p:nvPr/>
          </p:nvSpPr>
          <p:spPr bwMode="auto">
            <a:xfrm>
              <a:off x="4254" y="2436"/>
              <a:ext cx="28" cy="32"/>
            </a:xfrm>
            <a:custGeom>
              <a:avLst/>
              <a:gdLst>
                <a:gd name="T0" fmla="*/ 9 w 28"/>
                <a:gd name="T1" fmla="*/ 0 h 32"/>
                <a:gd name="T2" fmla="*/ 19 w 28"/>
                <a:gd name="T3" fmla="*/ 5 h 32"/>
                <a:gd name="T4" fmla="*/ 28 w 28"/>
                <a:gd name="T5" fmla="*/ 23 h 32"/>
                <a:gd name="T6" fmla="*/ 28 w 28"/>
                <a:gd name="T7" fmla="*/ 32 h 32"/>
                <a:gd name="T8" fmla="*/ 19 w 28"/>
                <a:gd name="T9" fmla="*/ 28 h 32"/>
                <a:gd name="T10" fmla="*/ 9 w 28"/>
                <a:gd name="T11" fmla="*/ 18 h 32"/>
                <a:gd name="T12" fmla="*/ 5 w 28"/>
                <a:gd name="T13" fmla="*/ 14 h 32"/>
                <a:gd name="T14" fmla="*/ 0 w 28"/>
                <a:gd name="T15" fmla="*/ 5 h 32"/>
                <a:gd name="T16" fmla="*/ 5 w 28"/>
                <a:gd name="T17" fmla="*/ 0 h 32"/>
                <a:gd name="T18" fmla="*/ 9 w 28"/>
                <a:gd name="T19" fmla="*/ 0 h 32"/>
                <a:gd name="T20" fmla="*/ 9 w 28"/>
                <a:gd name="T21" fmla="*/ 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
                <a:gd name="T34" fmla="*/ 0 h 32"/>
                <a:gd name="T35" fmla="*/ 28 w 28"/>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 h="32">
                  <a:moveTo>
                    <a:pt x="9" y="0"/>
                  </a:moveTo>
                  <a:lnTo>
                    <a:pt x="19" y="5"/>
                  </a:lnTo>
                  <a:lnTo>
                    <a:pt x="28" y="23"/>
                  </a:lnTo>
                  <a:lnTo>
                    <a:pt x="28" y="32"/>
                  </a:lnTo>
                  <a:lnTo>
                    <a:pt x="19" y="28"/>
                  </a:lnTo>
                  <a:lnTo>
                    <a:pt x="9" y="18"/>
                  </a:lnTo>
                  <a:lnTo>
                    <a:pt x="5" y="14"/>
                  </a:lnTo>
                  <a:lnTo>
                    <a:pt x="0" y="5"/>
                  </a:lnTo>
                  <a:lnTo>
                    <a:pt x="5"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83" name="Freeform 84"/>
            <p:cNvSpPr/>
            <p:nvPr/>
          </p:nvSpPr>
          <p:spPr bwMode="auto">
            <a:xfrm>
              <a:off x="4392" y="2473"/>
              <a:ext cx="9" cy="14"/>
            </a:xfrm>
            <a:custGeom>
              <a:avLst/>
              <a:gdLst>
                <a:gd name="T0" fmla="*/ 9 w 9"/>
                <a:gd name="T1" fmla="*/ 0 h 14"/>
                <a:gd name="T2" fmla="*/ 9 w 9"/>
                <a:gd name="T3" fmla="*/ 14 h 14"/>
                <a:gd name="T4" fmla="*/ 0 w 9"/>
                <a:gd name="T5" fmla="*/ 14 h 14"/>
                <a:gd name="T6" fmla="*/ 0 w 9"/>
                <a:gd name="T7" fmla="*/ 0 h 14"/>
                <a:gd name="T8" fmla="*/ 9 w 9"/>
                <a:gd name="T9" fmla="*/ 0 h 14"/>
                <a:gd name="T10" fmla="*/ 9 w 9"/>
                <a:gd name="T11" fmla="*/ 0 h 14"/>
                <a:gd name="T12" fmla="*/ 0 60000 65536"/>
                <a:gd name="T13" fmla="*/ 0 60000 65536"/>
                <a:gd name="T14" fmla="*/ 0 60000 65536"/>
                <a:gd name="T15" fmla="*/ 0 60000 65536"/>
                <a:gd name="T16" fmla="*/ 0 60000 65536"/>
                <a:gd name="T17" fmla="*/ 0 60000 65536"/>
                <a:gd name="T18" fmla="*/ 0 w 9"/>
                <a:gd name="T19" fmla="*/ 0 h 14"/>
                <a:gd name="T20" fmla="*/ 9 w 9"/>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9" h="14">
                  <a:moveTo>
                    <a:pt x="9" y="0"/>
                  </a:moveTo>
                  <a:lnTo>
                    <a:pt x="9" y="14"/>
                  </a:lnTo>
                  <a:lnTo>
                    <a:pt x="0" y="14"/>
                  </a:lnTo>
                  <a:lnTo>
                    <a:pt x="0"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84" name="Freeform 85"/>
            <p:cNvSpPr/>
            <p:nvPr/>
          </p:nvSpPr>
          <p:spPr bwMode="auto">
            <a:xfrm>
              <a:off x="4539" y="2316"/>
              <a:ext cx="19" cy="212"/>
            </a:xfrm>
            <a:custGeom>
              <a:avLst/>
              <a:gdLst>
                <a:gd name="T0" fmla="*/ 14 w 19"/>
                <a:gd name="T1" fmla="*/ 0 h 212"/>
                <a:gd name="T2" fmla="*/ 10 w 19"/>
                <a:gd name="T3" fmla="*/ 46 h 212"/>
                <a:gd name="T4" fmla="*/ 19 w 19"/>
                <a:gd name="T5" fmla="*/ 92 h 212"/>
                <a:gd name="T6" fmla="*/ 19 w 19"/>
                <a:gd name="T7" fmla="*/ 148 h 212"/>
                <a:gd name="T8" fmla="*/ 19 w 19"/>
                <a:gd name="T9" fmla="*/ 203 h 212"/>
                <a:gd name="T10" fmla="*/ 14 w 19"/>
                <a:gd name="T11" fmla="*/ 212 h 212"/>
                <a:gd name="T12" fmla="*/ 10 w 19"/>
                <a:gd name="T13" fmla="*/ 212 h 212"/>
                <a:gd name="T14" fmla="*/ 0 w 19"/>
                <a:gd name="T15" fmla="*/ 212 h 212"/>
                <a:gd name="T16" fmla="*/ 0 w 19"/>
                <a:gd name="T17" fmla="*/ 203 h 212"/>
                <a:gd name="T18" fmla="*/ 5 w 19"/>
                <a:gd name="T19" fmla="*/ 152 h 212"/>
                <a:gd name="T20" fmla="*/ 5 w 19"/>
                <a:gd name="T21" fmla="*/ 97 h 212"/>
                <a:gd name="T22" fmla="*/ 0 w 19"/>
                <a:gd name="T23" fmla="*/ 46 h 212"/>
                <a:gd name="T24" fmla="*/ 0 w 19"/>
                <a:gd name="T25" fmla="*/ 28 h 212"/>
                <a:gd name="T26" fmla="*/ 5 w 19"/>
                <a:gd name="T27" fmla="*/ 0 h 212"/>
                <a:gd name="T28" fmla="*/ 14 w 19"/>
                <a:gd name="T29" fmla="*/ 0 h 212"/>
                <a:gd name="T30" fmla="*/ 14 w 19"/>
                <a:gd name="T31" fmla="*/ 0 h 2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
                <a:gd name="T49" fmla="*/ 0 h 212"/>
                <a:gd name="T50" fmla="*/ 19 w 19"/>
                <a:gd name="T51" fmla="*/ 212 h 2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 h="212">
                  <a:moveTo>
                    <a:pt x="14" y="0"/>
                  </a:moveTo>
                  <a:lnTo>
                    <a:pt x="10" y="46"/>
                  </a:lnTo>
                  <a:lnTo>
                    <a:pt x="19" y="92"/>
                  </a:lnTo>
                  <a:lnTo>
                    <a:pt x="19" y="148"/>
                  </a:lnTo>
                  <a:lnTo>
                    <a:pt x="19" y="203"/>
                  </a:lnTo>
                  <a:lnTo>
                    <a:pt x="14" y="212"/>
                  </a:lnTo>
                  <a:lnTo>
                    <a:pt x="10" y="212"/>
                  </a:lnTo>
                  <a:lnTo>
                    <a:pt x="0" y="212"/>
                  </a:lnTo>
                  <a:lnTo>
                    <a:pt x="0" y="203"/>
                  </a:lnTo>
                  <a:lnTo>
                    <a:pt x="5" y="152"/>
                  </a:lnTo>
                  <a:lnTo>
                    <a:pt x="5" y="97"/>
                  </a:lnTo>
                  <a:lnTo>
                    <a:pt x="0" y="46"/>
                  </a:lnTo>
                  <a:lnTo>
                    <a:pt x="0" y="28"/>
                  </a:lnTo>
                  <a:lnTo>
                    <a:pt x="5"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85" name="Freeform 86"/>
            <p:cNvSpPr/>
            <p:nvPr/>
          </p:nvSpPr>
          <p:spPr bwMode="auto">
            <a:xfrm>
              <a:off x="4599" y="2302"/>
              <a:ext cx="230" cy="19"/>
            </a:xfrm>
            <a:custGeom>
              <a:avLst/>
              <a:gdLst>
                <a:gd name="T0" fmla="*/ 9 w 230"/>
                <a:gd name="T1" fmla="*/ 5 h 19"/>
                <a:gd name="T2" fmla="*/ 83 w 230"/>
                <a:gd name="T3" fmla="*/ 5 h 19"/>
                <a:gd name="T4" fmla="*/ 221 w 230"/>
                <a:gd name="T5" fmla="*/ 0 h 19"/>
                <a:gd name="T6" fmla="*/ 226 w 230"/>
                <a:gd name="T7" fmla="*/ 0 h 19"/>
                <a:gd name="T8" fmla="*/ 230 w 230"/>
                <a:gd name="T9" fmla="*/ 5 h 19"/>
                <a:gd name="T10" fmla="*/ 226 w 230"/>
                <a:gd name="T11" fmla="*/ 9 h 19"/>
                <a:gd name="T12" fmla="*/ 221 w 230"/>
                <a:gd name="T13" fmla="*/ 14 h 19"/>
                <a:gd name="T14" fmla="*/ 83 w 230"/>
                <a:gd name="T15" fmla="*/ 9 h 19"/>
                <a:gd name="T16" fmla="*/ 9 w 230"/>
                <a:gd name="T17" fmla="*/ 19 h 19"/>
                <a:gd name="T18" fmla="*/ 0 w 230"/>
                <a:gd name="T19" fmla="*/ 14 h 19"/>
                <a:gd name="T20" fmla="*/ 0 w 230"/>
                <a:gd name="T21" fmla="*/ 9 h 19"/>
                <a:gd name="T22" fmla="*/ 0 w 230"/>
                <a:gd name="T23" fmla="*/ 5 h 19"/>
                <a:gd name="T24" fmla="*/ 9 w 230"/>
                <a:gd name="T25" fmla="*/ 5 h 19"/>
                <a:gd name="T26" fmla="*/ 9 w 230"/>
                <a:gd name="T27" fmla="*/ 5 h 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0"/>
                <a:gd name="T43" fmla="*/ 0 h 19"/>
                <a:gd name="T44" fmla="*/ 230 w 230"/>
                <a:gd name="T45" fmla="*/ 19 h 1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0" h="19">
                  <a:moveTo>
                    <a:pt x="9" y="5"/>
                  </a:moveTo>
                  <a:lnTo>
                    <a:pt x="83" y="5"/>
                  </a:lnTo>
                  <a:lnTo>
                    <a:pt x="221" y="0"/>
                  </a:lnTo>
                  <a:lnTo>
                    <a:pt x="226" y="0"/>
                  </a:lnTo>
                  <a:lnTo>
                    <a:pt x="230" y="5"/>
                  </a:lnTo>
                  <a:lnTo>
                    <a:pt x="226" y="9"/>
                  </a:lnTo>
                  <a:lnTo>
                    <a:pt x="221" y="14"/>
                  </a:lnTo>
                  <a:lnTo>
                    <a:pt x="83" y="9"/>
                  </a:lnTo>
                  <a:lnTo>
                    <a:pt x="9" y="19"/>
                  </a:lnTo>
                  <a:lnTo>
                    <a:pt x="0" y="14"/>
                  </a:lnTo>
                  <a:lnTo>
                    <a:pt x="0" y="9"/>
                  </a:lnTo>
                  <a:lnTo>
                    <a:pt x="0" y="5"/>
                  </a:lnTo>
                  <a:lnTo>
                    <a:pt x="9" y="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86" name="Freeform 87"/>
            <p:cNvSpPr/>
            <p:nvPr/>
          </p:nvSpPr>
          <p:spPr bwMode="auto">
            <a:xfrm>
              <a:off x="4590" y="2311"/>
              <a:ext cx="18" cy="217"/>
            </a:xfrm>
            <a:custGeom>
              <a:avLst/>
              <a:gdLst>
                <a:gd name="T0" fmla="*/ 18 w 18"/>
                <a:gd name="T1" fmla="*/ 0 h 217"/>
                <a:gd name="T2" fmla="*/ 14 w 18"/>
                <a:gd name="T3" fmla="*/ 42 h 217"/>
                <a:gd name="T4" fmla="*/ 14 w 18"/>
                <a:gd name="T5" fmla="*/ 88 h 217"/>
                <a:gd name="T6" fmla="*/ 14 w 18"/>
                <a:gd name="T7" fmla="*/ 148 h 217"/>
                <a:gd name="T8" fmla="*/ 18 w 18"/>
                <a:gd name="T9" fmla="*/ 208 h 217"/>
                <a:gd name="T10" fmla="*/ 18 w 18"/>
                <a:gd name="T11" fmla="*/ 213 h 217"/>
                <a:gd name="T12" fmla="*/ 9 w 18"/>
                <a:gd name="T13" fmla="*/ 217 h 217"/>
                <a:gd name="T14" fmla="*/ 5 w 18"/>
                <a:gd name="T15" fmla="*/ 208 h 217"/>
                <a:gd name="T16" fmla="*/ 0 w 18"/>
                <a:gd name="T17" fmla="*/ 88 h 217"/>
                <a:gd name="T18" fmla="*/ 5 w 18"/>
                <a:gd name="T19" fmla="*/ 42 h 217"/>
                <a:gd name="T20" fmla="*/ 9 w 18"/>
                <a:gd name="T21" fmla="*/ 0 h 217"/>
                <a:gd name="T22" fmla="*/ 18 w 18"/>
                <a:gd name="T23" fmla="*/ 0 h 217"/>
                <a:gd name="T24" fmla="*/ 18 w 18"/>
                <a:gd name="T25" fmla="*/ 0 h 2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217"/>
                <a:gd name="T41" fmla="*/ 18 w 18"/>
                <a:gd name="T42" fmla="*/ 217 h 2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217">
                  <a:moveTo>
                    <a:pt x="18" y="0"/>
                  </a:moveTo>
                  <a:lnTo>
                    <a:pt x="14" y="42"/>
                  </a:lnTo>
                  <a:lnTo>
                    <a:pt x="14" y="88"/>
                  </a:lnTo>
                  <a:lnTo>
                    <a:pt x="14" y="148"/>
                  </a:lnTo>
                  <a:lnTo>
                    <a:pt x="18" y="208"/>
                  </a:lnTo>
                  <a:lnTo>
                    <a:pt x="18" y="213"/>
                  </a:lnTo>
                  <a:lnTo>
                    <a:pt x="9" y="217"/>
                  </a:lnTo>
                  <a:lnTo>
                    <a:pt x="5" y="208"/>
                  </a:lnTo>
                  <a:lnTo>
                    <a:pt x="0" y="88"/>
                  </a:lnTo>
                  <a:lnTo>
                    <a:pt x="5" y="42"/>
                  </a:lnTo>
                  <a:lnTo>
                    <a:pt x="9" y="0"/>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87" name="Freeform 88"/>
            <p:cNvSpPr/>
            <p:nvPr/>
          </p:nvSpPr>
          <p:spPr bwMode="auto">
            <a:xfrm>
              <a:off x="4549" y="2505"/>
              <a:ext cx="280" cy="33"/>
            </a:xfrm>
            <a:custGeom>
              <a:avLst/>
              <a:gdLst>
                <a:gd name="T0" fmla="*/ 4 w 280"/>
                <a:gd name="T1" fmla="*/ 19 h 33"/>
                <a:gd name="T2" fmla="*/ 41 w 280"/>
                <a:gd name="T3" fmla="*/ 28 h 33"/>
                <a:gd name="T4" fmla="*/ 69 w 280"/>
                <a:gd name="T5" fmla="*/ 23 h 33"/>
                <a:gd name="T6" fmla="*/ 96 w 280"/>
                <a:gd name="T7" fmla="*/ 14 h 33"/>
                <a:gd name="T8" fmla="*/ 230 w 280"/>
                <a:gd name="T9" fmla="*/ 9 h 33"/>
                <a:gd name="T10" fmla="*/ 271 w 280"/>
                <a:gd name="T11" fmla="*/ 0 h 33"/>
                <a:gd name="T12" fmla="*/ 280 w 280"/>
                <a:gd name="T13" fmla="*/ 9 h 33"/>
                <a:gd name="T14" fmla="*/ 280 w 280"/>
                <a:gd name="T15" fmla="*/ 14 h 33"/>
                <a:gd name="T16" fmla="*/ 271 w 280"/>
                <a:gd name="T17" fmla="*/ 19 h 33"/>
                <a:gd name="T18" fmla="*/ 230 w 280"/>
                <a:gd name="T19" fmla="*/ 23 h 33"/>
                <a:gd name="T20" fmla="*/ 96 w 280"/>
                <a:gd name="T21" fmla="*/ 28 h 33"/>
                <a:gd name="T22" fmla="*/ 69 w 280"/>
                <a:gd name="T23" fmla="*/ 33 h 33"/>
                <a:gd name="T24" fmla="*/ 41 w 280"/>
                <a:gd name="T25" fmla="*/ 33 h 33"/>
                <a:gd name="T26" fmla="*/ 4 w 280"/>
                <a:gd name="T27" fmla="*/ 28 h 33"/>
                <a:gd name="T28" fmla="*/ 0 w 280"/>
                <a:gd name="T29" fmla="*/ 23 h 33"/>
                <a:gd name="T30" fmla="*/ 4 w 280"/>
                <a:gd name="T31" fmla="*/ 19 h 33"/>
                <a:gd name="T32" fmla="*/ 4 w 280"/>
                <a:gd name="T33" fmla="*/ 19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0"/>
                <a:gd name="T52" fmla="*/ 0 h 33"/>
                <a:gd name="T53" fmla="*/ 280 w 280"/>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0" h="33">
                  <a:moveTo>
                    <a:pt x="4" y="19"/>
                  </a:moveTo>
                  <a:lnTo>
                    <a:pt x="41" y="28"/>
                  </a:lnTo>
                  <a:lnTo>
                    <a:pt x="69" y="23"/>
                  </a:lnTo>
                  <a:lnTo>
                    <a:pt x="96" y="14"/>
                  </a:lnTo>
                  <a:lnTo>
                    <a:pt x="230" y="9"/>
                  </a:lnTo>
                  <a:lnTo>
                    <a:pt x="271" y="0"/>
                  </a:lnTo>
                  <a:lnTo>
                    <a:pt x="280" y="9"/>
                  </a:lnTo>
                  <a:lnTo>
                    <a:pt x="280" y="14"/>
                  </a:lnTo>
                  <a:lnTo>
                    <a:pt x="271" y="19"/>
                  </a:lnTo>
                  <a:lnTo>
                    <a:pt x="230" y="23"/>
                  </a:lnTo>
                  <a:lnTo>
                    <a:pt x="96" y="28"/>
                  </a:lnTo>
                  <a:lnTo>
                    <a:pt x="69" y="33"/>
                  </a:lnTo>
                  <a:lnTo>
                    <a:pt x="41" y="33"/>
                  </a:lnTo>
                  <a:lnTo>
                    <a:pt x="4" y="28"/>
                  </a:lnTo>
                  <a:lnTo>
                    <a:pt x="0" y="23"/>
                  </a:lnTo>
                  <a:lnTo>
                    <a:pt x="4" y="1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88" name="Freeform 89"/>
            <p:cNvSpPr/>
            <p:nvPr/>
          </p:nvSpPr>
          <p:spPr bwMode="auto">
            <a:xfrm>
              <a:off x="4815" y="2325"/>
              <a:ext cx="14" cy="199"/>
            </a:xfrm>
            <a:custGeom>
              <a:avLst/>
              <a:gdLst>
                <a:gd name="T0" fmla="*/ 14 w 14"/>
                <a:gd name="T1" fmla="*/ 0 h 199"/>
                <a:gd name="T2" fmla="*/ 10 w 14"/>
                <a:gd name="T3" fmla="*/ 65 h 199"/>
                <a:gd name="T4" fmla="*/ 14 w 14"/>
                <a:gd name="T5" fmla="*/ 129 h 199"/>
                <a:gd name="T6" fmla="*/ 14 w 14"/>
                <a:gd name="T7" fmla="*/ 194 h 199"/>
                <a:gd name="T8" fmla="*/ 10 w 14"/>
                <a:gd name="T9" fmla="*/ 194 h 199"/>
                <a:gd name="T10" fmla="*/ 5 w 14"/>
                <a:gd name="T11" fmla="*/ 199 h 199"/>
                <a:gd name="T12" fmla="*/ 0 w 14"/>
                <a:gd name="T13" fmla="*/ 189 h 199"/>
                <a:gd name="T14" fmla="*/ 5 w 14"/>
                <a:gd name="T15" fmla="*/ 129 h 199"/>
                <a:gd name="T16" fmla="*/ 10 w 14"/>
                <a:gd name="T17" fmla="*/ 0 h 199"/>
                <a:gd name="T18" fmla="*/ 14 w 14"/>
                <a:gd name="T19" fmla="*/ 0 h 199"/>
                <a:gd name="T20" fmla="*/ 14 w 14"/>
                <a:gd name="T21" fmla="*/ 0 h 1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99"/>
                <a:gd name="T35" fmla="*/ 14 w 14"/>
                <a:gd name="T36" fmla="*/ 199 h 1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99">
                  <a:moveTo>
                    <a:pt x="14" y="0"/>
                  </a:moveTo>
                  <a:lnTo>
                    <a:pt x="10" y="65"/>
                  </a:lnTo>
                  <a:lnTo>
                    <a:pt x="14" y="129"/>
                  </a:lnTo>
                  <a:lnTo>
                    <a:pt x="14" y="194"/>
                  </a:lnTo>
                  <a:lnTo>
                    <a:pt x="10" y="194"/>
                  </a:lnTo>
                  <a:lnTo>
                    <a:pt x="5" y="199"/>
                  </a:lnTo>
                  <a:lnTo>
                    <a:pt x="0" y="189"/>
                  </a:lnTo>
                  <a:lnTo>
                    <a:pt x="5" y="129"/>
                  </a:lnTo>
                  <a:lnTo>
                    <a:pt x="10"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89" name="Freeform 90"/>
            <p:cNvSpPr/>
            <p:nvPr/>
          </p:nvSpPr>
          <p:spPr bwMode="auto">
            <a:xfrm>
              <a:off x="4562" y="2528"/>
              <a:ext cx="37" cy="120"/>
            </a:xfrm>
            <a:custGeom>
              <a:avLst/>
              <a:gdLst>
                <a:gd name="T0" fmla="*/ 10 w 37"/>
                <a:gd name="T1" fmla="*/ 10 h 120"/>
                <a:gd name="T2" fmla="*/ 14 w 37"/>
                <a:gd name="T3" fmla="*/ 19 h 120"/>
                <a:gd name="T4" fmla="*/ 19 w 37"/>
                <a:gd name="T5" fmla="*/ 33 h 120"/>
                <a:gd name="T6" fmla="*/ 28 w 37"/>
                <a:gd name="T7" fmla="*/ 56 h 120"/>
                <a:gd name="T8" fmla="*/ 28 w 37"/>
                <a:gd name="T9" fmla="*/ 70 h 120"/>
                <a:gd name="T10" fmla="*/ 28 w 37"/>
                <a:gd name="T11" fmla="*/ 70 h 120"/>
                <a:gd name="T12" fmla="*/ 28 w 37"/>
                <a:gd name="T13" fmla="*/ 74 h 120"/>
                <a:gd name="T14" fmla="*/ 37 w 37"/>
                <a:gd name="T15" fmla="*/ 83 h 120"/>
                <a:gd name="T16" fmla="*/ 37 w 37"/>
                <a:gd name="T17" fmla="*/ 93 h 120"/>
                <a:gd name="T18" fmla="*/ 33 w 37"/>
                <a:gd name="T19" fmla="*/ 97 h 120"/>
                <a:gd name="T20" fmla="*/ 19 w 37"/>
                <a:gd name="T21" fmla="*/ 116 h 120"/>
                <a:gd name="T22" fmla="*/ 14 w 37"/>
                <a:gd name="T23" fmla="*/ 120 h 120"/>
                <a:gd name="T24" fmla="*/ 10 w 37"/>
                <a:gd name="T25" fmla="*/ 111 h 120"/>
                <a:gd name="T26" fmla="*/ 14 w 37"/>
                <a:gd name="T27" fmla="*/ 102 h 120"/>
                <a:gd name="T28" fmla="*/ 23 w 37"/>
                <a:gd name="T29" fmla="*/ 88 h 120"/>
                <a:gd name="T30" fmla="*/ 19 w 37"/>
                <a:gd name="T31" fmla="*/ 83 h 120"/>
                <a:gd name="T32" fmla="*/ 19 w 37"/>
                <a:gd name="T33" fmla="*/ 65 h 120"/>
                <a:gd name="T34" fmla="*/ 23 w 37"/>
                <a:gd name="T35" fmla="*/ 56 h 120"/>
                <a:gd name="T36" fmla="*/ 14 w 37"/>
                <a:gd name="T37" fmla="*/ 42 h 120"/>
                <a:gd name="T38" fmla="*/ 10 w 37"/>
                <a:gd name="T39" fmla="*/ 33 h 120"/>
                <a:gd name="T40" fmla="*/ 0 w 37"/>
                <a:gd name="T41" fmla="*/ 10 h 120"/>
                <a:gd name="T42" fmla="*/ 5 w 37"/>
                <a:gd name="T43" fmla="*/ 0 h 120"/>
                <a:gd name="T44" fmla="*/ 10 w 37"/>
                <a:gd name="T45" fmla="*/ 10 h 120"/>
                <a:gd name="T46" fmla="*/ 10 w 37"/>
                <a:gd name="T47" fmla="*/ 10 h 12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7"/>
                <a:gd name="T73" fmla="*/ 0 h 120"/>
                <a:gd name="T74" fmla="*/ 37 w 37"/>
                <a:gd name="T75" fmla="*/ 120 h 12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7" h="120">
                  <a:moveTo>
                    <a:pt x="10" y="10"/>
                  </a:moveTo>
                  <a:lnTo>
                    <a:pt x="14" y="19"/>
                  </a:lnTo>
                  <a:lnTo>
                    <a:pt x="19" y="33"/>
                  </a:lnTo>
                  <a:lnTo>
                    <a:pt x="28" y="56"/>
                  </a:lnTo>
                  <a:lnTo>
                    <a:pt x="28" y="70"/>
                  </a:lnTo>
                  <a:lnTo>
                    <a:pt x="28" y="74"/>
                  </a:lnTo>
                  <a:lnTo>
                    <a:pt x="37" y="83"/>
                  </a:lnTo>
                  <a:lnTo>
                    <a:pt x="37" y="93"/>
                  </a:lnTo>
                  <a:lnTo>
                    <a:pt x="33" y="97"/>
                  </a:lnTo>
                  <a:lnTo>
                    <a:pt x="19" y="116"/>
                  </a:lnTo>
                  <a:lnTo>
                    <a:pt x="14" y="120"/>
                  </a:lnTo>
                  <a:lnTo>
                    <a:pt x="10" y="111"/>
                  </a:lnTo>
                  <a:lnTo>
                    <a:pt x="14" y="102"/>
                  </a:lnTo>
                  <a:lnTo>
                    <a:pt x="23" y="88"/>
                  </a:lnTo>
                  <a:lnTo>
                    <a:pt x="19" y="83"/>
                  </a:lnTo>
                  <a:lnTo>
                    <a:pt x="19" y="65"/>
                  </a:lnTo>
                  <a:lnTo>
                    <a:pt x="23" y="56"/>
                  </a:lnTo>
                  <a:lnTo>
                    <a:pt x="14" y="42"/>
                  </a:lnTo>
                  <a:lnTo>
                    <a:pt x="10" y="33"/>
                  </a:lnTo>
                  <a:lnTo>
                    <a:pt x="0" y="10"/>
                  </a:lnTo>
                  <a:lnTo>
                    <a:pt x="5" y="0"/>
                  </a:lnTo>
                  <a:lnTo>
                    <a:pt x="1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90" name="Freeform 91"/>
            <p:cNvSpPr/>
            <p:nvPr/>
          </p:nvSpPr>
          <p:spPr bwMode="auto">
            <a:xfrm>
              <a:off x="4691" y="2528"/>
              <a:ext cx="60" cy="162"/>
            </a:xfrm>
            <a:custGeom>
              <a:avLst/>
              <a:gdLst>
                <a:gd name="T0" fmla="*/ 37 w 60"/>
                <a:gd name="T1" fmla="*/ 0 h 162"/>
                <a:gd name="T2" fmla="*/ 42 w 60"/>
                <a:gd name="T3" fmla="*/ 19 h 162"/>
                <a:gd name="T4" fmla="*/ 42 w 60"/>
                <a:gd name="T5" fmla="*/ 33 h 162"/>
                <a:gd name="T6" fmla="*/ 37 w 60"/>
                <a:gd name="T7" fmla="*/ 70 h 162"/>
                <a:gd name="T8" fmla="*/ 37 w 60"/>
                <a:gd name="T9" fmla="*/ 83 h 162"/>
                <a:gd name="T10" fmla="*/ 42 w 60"/>
                <a:gd name="T11" fmla="*/ 93 h 162"/>
                <a:gd name="T12" fmla="*/ 60 w 60"/>
                <a:gd name="T13" fmla="*/ 116 h 162"/>
                <a:gd name="T14" fmla="*/ 55 w 60"/>
                <a:gd name="T15" fmla="*/ 130 h 162"/>
                <a:gd name="T16" fmla="*/ 46 w 60"/>
                <a:gd name="T17" fmla="*/ 139 h 162"/>
                <a:gd name="T18" fmla="*/ 32 w 60"/>
                <a:gd name="T19" fmla="*/ 162 h 162"/>
                <a:gd name="T20" fmla="*/ 28 w 60"/>
                <a:gd name="T21" fmla="*/ 162 h 162"/>
                <a:gd name="T22" fmla="*/ 0 w 60"/>
                <a:gd name="T23" fmla="*/ 148 h 162"/>
                <a:gd name="T24" fmla="*/ 0 w 60"/>
                <a:gd name="T25" fmla="*/ 143 h 162"/>
                <a:gd name="T26" fmla="*/ 5 w 60"/>
                <a:gd name="T27" fmla="*/ 139 h 162"/>
                <a:gd name="T28" fmla="*/ 28 w 60"/>
                <a:gd name="T29" fmla="*/ 143 h 162"/>
                <a:gd name="T30" fmla="*/ 42 w 60"/>
                <a:gd name="T31" fmla="*/ 134 h 162"/>
                <a:gd name="T32" fmla="*/ 51 w 60"/>
                <a:gd name="T33" fmla="*/ 120 h 162"/>
                <a:gd name="T34" fmla="*/ 46 w 60"/>
                <a:gd name="T35" fmla="*/ 111 h 162"/>
                <a:gd name="T36" fmla="*/ 42 w 60"/>
                <a:gd name="T37" fmla="*/ 106 h 162"/>
                <a:gd name="T38" fmla="*/ 28 w 60"/>
                <a:gd name="T39" fmla="*/ 93 h 162"/>
                <a:gd name="T40" fmla="*/ 23 w 60"/>
                <a:gd name="T41" fmla="*/ 83 h 162"/>
                <a:gd name="T42" fmla="*/ 23 w 60"/>
                <a:gd name="T43" fmla="*/ 70 h 162"/>
                <a:gd name="T44" fmla="*/ 19 w 60"/>
                <a:gd name="T45" fmla="*/ 0 h 162"/>
                <a:gd name="T46" fmla="*/ 37 w 60"/>
                <a:gd name="T47" fmla="*/ 0 h 162"/>
                <a:gd name="T48" fmla="*/ 37 w 60"/>
                <a:gd name="T49" fmla="*/ 0 h 16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162"/>
                <a:gd name="T77" fmla="*/ 60 w 60"/>
                <a:gd name="T78" fmla="*/ 162 h 16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162">
                  <a:moveTo>
                    <a:pt x="37" y="0"/>
                  </a:moveTo>
                  <a:lnTo>
                    <a:pt x="42" y="19"/>
                  </a:lnTo>
                  <a:lnTo>
                    <a:pt x="42" y="33"/>
                  </a:lnTo>
                  <a:lnTo>
                    <a:pt x="37" y="70"/>
                  </a:lnTo>
                  <a:lnTo>
                    <a:pt x="37" y="83"/>
                  </a:lnTo>
                  <a:lnTo>
                    <a:pt x="42" y="93"/>
                  </a:lnTo>
                  <a:lnTo>
                    <a:pt x="60" y="116"/>
                  </a:lnTo>
                  <a:lnTo>
                    <a:pt x="55" y="130"/>
                  </a:lnTo>
                  <a:lnTo>
                    <a:pt x="46" y="139"/>
                  </a:lnTo>
                  <a:lnTo>
                    <a:pt x="32" y="162"/>
                  </a:lnTo>
                  <a:lnTo>
                    <a:pt x="28" y="162"/>
                  </a:lnTo>
                  <a:lnTo>
                    <a:pt x="0" y="148"/>
                  </a:lnTo>
                  <a:lnTo>
                    <a:pt x="0" y="143"/>
                  </a:lnTo>
                  <a:lnTo>
                    <a:pt x="5" y="139"/>
                  </a:lnTo>
                  <a:lnTo>
                    <a:pt x="28" y="143"/>
                  </a:lnTo>
                  <a:lnTo>
                    <a:pt x="42" y="134"/>
                  </a:lnTo>
                  <a:lnTo>
                    <a:pt x="51" y="120"/>
                  </a:lnTo>
                  <a:lnTo>
                    <a:pt x="46" y="111"/>
                  </a:lnTo>
                  <a:lnTo>
                    <a:pt x="42" y="106"/>
                  </a:lnTo>
                  <a:lnTo>
                    <a:pt x="28" y="93"/>
                  </a:lnTo>
                  <a:lnTo>
                    <a:pt x="23" y="83"/>
                  </a:lnTo>
                  <a:lnTo>
                    <a:pt x="23" y="70"/>
                  </a:lnTo>
                  <a:lnTo>
                    <a:pt x="19" y="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91" name="Freeform 92"/>
            <p:cNvSpPr/>
            <p:nvPr/>
          </p:nvSpPr>
          <p:spPr bwMode="auto">
            <a:xfrm>
              <a:off x="4595" y="2547"/>
              <a:ext cx="73" cy="129"/>
            </a:xfrm>
            <a:custGeom>
              <a:avLst/>
              <a:gdLst>
                <a:gd name="T0" fmla="*/ 32 w 73"/>
                <a:gd name="T1" fmla="*/ 4 h 129"/>
                <a:gd name="T2" fmla="*/ 41 w 73"/>
                <a:gd name="T3" fmla="*/ 18 h 129"/>
                <a:gd name="T4" fmla="*/ 50 w 73"/>
                <a:gd name="T5" fmla="*/ 37 h 129"/>
                <a:gd name="T6" fmla="*/ 46 w 73"/>
                <a:gd name="T7" fmla="*/ 41 h 129"/>
                <a:gd name="T8" fmla="*/ 41 w 73"/>
                <a:gd name="T9" fmla="*/ 46 h 129"/>
                <a:gd name="T10" fmla="*/ 32 w 73"/>
                <a:gd name="T11" fmla="*/ 60 h 129"/>
                <a:gd name="T12" fmla="*/ 36 w 73"/>
                <a:gd name="T13" fmla="*/ 78 h 129"/>
                <a:gd name="T14" fmla="*/ 36 w 73"/>
                <a:gd name="T15" fmla="*/ 83 h 129"/>
                <a:gd name="T16" fmla="*/ 32 w 73"/>
                <a:gd name="T17" fmla="*/ 87 h 129"/>
                <a:gd name="T18" fmla="*/ 18 w 73"/>
                <a:gd name="T19" fmla="*/ 97 h 129"/>
                <a:gd name="T20" fmla="*/ 46 w 73"/>
                <a:gd name="T21" fmla="*/ 106 h 129"/>
                <a:gd name="T22" fmla="*/ 59 w 73"/>
                <a:gd name="T23" fmla="*/ 115 h 129"/>
                <a:gd name="T24" fmla="*/ 73 w 73"/>
                <a:gd name="T25" fmla="*/ 124 h 129"/>
                <a:gd name="T26" fmla="*/ 73 w 73"/>
                <a:gd name="T27" fmla="*/ 129 h 129"/>
                <a:gd name="T28" fmla="*/ 69 w 73"/>
                <a:gd name="T29" fmla="*/ 129 h 129"/>
                <a:gd name="T30" fmla="*/ 55 w 73"/>
                <a:gd name="T31" fmla="*/ 120 h 129"/>
                <a:gd name="T32" fmla="*/ 41 w 73"/>
                <a:gd name="T33" fmla="*/ 115 h 129"/>
                <a:gd name="T34" fmla="*/ 9 w 73"/>
                <a:gd name="T35" fmla="*/ 111 h 129"/>
                <a:gd name="T36" fmla="*/ 0 w 73"/>
                <a:gd name="T37" fmla="*/ 111 h 129"/>
                <a:gd name="T38" fmla="*/ 0 w 73"/>
                <a:gd name="T39" fmla="*/ 101 h 129"/>
                <a:gd name="T40" fmla="*/ 4 w 73"/>
                <a:gd name="T41" fmla="*/ 97 h 129"/>
                <a:gd name="T42" fmla="*/ 9 w 73"/>
                <a:gd name="T43" fmla="*/ 87 h 129"/>
                <a:gd name="T44" fmla="*/ 27 w 73"/>
                <a:gd name="T45" fmla="*/ 78 h 129"/>
                <a:gd name="T46" fmla="*/ 27 w 73"/>
                <a:gd name="T47" fmla="*/ 74 h 129"/>
                <a:gd name="T48" fmla="*/ 27 w 73"/>
                <a:gd name="T49" fmla="*/ 60 h 129"/>
                <a:gd name="T50" fmla="*/ 32 w 73"/>
                <a:gd name="T51" fmla="*/ 46 h 129"/>
                <a:gd name="T52" fmla="*/ 36 w 73"/>
                <a:gd name="T53" fmla="*/ 32 h 129"/>
                <a:gd name="T54" fmla="*/ 32 w 73"/>
                <a:gd name="T55" fmla="*/ 18 h 129"/>
                <a:gd name="T56" fmla="*/ 27 w 73"/>
                <a:gd name="T57" fmla="*/ 4 h 129"/>
                <a:gd name="T58" fmla="*/ 27 w 73"/>
                <a:gd name="T59" fmla="*/ 0 h 129"/>
                <a:gd name="T60" fmla="*/ 32 w 73"/>
                <a:gd name="T61" fmla="*/ 4 h 129"/>
                <a:gd name="T62" fmla="*/ 32 w 73"/>
                <a:gd name="T63" fmla="*/ 4 h 12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3"/>
                <a:gd name="T97" fmla="*/ 0 h 129"/>
                <a:gd name="T98" fmla="*/ 73 w 73"/>
                <a:gd name="T99" fmla="*/ 129 h 12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3" h="129">
                  <a:moveTo>
                    <a:pt x="32" y="4"/>
                  </a:moveTo>
                  <a:lnTo>
                    <a:pt x="41" y="18"/>
                  </a:lnTo>
                  <a:lnTo>
                    <a:pt x="50" y="37"/>
                  </a:lnTo>
                  <a:lnTo>
                    <a:pt x="46" y="41"/>
                  </a:lnTo>
                  <a:lnTo>
                    <a:pt x="41" y="46"/>
                  </a:lnTo>
                  <a:lnTo>
                    <a:pt x="32" y="60"/>
                  </a:lnTo>
                  <a:lnTo>
                    <a:pt x="36" y="78"/>
                  </a:lnTo>
                  <a:lnTo>
                    <a:pt x="36" y="83"/>
                  </a:lnTo>
                  <a:lnTo>
                    <a:pt x="32" y="87"/>
                  </a:lnTo>
                  <a:lnTo>
                    <a:pt x="18" y="97"/>
                  </a:lnTo>
                  <a:lnTo>
                    <a:pt x="46" y="106"/>
                  </a:lnTo>
                  <a:lnTo>
                    <a:pt x="59" y="115"/>
                  </a:lnTo>
                  <a:lnTo>
                    <a:pt x="73" y="124"/>
                  </a:lnTo>
                  <a:lnTo>
                    <a:pt x="73" y="129"/>
                  </a:lnTo>
                  <a:lnTo>
                    <a:pt x="69" y="129"/>
                  </a:lnTo>
                  <a:lnTo>
                    <a:pt x="55" y="120"/>
                  </a:lnTo>
                  <a:lnTo>
                    <a:pt x="41" y="115"/>
                  </a:lnTo>
                  <a:lnTo>
                    <a:pt x="9" y="111"/>
                  </a:lnTo>
                  <a:lnTo>
                    <a:pt x="0" y="111"/>
                  </a:lnTo>
                  <a:lnTo>
                    <a:pt x="0" y="101"/>
                  </a:lnTo>
                  <a:lnTo>
                    <a:pt x="4" y="97"/>
                  </a:lnTo>
                  <a:lnTo>
                    <a:pt x="9" y="87"/>
                  </a:lnTo>
                  <a:lnTo>
                    <a:pt x="27" y="78"/>
                  </a:lnTo>
                  <a:lnTo>
                    <a:pt x="27" y="74"/>
                  </a:lnTo>
                  <a:lnTo>
                    <a:pt x="27" y="60"/>
                  </a:lnTo>
                  <a:lnTo>
                    <a:pt x="32" y="46"/>
                  </a:lnTo>
                  <a:lnTo>
                    <a:pt x="36" y="32"/>
                  </a:lnTo>
                  <a:lnTo>
                    <a:pt x="32" y="18"/>
                  </a:lnTo>
                  <a:lnTo>
                    <a:pt x="27" y="4"/>
                  </a:lnTo>
                  <a:lnTo>
                    <a:pt x="27" y="0"/>
                  </a:lnTo>
                  <a:lnTo>
                    <a:pt x="32" y="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92" name="Freeform 93"/>
            <p:cNvSpPr/>
            <p:nvPr/>
          </p:nvSpPr>
          <p:spPr bwMode="auto">
            <a:xfrm>
              <a:off x="4498" y="2648"/>
              <a:ext cx="202" cy="79"/>
            </a:xfrm>
            <a:custGeom>
              <a:avLst/>
              <a:gdLst>
                <a:gd name="T0" fmla="*/ 92 w 202"/>
                <a:gd name="T1" fmla="*/ 5 h 79"/>
                <a:gd name="T2" fmla="*/ 46 w 202"/>
                <a:gd name="T3" fmla="*/ 14 h 79"/>
                <a:gd name="T4" fmla="*/ 28 w 202"/>
                <a:gd name="T5" fmla="*/ 28 h 79"/>
                <a:gd name="T6" fmla="*/ 14 w 202"/>
                <a:gd name="T7" fmla="*/ 46 h 79"/>
                <a:gd name="T8" fmla="*/ 18 w 202"/>
                <a:gd name="T9" fmla="*/ 56 h 79"/>
                <a:gd name="T10" fmla="*/ 28 w 202"/>
                <a:gd name="T11" fmla="*/ 60 h 79"/>
                <a:gd name="T12" fmla="*/ 83 w 202"/>
                <a:gd name="T13" fmla="*/ 65 h 79"/>
                <a:gd name="T14" fmla="*/ 133 w 202"/>
                <a:gd name="T15" fmla="*/ 65 h 79"/>
                <a:gd name="T16" fmla="*/ 147 w 202"/>
                <a:gd name="T17" fmla="*/ 56 h 79"/>
                <a:gd name="T18" fmla="*/ 156 w 202"/>
                <a:gd name="T19" fmla="*/ 46 h 79"/>
                <a:gd name="T20" fmla="*/ 166 w 202"/>
                <a:gd name="T21" fmla="*/ 42 h 79"/>
                <a:gd name="T22" fmla="*/ 184 w 202"/>
                <a:gd name="T23" fmla="*/ 51 h 79"/>
                <a:gd name="T24" fmla="*/ 198 w 202"/>
                <a:gd name="T25" fmla="*/ 51 h 79"/>
                <a:gd name="T26" fmla="*/ 202 w 202"/>
                <a:gd name="T27" fmla="*/ 56 h 79"/>
                <a:gd name="T28" fmla="*/ 189 w 202"/>
                <a:gd name="T29" fmla="*/ 60 h 79"/>
                <a:gd name="T30" fmla="*/ 179 w 202"/>
                <a:gd name="T31" fmla="*/ 65 h 79"/>
                <a:gd name="T32" fmla="*/ 170 w 202"/>
                <a:gd name="T33" fmla="*/ 60 h 79"/>
                <a:gd name="T34" fmla="*/ 138 w 202"/>
                <a:gd name="T35" fmla="*/ 74 h 79"/>
                <a:gd name="T36" fmla="*/ 110 w 202"/>
                <a:gd name="T37" fmla="*/ 79 h 79"/>
                <a:gd name="T38" fmla="*/ 83 w 202"/>
                <a:gd name="T39" fmla="*/ 74 h 79"/>
                <a:gd name="T40" fmla="*/ 28 w 202"/>
                <a:gd name="T41" fmla="*/ 70 h 79"/>
                <a:gd name="T42" fmla="*/ 9 w 202"/>
                <a:gd name="T43" fmla="*/ 60 h 79"/>
                <a:gd name="T44" fmla="*/ 0 w 202"/>
                <a:gd name="T45" fmla="*/ 42 h 79"/>
                <a:gd name="T46" fmla="*/ 5 w 202"/>
                <a:gd name="T47" fmla="*/ 33 h 79"/>
                <a:gd name="T48" fmla="*/ 14 w 202"/>
                <a:gd name="T49" fmla="*/ 23 h 79"/>
                <a:gd name="T50" fmla="*/ 28 w 202"/>
                <a:gd name="T51" fmla="*/ 14 h 79"/>
                <a:gd name="T52" fmla="*/ 37 w 202"/>
                <a:gd name="T53" fmla="*/ 10 h 79"/>
                <a:gd name="T54" fmla="*/ 64 w 202"/>
                <a:gd name="T55" fmla="*/ 0 h 79"/>
                <a:gd name="T56" fmla="*/ 92 w 202"/>
                <a:gd name="T57" fmla="*/ 0 h 79"/>
                <a:gd name="T58" fmla="*/ 92 w 202"/>
                <a:gd name="T59" fmla="*/ 5 h 79"/>
                <a:gd name="T60" fmla="*/ 92 w 202"/>
                <a:gd name="T61" fmla="*/ 5 h 7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02"/>
                <a:gd name="T94" fmla="*/ 0 h 79"/>
                <a:gd name="T95" fmla="*/ 202 w 202"/>
                <a:gd name="T96" fmla="*/ 79 h 7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02" h="79">
                  <a:moveTo>
                    <a:pt x="92" y="5"/>
                  </a:moveTo>
                  <a:lnTo>
                    <a:pt x="46" y="14"/>
                  </a:lnTo>
                  <a:lnTo>
                    <a:pt x="28" y="28"/>
                  </a:lnTo>
                  <a:lnTo>
                    <a:pt x="14" y="46"/>
                  </a:lnTo>
                  <a:lnTo>
                    <a:pt x="18" y="56"/>
                  </a:lnTo>
                  <a:lnTo>
                    <a:pt x="28" y="60"/>
                  </a:lnTo>
                  <a:lnTo>
                    <a:pt x="83" y="65"/>
                  </a:lnTo>
                  <a:lnTo>
                    <a:pt x="133" y="65"/>
                  </a:lnTo>
                  <a:lnTo>
                    <a:pt x="147" y="56"/>
                  </a:lnTo>
                  <a:lnTo>
                    <a:pt x="156" y="46"/>
                  </a:lnTo>
                  <a:lnTo>
                    <a:pt x="166" y="42"/>
                  </a:lnTo>
                  <a:lnTo>
                    <a:pt x="184" y="51"/>
                  </a:lnTo>
                  <a:lnTo>
                    <a:pt x="198" y="51"/>
                  </a:lnTo>
                  <a:lnTo>
                    <a:pt x="202" y="56"/>
                  </a:lnTo>
                  <a:lnTo>
                    <a:pt x="189" y="60"/>
                  </a:lnTo>
                  <a:lnTo>
                    <a:pt x="179" y="65"/>
                  </a:lnTo>
                  <a:lnTo>
                    <a:pt x="170" y="60"/>
                  </a:lnTo>
                  <a:lnTo>
                    <a:pt x="138" y="74"/>
                  </a:lnTo>
                  <a:lnTo>
                    <a:pt x="110" y="79"/>
                  </a:lnTo>
                  <a:lnTo>
                    <a:pt x="83" y="74"/>
                  </a:lnTo>
                  <a:lnTo>
                    <a:pt x="28" y="70"/>
                  </a:lnTo>
                  <a:lnTo>
                    <a:pt x="9" y="60"/>
                  </a:lnTo>
                  <a:lnTo>
                    <a:pt x="0" y="42"/>
                  </a:lnTo>
                  <a:lnTo>
                    <a:pt x="5" y="33"/>
                  </a:lnTo>
                  <a:lnTo>
                    <a:pt x="14" y="23"/>
                  </a:lnTo>
                  <a:lnTo>
                    <a:pt x="28" y="14"/>
                  </a:lnTo>
                  <a:lnTo>
                    <a:pt x="37" y="10"/>
                  </a:lnTo>
                  <a:lnTo>
                    <a:pt x="64" y="0"/>
                  </a:lnTo>
                  <a:lnTo>
                    <a:pt x="92" y="0"/>
                  </a:lnTo>
                  <a:lnTo>
                    <a:pt x="92" y="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93" name="Freeform 94"/>
            <p:cNvSpPr/>
            <p:nvPr/>
          </p:nvSpPr>
          <p:spPr bwMode="auto">
            <a:xfrm>
              <a:off x="4576" y="2662"/>
              <a:ext cx="37" cy="56"/>
            </a:xfrm>
            <a:custGeom>
              <a:avLst/>
              <a:gdLst>
                <a:gd name="T0" fmla="*/ 5 w 37"/>
                <a:gd name="T1" fmla="*/ 0 h 56"/>
                <a:gd name="T2" fmla="*/ 23 w 37"/>
                <a:gd name="T3" fmla="*/ 14 h 56"/>
                <a:gd name="T4" fmla="*/ 37 w 37"/>
                <a:gd name="T5" fmla="*/ 32 h 56"/>
                <a:gd name="T6" fmla="*/ 37 w 37"/>
                <a:gd name="T7" fmla="*/ 32 h 56"/>
                <a:gd name="T8" fmla="*/ 32 w 37"/>
                <a:gd name="T9" fmla="*/ 51 h 56"/>
                <a:gd name="T10" fmla="*/ 32 w 37"/>
                <a:gd name="T11" fmla="*/ 56 h 56"/>
                <a:gd name="T12" fmla="*/ 28 w 37"/>
                <a:gd name="T13" fmla="*/ 56 h 56"/>
                <a:gd name="T14" fmla="*/ 23 w 37"/>
                <a:gd name="T15" fmla="*/ 51 h 56"/>
                <a:gd name="T16" fmla="*/ 19 w 37"/>
                <a:gd name="T17" fmla="*/ 37 h 56"/>
                <a:gd name="T18" fmla="*/ 14 w 37"/>
                <a:gd name="T19" fmla="*/ 19 h 56"/>
                <a:gd name="T20" fmla="*/ 9 w 37"/>
                <a:gd name="T21" fmla="*/ 9 h 56"/>
                <a:gd name="T22" fmla="*/ 0 w 37"/>
                <a:gd name="T23" fmla="*/ 5 h 56"/>
                <a:gd name="T24" fmla="*/ 0 w 37"/>
                <a:gd name="T25" fmla="*/ 0 h 56"/>
                <a:gd name="T26" fmla="*/ 5 w 37"/>
                <a:gd name="T27" fmla="*/ 0 h 56"/>
                <a:gd name="T28" fmla="*/ 5 w 37"/>
                <a:gd name="T29" fmla="*/ 0 h 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7"/>
                <a:gd name="T46" fmla="*/ 0 h 56"/>
                <a:gd name="T47" fmla="*/ 37 w 37"/>
                <a:gd name="T48" fmla="*/ 56 h 5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7" h="56">
                  <a:moveTo>
                    <a:pt x="5" y="0"/>
                  </a:moveTo>
                  <a:lnTo>
                    <a:pt x="23" y="14"/>
                  </a:lnTo>
                  <a:lnTo>
                    <a:pt x="37" y="32"/>
                  </a:lnTo>
                  <a:lnTo>
                    <a:pt x="32" y="51"/>
                  </a:lnTo>
                  <a:lnTo>
                    <a:pt x="32" y="56"/>
                  </a:lnTo>
                  <a:lnTo>
                    <a:pt x="28" y="56"/>
                  </a:lnTo>
                  <a:lnTo>
                    <a:pt x="23" y="51"/>
                  </a:lnTo>
                  <a:lnTo>
                    <a:pt x="19" y="37"/>
                  </a:lnTo>
                  <a:lnTo>
                    <a:pt x="14" y="19"/>
                  </a:lnTo>
                  <a:lnTo>
                    <a:pt x="9" y="9"/>
                  </a:lnTo>
                  <a:lnTo>
                    <a:pt x="0" y="5"/>
                  </a:lnTo>
                  <a:lnTo>
                    <a:pt x="0"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94" name="Freeform 95"/>
            <p:cNvSpPr/>
            <p:nvPr/>
          </p:nvSpPr>
          <p:spPr bwMode="auto">
            <a:xfrm>
              <a:off x="4042" y="2473"/>
              <a:ext cx="162" cy="632"/>
            </a:xfrm>
            <a:custGeom>
              <a:avLst/>
              <a:gdLst>
                <a:gd name="T0" fmla="*/ 162 w 162"/>
                <a:gd name="T1" fmla="*/ 9 h 632"/>
                <a:gd name="T2" fmla="*/ 129 w 162"/>
                <a:gd name="T3" fmla="*/ 28 h 632"/>
                <a:gd name="T4" fmla="*/ 120 w 162"/>
                <a:gd name="T5" fmla="*/ 37 h 632"/>
                <a:gd name="T6" fmla="*/ 115 w 162"/>
                <a:gd name="T7" fmla="*/ 51 h 632"/>
                <a:gd name="T8" fmla="*/ 115 w 162"/>
                <a:gd name="T9" fmla="*/ 78 h 632"/>
                <a:gd name="T10" fmla="*/ 111 w 162"/>
                <a:gd name="T11" fmla="*/ 106 h 632"/>
                <a:gd name="T12" fmla="*/ 106 w 162"/>
                <a:gd name="T13" fmla="*/ 134 h 632"/>
                <a:gd name="T14" fmla="*/ 102 w 162"/>
                <a:gd name="T15" fmla="*/ 157 h 632"/>
                <a:gd name="T16" fmla="*/ 92 w 162"/>
                <a:gd name="T17" fmla="*/ 185 h 632"/>
                <a:gd name="T18" fmla="*/ 69 w 162"/>
                <a:gd name="T19" fmla="*/ 268 h 632"/>
                <a:gd name="T20" fmla="*/ 60 w 162"/>
                <a:gd name="T21" fmla="*/ 309 h 632"/>
                <a:gd name="T22" fmla="*/ 56 w 162"/>
                <a:gd name="T23" fmla="*/ 346 h 632"/>
                <a:gd name="T24" fmla="*/ 56 w 162"/>
                <a:gd name="T25" fmla="*/ 365 h 632"/>
                <a:gd name="T26" fmla="*/ 46 w 162"/>
                <a:gd name="T27" fmla="*/ 378 h 632"/>
                <a:gd name="T28" fmla="*/ 37 w 162"/>
                <a:gd name="T29" fmla="*/ 388 h 632"/>
                <a:gd name="T30" fmla="*/ 23 w 162"/>
                <a:gd name="T31" fmla="*/ 397 h 632"/>
                <a:gd name="T32" fmla="*/ 19 w 162"/>
                <a:gd name="T33" fmla="*/ 434 h 632"/>
                <a:gd name="T34" fmla="*/ 19 w 162"/>
                <a:gd name="T35" fmla="*/ 466 h 632"/>
                <a:gd name="T36" fmla="*/ 19 w 162"/>
                <a:gd name="T37" fmla="*/ 526 h 632"/>
                <a:gd name="T38" fmla="*/ 19 w 162"/>
                <a:gd name="T39" fmla="*/ 586 h 632"/>
                <a:gd name="T40" fmla="*/ 19 w 162"/>
                <a:gd name="T41" fmla="*/ 632 h 632"/>
                <a:gd name="T42" fmla="*/ 10 w 162"/>
                <a:gd name="T43" fmla="*/ 628 h 632"/>
                <a:gd name="T44" fmla="*/ 5 w 162"/>
                <a:gd name="T45" fmla="*/ 618 h 632"/>
                <a:gd name="T46" fmla="*/ 0 w 162"/>
                <a:gd name="T47" fmla="*/ 586 h 632"/>
                <a:gd name="T48" fmla="*/ 5 w 162"/>
                <a:gd name="T49" fmla="*/ 466 h 632"/>
                <a:gd name="T50" fmla="*/ 5 w 162"/>
                <a:gd name="T51" fmla="*/ 429 h 632"/>
                <a:gd name="T52" fmla="*/ 10 w 162"/>
                <a:gd name="T53" fmla="*/ 411 h 632"/>
                <a:gd name="T54" fmla="*/ 14 w 162"/>
                <a:gd name="T55" fmla="*/ 392 h 632"/>
                <a:gd name="T56" fmla="*/ 33 w 162"/>
                <a:gd name="T57" fmla="*/ 369 h 632"/>
                <a:gd name="T58" fmla="*/ 42 w 162"/>
                <a:gd name="T59" fmla="*/ 346 h 632"/>
                <a:gd name="T60" fmla="*/ 51 w 162"/>
                <a:gd name="T61" fmla="*/ 263 h 632"/>
                <a:gd name="T62" fmla="*/ 74 w 162"/>
                <a:gd name="T63" fmla="*/ 180 h 632"/>
                <a:gd name="T64" fmla="*/ 83 w 162"/>
                <a:gd name="T65" fmla="*/ 152 h 632"/>
                <a:gd name="T66" fmla="*/ 92 w 162"/>
                <a:gd name="T67" fmla="*/ 129 h 632"/>
                <a:gd name="T68" fmla="*/ 106 w 162"/>
                <a:gd name="T69" fmla="*/ 78 h 632"/>
                <a:gd name="T70" fmla="*/ 102 w 162"/>
                <a:gd name="T71" fmla="*/ 55 h 632"/>
                <a:gd name="T72" fmla="*/ 106 w 162"/>
                <a:gd name="T73" fmla="*/ 37 h 632"/>
                <a:gd name="T74" fmla="*/ 111 w 162"/>
                <a:gd name="T75" fmla="*/ 28 h 632"/>
                <a:gd name="T76" fmla="*/ 120 w 162"/>
                <a:gd name="T77" fmla="*/ 23 h 632"/>
                <a:gd name="T78" fmla="*/ 139 w 162"/>
                <a:gd name="T79" fmla="*/ 14 h 632"/>
                <a:gd name="T80" fmla="*/ 157 w 162"/>
                <a:gd name="T81" fmla="*/ 0 h 632"/>
                <a:gd name="T82" fmla="*/ 162 w 162"/>
                <a:gd name="T83" fmla="*/ 9 h 632"/>
                <a:gd name="T84" fmla="*/ 162 w 162"/>
                <a:gd name="T85" fmla="*/ 9 h 6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2"/>
                <a:gd name="T130" fmla="*/ 0 h 632"/>
                <a:gd name="T131" fmla="*/ 162 w 162"/>
                <a:gd name="T132" fmla="*/ 632 h 6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2" h="632">
                  <a:moveTo>
                    <a:pt x="162" y="9"/>
                  </a:moveTo>
                  <a:lnTo>
                    <a:pt x="129" y="28"/>
                  </a:lnTo>
                  <a:lnTo>
                    <a:pt x="120" y="37"/>
                  </a:lnTo>
                  <a:lnTo>
                    <a:pt x="115" y="51"/>
                  </a:lnTo>
                  <a:lnTo>
                    <a:pt x="115" y="78"/>
                  </a:lnTo>
                  <a:lnTo>
                    <a:pt x="111" y="106"/>
                  </a:lnTo>
                  <a:lnTo>
                    <a:pt x="106" y="134"/>
                  </a:lnTo>
                  <a:lnTo>
                    <a:pt x="102" y="157"/>
                  </a:lnTo>
                  <a:lnTo>
                    <a:pt x="92" y="185"/>
                  </a:lnTo>
                  <a:lnTo>
                    <a:pt x="69" y="268"/>
                  </a:lnTo>
                  <a:lnTo>
                    <a:pt x="60" y="309"/>
                  </a:lnTo>
                  <a:lnTo>
                    <a:pt x="56" y="346"/>
                  </a:lnTo>
                  <a:lnTo>
                    <a:pt x="56" y="365"/>
                  </a:lnTo>
                  <a:lnTo>
                    <a:pt x="46" y="378"/>
                  </a:lnTo>
                  <a:lnTo>
                    <a:pt x="37" y="388"/>
                  </a:lnTo>
                  <a:lnTo>
                    <a:pt x="23" y="397"/>
                  </a:lnTo>
                  <a:lnTo>
                    <a:pt x="19" y="434"/>
                  </a:lnTo>
                  <a:lnTo>
                    <a:pt x="19" y="466"/>
                  </a:lnTo>
                  <a:lnTo>
                    <a:pt x="19" y="526"/>
                  </a:lnTo>
                  <a:lnTo>
                    <a:pt x="19" y="586"/>
                  </a:lnTo>
                  <a:lnTo>
                    <a:pt x="19" y="632"/>
                  </a:lnTo>
                  <a:lnTo>
                    <a:pt x="10" y="628"/>
                  </a:lnTo>
                  <a:lnTo>
                    <a:pt x="5" y="618"/>
                  </a:lnTo>
                  <a:lnTo>
                    <a:pt x="0" y="586"/>
                  </a:lnTo>
                  <a:lnTo>
                    <a:pt x="5" y="466"/>
                  </a:lnTo>
                  <a:lnTo>
                    <a:pt x="5" y="429"/>
                  </a:lnTo>
                  <a:lnTo>
                    <a:pt x="10" y="411"/>
                  </a:lnTo>
                  <a:lnTo>
                    <a:pt x="14" y="392"/>
                  </a:lnTo>
                  <a:lnTo>
                    <a:pt x="33" y="369"/>
                  </a:lnTo>
                  <a:lnTo>
                    <a:pt x="42" y="346"/>
                  </a:lnTo>
                  <a:lnTo>
                    <a:pt x="51" y="263"/>
                  </a:lnTo>
                  <a:lnTo>
                    <a:pt x="74" y="180"/>
                  </a:lnTo>
                  <a:lnTo>
                    <a:pt x="83" y="152"/>
                  </a:lnTo>
                  <a:lnTo>
                    <a:pt x="92" y="129"/>
                  </a:lnTo>
                  <a:lnTo>
                    <a:pt x="106" y="78"/>
                  </a:lnTo>
                  <a:lnTo>
                    <a:pt x="102" y="55"/>
                  </a:lnTo>
                  <a:lnTo>
                    <a:pt x="106" y="37"/>
                  </a:lnTo>
                  <a:lnTo>
                    <a:pt x="111" y="28"/>
                  </a:lnTo>
                  <a:lnTo>
                    <a:pt x="120" y="23"/>
                  </a:lnTo>
                  <a:lnTo>
                    <a:pt x="139" y="14"/>
                  </a:lnTo>
                  <a:lnTo>
                    <a:pt x="157" y="0"/>
                  </a:lnTo>
                  <a:lnTo>
                    <a:pt x="162"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95" name="Freeform 96"/>
            <p:cNvSpPr/>
            <p:nvPr/>
          </p:nvSpPr>
          <p:spPr bwMode="auto">
            <a:xfrm>
              <a:off x="4130" y="2519"/>
              <a:ext cx="115" cy="669"/>
            </a:xfrm>
            <a:custGeom>
              <a:avLst/>
              <a:gdLst>
                <a:gd name="T0" fmla="*/ 115 w 115"/>
                <a:gd name="T1" fmla="*/ 5 h 669"/>
                <a:gd name="T2" fmla="*/ 97 w 115"/>
                <a:gd name="T3" fmla="*/ 23 h 669"/>
                <a:gd name="T4" fmla="*/ 87 w 115"/>
                <a:gd name="T5" fmla="*/ 46 h 669"/>
                <a:gd name="T6" fmla="*/ 83 w 115"/>
                <a:gd name="T7" fmla="*/ 97 h 669"/>
                <a:gd name="T8" fmla="*/ 69 w 115"/>
                <a:gd name="T9" fmla="*/ 203 h 669"/>
                <a:gd name="T10" fmla="*/ 60 w 115"/>
                <a:gd name="T11" fmla="*/ 249 h 669"/>
                <a:gd name="T12" fmla="*/ 55 w 115"/>
                <a:gd name="T13" fmla="*/ 263 h 669"/>
                <a:gd name="T14" fmla="*/ 46 w 115"/>
                <a:gd name="T15" fmla="*/ 272 h 669"/>
                <a:gd name="T16" fmla="*/ 37 w 115"/>
                <a:gd name="T17" fmla="*/ 282 h 669"/>
                <a:gd name="T18" fmla="*/ 27 w 115"/>
                <a:gd name="T19" fmla="*/ 291 h 669"/>
                <a:gd name="T20" fmla="*/ 27 w 115"/>
                <a:gd name="T21" fmla="*/ 328 h 669"/>
                <a:gd name="T22" fmla="*/ 23 w 115"/>
                <a:gd name="T23" fmla="*/ 351 h 669"/>
                <a:gd name="T24" fmla="*/ 18 w 115"/>
                <a:gd name="T25" fmla="*/ 365 h 669"/>
                <a:gd name="T26" fmla="*/ 18 w 115"/>
                <a:gd name="T27" fmla="*/ 397 h 669"/>
                <a:gd name="T28" fmla="*/ 23 w 115"/>
                <a:gd name="T29" fmla="*/ 406 h 669"/>
                <a:gd name="T30" fmla="*/ 32 w 115"/>
                <a:gd name="T31" fmla="*/ 406 h 669"/>
                <a:gd name="T32" fmla="*/ 46 w 115"/>
                <a:gd name="T33" fmla="*/ 415 h 669"/>
                <a:gd name="T34" fmla="*/ 51 w 115"/>
                <a:gd name="T35" fmla="*/ 429 h 669"/>
                <a:gd name="T36" fmla="*/ 60 w 115"/>
                <a:gd name="T37" fmla="*/ 462 h 669"/>
                <a:gd name="T38" fmla="*/ 69 w 115"/>
                <a:gd name="T39" fmla="*/ 503 h 669"/>
                <a:gd name="T40" fmla="*/ 74 w 115"/>
                <a:gd name="T41" fmla="*/ 545 h 669"/>
                <a:gd name="T42" fmla="*/ 74 w 115"/>
                <a:gd name="T43" fmla="*/ 582 h 669"/>
                <a:gd name="T44" fmla="*/ 74 w 115"/>
                <a:gd name="T45" fmla="*/ 619 h 669"/>
                <a:gd name="T46" fmla="*/ 74 w 115"/>
                <a:gd name="T47" fmla="*/ 660 h 669"/>
                <a:gd name="T48" fmla="*/ 69 w 115"/>
                <a:gd name="T49" fmla="*/ 669 h 669"/>
                <a:gd name="T50" fmla="*/ 69 w 115"/>
                <a:gd name="T51" fmla="*/ 669 h 669"/>
                <a:gd name="T52" fmla="*/ 60 w 115"/>
                <a:gd name="T53" fmla="*/ 655 h 669"/>
                <a:gd name="T54" fmla="*/ 55 w 115"/>
                <a:gd name="T55" fmla="*/ 637 h 669"/>
                <a:gd name="T56" fmla="*/ 55 w 115"/>
                <a:gd name="T57" fmla="*/ 619 h 669"/>
                <a:gd name="T58" fmla="*/ 55 w 115"/>
                <a:gd name="T59" fmla="*/ 545 h 669"/>
                <a:gd name="T60" fmla="*/ 46 w 115"/>
                <a:gd name="T61" fmla="*/ 503 h 669"/>
                <a:gd name="T62" fmla="*/ 37 w 115"/>
                <a:gd name="T63" fmla="*/ 462 h 669"/>
                <a:gd name="T64" fmla="*/ 37 w 115"/>
                <a:gd name="T65" fmla="*/ 439 h 669"/>
                <a:gd name="T66" fmla="*/ 37 w 115"/>
                <a:gd name="T67" fmla="*/ 429 h 669"/>
                <a:gd name="T68" fmla="*/ 27 w 115"/>
                <a:gd name="T69" fmla="*/ 420 h 669"/>
                <a:gd name="T70" fmla="*/ 9 w 115"/>
                <a:gd name="T71" fmla="*/ 415 h 669"/>
                <a:gd name="T72" fmla="*/ 0 w 115"/>
                <a:gd name="T73" fmla="*/ 406 h 669"/>
                <a:gd name="T74" fmla="*/ 0 w 115"/>
                <a:gd name="T75" fmla="*/ 383 h 669"/>
                <a:gd name="T76" fmla="*/ 0 w 115"/>
                <a:gd name="T77" fmla="*/ 369 h 669"/>
                <a:gd name="T78" fmla="*/ 14 w 115"/>
                <a:gd name="T79" fmla="*/ 328 h 669"/>
                <a:gd name="T80" fmla="*/ 14 w 115"/>
                <a:gd name="T81" fmla="*/ 286 h 669"/>
                <a:gd name="T82" fmla="*/ 18 w 115"/>
                <a:gd name="T83" fmla="*/ 282 h 669"/>
                <a:gd name="T84" fmla="*/ 32 w 115"/>
                <a:gd name="T85" fmla="*/ 268 h 669"/>
                <a:gd name="T86" fmla="*/ 41 w 115"/>
                <a:gd name="T87" fmla="*/ 249 h 669"/>
                <a:gd name="T88" fmla="*/ 46 w 115"/>
                <a:gd name="T89" fmla="*/ 203 h 669"/>
                <a:gd name="T90" fmla="*/ 55 w 115"/>
                <a:gd name="T91" fmla="*/ 171 h 669"/>
                <a:gd name="T92" fmla="*/ 60 w 115"/>
                <a:gd name="T93" fmla="*/ 148 h 669"/>
                <a:gd name="T94" fmla="*/ 69 w 115"/>
                <a:gd name="T95" fmla="*/ 97 h 669"/>
                <a:gd name="T96" fmla="*/ 83 w 115"/>
                <a:gd name="T97" fmla="*/ 42 h 669"/>
                <a:gd name="T98" fmla="*/ 92 w 115"/>
                <a:gd name="T99" fmla="*/ 19 h 669"/>
                <a:gd name="T100" fmla="*/ 97 w 115"/>
                <a:gd name="T101" fmla="*/ 9 h 669"/>
                <a:gd name="T102" fmla="*/ 110 w 115"/>
                <a:gd name="T103" fmla="*/ 0 h 669"/>
                <a:gd name="T104" fmla="*/ 115 w 115"/>
                <a:gd name="T105" fmla="*/ 5 h 669"/>
                <a:gd name="T106" fmla="*/ 115 w 115"/>
                <a:gd name="T107" fmla="*/ 5 h 66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5"/>
                <a:gd name="T163" fmla="*/ 0 h 669"/>
                <a:gd name="T164" fmla="*/ 115 w 115"/>
                <a:gd name="T165" fmla="*/ 669 h 66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5" h="669">
                  <a:moveTo>
                    <a:pt x="115" y="5"/>
                  </a:moveTo>
                  <a:lnTo>
                    <a:pt x="97" y="23"/>
                  </a:lnTo>
                  <a:lnTo>
                    <a:pt x="87" y="46"/>
                  </a:lnTo>
                  <a:lnTo>
                    <a:pt x="83" y="97"/>
                  </a:lnTo>
                  <a:lnTo>
                    <a:pt x="69" y="203"/>
                  </a:lnTo>
                  <a:lnTo>
                    <a:pt x="60" y="249"/>
                  </a:lnTo>
                  <a:lnTo>
                    <a:pt x="55" y="263"/>
                  </a:lnTo>
                  <a:lnTo>
                    <a:pt x="46" y="272"/>
                  </a:lnTo>
                  <a:lnTo>
                    <a:pt x="37" y="282"/>
                  </a:lnTo>
                  <a:lnTo>
                    <a:pt x="27" y="291"/>
                  </a:lnTo>
                  <a:lnTo>
                    <a:pt x="27" y="328"/>
                  </a:lnTo>
                  <a:lnTo>
                    <a:pt x="23" y="351"/>
                  </a:lnTo>
                  <a:lnTo>
                    <a:pt x="18" y="365"/>
                  </a:lnTo>
                  <a:lnTo>
                    <a:pt x="18" y="397"/>
                  </a:lnTo>
                  <a:lnTo>
                    <a:pt x="23" y="406"/>
                  </a:lnTo>
                  <a:lnTo>
                    <a:pt x="32" y="406"/>
                  </a:lnTo>
                  <a:lnTo>
                    <a:pt x="46" y="415"/>
                  </a:lnTo>
                  <a:lnTo>
                    <a:pt x="51" y="429"/>
                  </a:lnTo>
                  <a:lnTo>
                    <a:pt x="60" y="462"/>
                  </a:lnTo>
                  <a:lnTo>
                    <a:pt x="69" y="503"/>
                  </a:lnTo>
                  <a:lnTo>
                    <a:pt x="74" y="545"/>
                  </a:lnTo>
                  <a:lnTo>
                    <a:pt x="74" y="582"/>
                  </a:lnTo>
                  <a:lnTo>
                    <a:pt x="74" y="619"/>
                  </a:lnTo>
                  <a:lnTo>
                    <a:pt x="74" y="660"/>
                  </a:lnTo>
                  <a:lnTo>
                    <a:pt x="69" y="669"/>
                  </a:lnTo>
                  <a:lnTo>
                    <a:pt x="60" y="655"/>
                  </a:lnTo>
                  <a:lnTo>
                    <a:pt x="55" y="637"/>
                  </a:lnTo>
                  <a:lnTo>
                    <a:pt x="55" y="619"/>
                  </a:lnTo>
                  <a:lnTo>
                    <a:pt x="55" y="545"/>
                  </a:lnTo>
                  <a:lnTo>
                    <a:pt x="46" y="503"/>
                  </a:lnTo>
                  <a:lnTo>
                    <a:pt x="37" y="462"/>
                  </a:lnTo>
                  <a:lnTo>
                    <a:pt x="37" y="439"/>
                  </a:lnTo>
                  <a:lnTo>
                    <a:pt x="37" y="429"/>
                  </a:lnTo>
                  <a:lnTo>
                    <a:pt x="27" y="420"/>
                  </a:lnTo>
                  <a:lnTo>
                    <a:pt x="9" y="415"/>
                  </a:lnTo>
                  <a:lnTo>
                    <a:pt x="0" y="406"/>
                  </a:lnTo>
                  <a:lnTo>
                    <a:pt x="0" y="383"/>
                  </a:lnTo>
                  <a:lnTo>
                    <a:pt x="0" y="369"/>
                  </a:lnTo>
                  <a:lnTo>
                    <a:pt x="14" y="328"/>
                  </a:lnTo>
                  <a:lnTo>
                    <a:pt x="14" y="286"/>
                  </a:lnTo>
                  <a:lnTo>
                    <a:pt x="18" y="282"/>
                  </a:lnTo>
                  <a:lnTo>
                    <a:pt x="32" y="268"/>
                  </a:lnTo>
                  <a:lnTo>
                    <a:pt x="41" y="249"/>
                  </a:lnTo>
                  <a:lnTo>
                    <a:pt x="46" y="203"/>
                  </a:lnTo>
                  <a:lnTo>
                    <a:pt x="55" y="171"/>
                  </a:lnTo>
                  <a:lnTo>
                    <a:pt x="60" y="148"/>
                  </a:lnTo>
                  <a:lnTo>
                    <a:pt x="69" y="97"/>
                  </a:lnTo>
                  <a:lnTo>
                    <a:pt x="83" y="42"/>
                  </a:lnTo>
                  <a:lnTo>
                    <a:pt x="92" y="19"/>
                  </a:lnTo>
                  <a:lnTo>
                    <a:pt x="97" y="9"/>
                  </a:lnTo>
                  <a:lnTo>
                    <a:pt x="110" y="0"/>
                  </a:lnTo>
                  <a:lnTo>
                    <a:pt x="115" y="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96" name="Freeform 97"/>
            <p:cNvSpPr/>
            <p:nvPr/>
          </p:nvSpPr>
          <p:spPr bwMode="auto">
            <a:xfrm>
              <a:off x="4429" y="2482"/>
              <a:ext cx="101" cy="180"/>
            </a:xfrm>
            <a:custGeom>
              <a:avLst/>
              <a:gdLst>
                <a:gd name="T0" fmla="*/ 5 w 101"/>
                <a:gd name="T1" fmla="*/ 0 h 180"/>
                <a:gd name="T2" fmla="*/ 37 w 101"/>
                <a:gd name="T3" fmla="*/ 19 h 180"/>
                <a:gd name="T4" fmla="*/ 51 w 101"/>
                <a:gd name="T5" fmla="*/ 51 h 180"/>
                <a:gd name="T6" fmla="*/ 60 w 101"/>
                <a:gd name="T7" fmla="*/ 69 h 180"/>
                <a:gd name="T8" fmla="*/ 69 w 101"/>
                <a:gd name="T9" fmla="*/ 79 h 180"/>
                <a:gd name="T10" fmla="*/ 87 w 101"/>
                <a:gd name="T11" fmla="*/ 106 h 180"/>
                <a:gd name="T12" fmla="*/ 101 w 101"/>
                <a:gd name="T13" fmla="*/ 171 h 180"/>
                <a:gd name="T14" fmla="*/ 101 w 101"/>
                <a:gd name="T15" fmla="*/ 180 h 180"/>
                <a:gd name="T16" fmla="*/ 97 w 101"/>
                <a:gd name="T17" fmla="*/ 180 h 180"/>
                <a:gd name="T18" fmla="*/ 87 w 101"/>
                <a:gd name="T19" fmla="*/ 180 h 180"/>
                <a:gd name="T20" fmla="*/ 78 w 101"/>
                <a:gd name="T21" fmla="*/ 148 h 180"/>
                <a:gd name="T22" fmla="*/ 69 w 101"/>
                <a:gd name="T23" fmla="*/ 111 h 180"/>
                <a:gd name="T24" fmla="*/ 64 w 101"/>
                <a:gd name="T25" fmla="*/ 97 h 180"/>
                <a:gd name="T26" fmla="*/ 55 w 101"/>
                <a:gd name="T27" fmla="*/ 83 h 180"/>
                <a:gd name="T28" fmla="*/ 51 w 101"/>
                <a:gd name="T29" fmla="*/ 74 h 180"/>
                <a:gd name="T30" fmla="*/ 41 w 101"/>
                <a:gd name="T31" fmla="*/ 60 h 180"/>
                <a:gd name="T32" fmla="*/ 37 w 101"/>
                <a:gd name="T33" fmla="*/ 42 h 180"/>
                <a:gd name="T34" fmla="*/ 32 w 101"/>
                <a:gd name="T35" fmla="*/ 23 h 180"/>
                <a:gd name="T36" fmla="*/ 28 w 101"/>
                <a:gd name="T37" fmla="*/ 19 h 180"/>
                <a:gd name="T38" fmla="*/ 18 w 101"/>
                <a:gd name="T39" fmla="*/ 14 h 180"/>
                <a:gd name="T40" fmla="*/ 5 w 101"/>
                <a:gd name="T41" fmla="*/ 5 h 180"/>
                <a:gd name="T42" fmla="*/ 0 w 101"/>
                <a:gd name="T43" fmla="*/ 0 h 180"/>
                <a:gd name="T44" fmla="*/ 5 w 101"/>
                <a:gd name="T45" fmla="*/ 0 h 180"/>
                <a:gd name="T46" fmla="*/ 5 w 101"/>
                <a:gd name="T47" fmla="*/ 0 h 1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1"/>
                <a:gd name="T73" fmla="*/ 0 h 180"/>
                <a:gd name="T74" fmla="*/ 101 w 101"/>
                <a:gd name="T75" fmla="*/ 180 h 1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1" h="180">
                  <a:moveTo>
                    <a:pt x="5" y="0"/>
                  </a:moveTo>
                  <a:lnTo>
                    <a:pt x="37" y="19"/>
                  </a:lnTo>
                  <a:lnTo>
                    <a:pt x="51" y="51"/>
                  </a:lnTo>
                  <a:lnTo>
                    <a:pt x="60" y="69"/>
                  </a:lnTo>
                  <a:lnTo>
                    <a:pt x="69" y="79"/>
                  </a:lnTo>
                  <a:lnTo>
                    <a:pt x="87" y="106"/>
                  </a:lnTo>
                  <a:lnTo>
                    <a:pt x="101" y="171"/>
                  </a:lnTo>
                  <a:lnTo>
                    <a:pt x="101" y="180"/>
                  </a:lnTo>
                  <a:lnTo>
                    <a:pt x="97" y="180"/>
                  </a:lnTo>
                  <a:lnTo>
                    <a:pt x="87" y="180"/>
                  </a:lnTo>
                  <a:lnTo>
                    <a:pt x="78" y="148"/>
                  </a:lnTo>
                  <a:lnTo>
                    <a:pt x="69" y="111"/>
                  </a:lnTo>
                  <a:lnTo>
                    <a:pt x="64" y="97"/>
                  </a:lnTo>
                  <a:lnTo>
                    <a:pt x="55" y="83"/>
                  </a:lnTo>
                  <a:lnTo>
                    <a:pt x="51" y="74"/>
                  </a:lnTo>
                  <a:lnTo>
                    <a:pt x="41" y="60"/>
                  </a:lnTo>
                  <a:lnTo>
                    <a:pt x="37" y="42"/>
                  </a:lnTo>
                  <a:lnTo>
                    <a:pt x="32" y="23"/>
                  </a:lnTo>
                  <a:lnTo>
                    <a:pt x="28" y="19"/>
                  </a:lnTo>
                  <a:lnTo>
                    <a:pt x="18" y="14"/>
                  </a:lnTo>
                  <a:lnTo>
                    <a:pt x="5" y="5"/>
                  </a:lnTo>
                  <a:lnTo>
                    <a:pt x="0"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97" name="Freeform 98"/>
            <p:cNvSpPr/>
            <p:nvPr/>
          </p:nvSpPr>
          <p:spPr bwMode="auto">
            <a:xfrm>
              <a:off x="4383" y="2514"/>
              <a:ext cx="97" cy="208"/>
            </a:xfrm>
            <a:custGeom>
              <a:avLst/>
              <a:gdLst>
                <a:gd name="T0" fmla="*/ 18 w 97"/>
                <a:gd name="T1" fmla="*/ 0 h 208"/>
                <a:gd name="T2" fmla="*/ 37 w 97"/>
                <a:gd name="T3" fmla="*/ 14 h 208"/>
                <a:gd name="T4" fmla="*/ 64 w 97"/>
                <a:gd name="T5" fmla="*/ 33 h 208"/>
                <a:gd name="T6" fmla="*/ 74 w 97"/>
                <a:gd name="T7" fmla="*/ 65 h 208"/>
                <a:gd name="T8" fmla="*/ 74 w 97"/>
                <a:gd name="T9" fmla="*/ 74 h 208"/>
                <a:gd name="T10" fmla="*/ 64 w 97"/>
                <a:gd name="T11" fmla="*/ 79 h 208"/>
                <a:gd name="T12" fmla="*/ 60 w 97"/>
                <a:gd name="T13" fmla="*/ 93 h 208"/>
                <a:gd name="T14" fmla="*/ 64 w 97"/>
                <a:gd name="T15" fmla="*/ 107 h 208"/>
                <a:gd name="T16" fmla="*/ 74 w 97"/>
                <a:gd name="T17" fmla="*/ 120 h 208"/>
                <a:gd name="T18" fmla="*/ 69 w 97"/>
                <a:gd name="T19" fmla="*/ 130 h 208"/>
                <a:gd name="T20" fmla="*/ 60 w 97"/>
                <a:gd name="T21" fmla="*/ 139 h 208"/>
                <a:gd name="T22" fmla="*/ 32 w 97"/>
                <a:gd name="T23" fmla="*/ 153 h 208"/>
                <a:gd name="T24" fmla="*/ 55 w 97"/>
                <a:gd name="T25" fmla="*/ 157 h 208"/>
                <a:gd name="T26" fmla="*/ 74 w 97"/>
                <a:gd name="T27" fmla="*/ 171 h 208"/>
                <a:gd name="T28" fmla="*/ 87 w 97"/>
                <a:gd name="T29" fmla="*/ 185 h 208"/>
                <a:gd name="T30" fmla="*/ 92 w 97"/>
                <a:gd name="T31" fmla="*/ 190 h 208"/>
                <a:gd name="T32" fmla="*/ 97 w 97"/>
                <a:gd name="T33" fmla="*/ 194 h 208"/>
                <a:gd name="T34" fmla="*/ 92 w 97"/>
                <a:gd name="T35" fmla="*/ 199 h 208"/>
                <a:gd name="T36" fmla="*/ 83 w 97"/>
                <a:gd name="T37" fmla="*/ 204 h 208"/>
                <a:gd name="T38" fmla="*/ 64 w 97"/>
                <a:gd name="T39" fmla="*/ 208 h 208"/>
                <a:gd name="T40" fmla="*/ 69 w 97"/>
                <a:gd name="T41" fmla="*/ 190 h 208"/>
                <a:gd name="T42" fmla="*/ 55 w 97"/>
                <a:gd name="T43" fmla="*/ 180 h 208"/>
                <a:gd name="T44" fmla="*/ 46 w 97"/>
                <a:gd name="T45" fmla="*/ 176 h 208"/>
                <a:gd name="T46" fmla="*/ 18 w 97"/>
                <a:gd name="T47" fmla="*/ 171 h 208"/>
                <a:gd name="T48" fmla="*/ 9 w 97"/>
                <a:gd name="T49" fmla="*/ 167 h 208"/>
                <a:gd name="T50" fmla="*/ 9 w 97"/>
                <a:gd name="T51" fmla="*/ 157 h 208"/>
                <a:gd name="T52" fmla="*/ 18 w 97"/>
                <a:gd name="T53" fmla="*/ 144 h 208"/>
                <a:gd name="T54" fmla="*/ 60 w 97"/>
                <a:gd name="T55" fmla="*/ 111 h 208"/>
                <a:gd name="T56" fmla="*/ 51 w 97"/>
                <a:gd name="T57" fmla="*/ 97 h 208"/>
                <a:gd name="T58" fmla="*/ 41 w 97"/>
                <a:gd name="T59" fmla="*/ 88 h 208"/>
                <a:gd name="T60" fmla="*/ 46 w 97"/>
                <a:gd name="T61" fmla="*/ 79 h 208"/>
                <a:gd name="T62" fmla="*/ 51 w 97"/>
                <a:gd name="T63" fmla="*/ 74 h 208"/>
                <a:gd name="T64" fmla="*/ 60 w 97"/>
                <a:gd name="T65" fmla="*/ 60 h 208"/>
                <a:gd name="T66" fmla="*/ 55 w 97"/>
                <a:gd name="T67" fmla="*/ 47 h 208"/>
                <a:gd name="T68" fmla="*/ 46 w 97"/>
                <a:gd name="T69" fmla="*/ 33 h 208"/>
                <a:gd name="T70" fmla="*/ 37 w 97"/>
                <a:gd name="T71" fmla="*/ 24 h 208"/>
                <a:gd name="T72" fmla="*/ 18 w 97"/>
                <a:gd name="T73" fmla="*/ 14 h 208"/>
                <a:gd name="T74" fmla="*/ 0 w 97"/>
                <a:gd name="T75" fmla="*/ 5 h 208"/>
                <a:gd name="T76" fmla="*/ 0 w 97"/>
                <a:gd name="T77" fmla="*/ 0 h 208"/>
                <a:gd name="T78" fmla="*/ 18 w 97"/>
                <a:gd name="T79" fmla="*/ 0 h 208"/>
                <a:gd name="T80" fmla="*/ 18 w 97"/>
                <a:gd name="T81" fmla="*/ 0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7"/>
                <a:gd name="T124" fmla="*/ 0 h 208"/>
                <a:gd name="T125" fmla="*/ 97 w 97"/>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7" h="208">
                  <a:moveTo>
                    <a:pt x="18" y="0"/>
                  </a:moveTo>
                  <a:lnTo>
                    <a:pt x="37" y="14"/>
                  </a:lnTo>
                  <a:lnTo>
                    <a:pt x="64" y="33"/>
                  </a:lnTo>
                  <a:lnTo>
                    <a:pt x="74" y="65"/>
                  </a:lnTo>
                  <a:lnTo>
                    <a:pt x="74" y="74"/>
                  </a:lnTo>
                  <a:lnTo>
                    <a:pt x="64" y="79"/>
                  </a:lnTo>
                  <a:lnTo>
                    <a:pt x="60" y="93"/>
                  </a:lnTo>
                  <a:lnTo>
                    <a:pt x="64" y="107"/>
                  </a:lnTo>
                  <a:lnTo>
                    <a:pt x="74" y="120"/>
                  </a:lnTo>
                  <a:lnTo>
                    <a:pt x="69" y="130"/>
                  </a:lnTo>
                  <a:lnTo>
                    <a:pt x="60" y="139"/>
                  </a:lnTo>
                  <a:lnTo>
                    <a:pt x="32" y="153"/>
                  </a:lnTo>
                  <a:lnTo>
                    <a:pt x="55" y="157"/>
                  </a:lnTo>
                  <a:lnTo>
                    <a:pt x="74" y="171"/>
                  </a:lnTo>
                  <a:lnTo>
                    <a:pt x="87" y="185"/>
                  </a:lnTo>
                  <a:lnTo>
                    <a:pt x="92" y="190"/>
                  </a:lnTo>
                  <a:lnTo>
                    <a:pt x="97" y="194"/>
                  </a:lnTo>
                  <a:lnTo>
                    <a:pt x="92" y="199"/>
                  </a:lnTo>
                  <a:lnTo>
                    <a:pt x="83" y="204"/>
                  </a:lnTo>
                  <a:lnTo>
                    <a:pt x="64" y="208"/>
                  </a:lnTo>
                  <a:lnTo>
                    <a:pt x="69" y="190"/>
                  </a:lnTo>
                  <a:lnTo>
                    <a:pt x="55" y="180"/>
                  </a:lnTo>
                  <a:lnTo>
                    <a:pt x="46" y="176"/>
                  </a:lnTo>
                  <a:lnTo>
                    <a:pt x="18" y="171"/>
                  </a:lnTo>
                  <a:lnTo>
                    <a:pt x="9" y="167"/>
                  </a:lnTo>
                  <a:lnTo>
                    <a:pt x="9" y="157"/>
                  </a:lnTo>
                  <a:lnTo>
                    <a:pt x="18" y="144"/>
                  </a:lnTo>
                  <a:lnTo>
                    <a:pt x="60" y="111"/>
                  </a:lnTo>
                  <a:lnTo>
                    <a:pt x="51" y="97"/>
                  </a:lnTo>
                  <a:lnTo>
                    <a:pt x="41" y="88"/>
                  </a:lnTo>
                  <a:lnTo>
                    <a:pt x="46" y="79"/>
                  </a:lnTo>
                  <a:lnTo>
                    <a:pt x="51" y="74"/>
                  </a:lnTo>
                  <a:lnTo>
                    <a:pt x="60" y="60"/>
                  </a:lnTo>
                  <a:lnTo>
                    <a:pt x="55" y="47"/>
                  </a:lnTo>
                  <a:lnTo>
                    <a:pt x="46" y="33"/>
                  </a:lnTo>
                  <a:lnTo>
                    <a:pt x="37" y="24"/>
                  </a:lnTo>
                  <a:lnTo>
                    <a:pt x="18" y="14"/>
                  </a:lnTo>
                  <a:lnTo>
                    <a:pt x="0" y="5"/>
                  </a:lnTo>
                  <a:lnTo>
                    <a:pt x="0" y="0"/>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98" name="Freeform 99"/>
            <p:cNvSpPr/>
            <p:nvPr/>
          </p:nvSpPr>
          <p:spPr bwMode="auto">
            <a:xfrm>
              <a:off x="4728" y="2671"/>
              <a:ext cx="170" cy="485"/>
            </a:xfrm>
            <a:custGeom>
              <a:avLst/>
              <a:gdLst>
                <a:gd name="T0" fmla="*/ 5 w 170"/>
                <a:gd name="T1" fmla="*/ 0 h 485"/>
                <a:gd name="T2" fmla="*/ 18 w 170"/>
                <a:gd name="T3" fmla="*/ 19 h 485"/>
                <a:gd name="T4" fmla="*/ 28 w 170"/>
                <a:gd name="T5" fmla="*/ 33 h 485"/>
                <a:gd name="T6" fmla="*/ 32 w 170"/>
                <a:gd name="T7" fmla="*/ 37 h 485"/>
                <a:gd name="T8" fmla="*/ 60 w 170"/>
                <a:gd name="T9" fmla="*/ 65 h 485"/>
                <a:gd name="T10" fmla="*/ 64 w 170"/>
                <a:gd name="T11" fmla="*/ 116 h 485"/>
                <a:gd name="T12" fmla="*/ 60 w 170"/>
                <a:gd name="T13" fmla="*/ 171 h 485"/>
                <a:gd name="T14" fmla="*/ 60 w 170"/>
                <a:gd name="T15" fmla="*/ 176 h 485"/>
                <a:gd name="T16" fmla="*/ 78 w 170"/>
                <a:gd name="T17" fmla="*/ 194 h 485"/>
                <a:gd name="T18" fmla="*/ 92 w 170"/>
                <a:gd name="T19" fmla="*/ 217 h 485"/>
                <a:gd name="T20" fmla="*/ 97 w 170"/>
                <a:gd name="T21" fmla="*/ 227 h 485"/>
                <a:gd name="T22" fmla="*/ 106 w 170"/>
                <a:gd name="T23" fmla="*/ 240 h 485"/>
                <a:gd name="T24" fmla="*/ 115 w 170"/>
                <a:gd name="T25" fmla="*/ 250 h 485"/>
                <a:gd name="T26" fmla="*/ 124 w 170"/>
                <a:gd name="T27" fmla="*/ 263 h 485"/>
                <a:gd name="T28" fmla="*/ 138 w 170"/>
                <a:gd name="T29" fmla="*/ 273 h 485"/>
                <a:gd name="T30" fmla="*/ 147 w 170"/>
                <a:gd name="T31" fmla="*/ 291 h 485"/>
                <a:gd name="T32" fmla="*/ 147 w 170"/>
                <a:gd name="T33" fmla="*/ 314 h 485"/>
                <a:gd name="T34" fmla="*/ 138 w 170"/>
                <a:gd name="T35" fmla="*/ 360 h 485"/>
                <a:gd name="T36" fmla="*/ 152 w 170"/>
                <a:gd name="T37" fmla="*/ 407 h 485"/>
                <a:gd name="T38" fmla="*/ 161 w 170"/>
                <a:gd name="T39" fmla="*/ 425 h 485"/>
                <a:gd name="T40" fmla="*/ 166 w 170"/>
                <a:gd name="T41" fmla="*/ 443 h 485"/>
                <a:gd name="T42" fmla="*/ 170 w 170"/>
                <a:gd name="T43" fmla="*/ 462 h 485"/>
                <a:gd name="T44" fmla="*/ 166 w 170"/>
                <a:gd name="T45" fmla="*/ 480 h 485"/>
                <a:gd name="T46" fmla="*/ 161 w 170"/>
                <a:gd name="T47" fmla="*/ 485 h 485"/>
                <a:gd name="T48" fmla="*/ 157 w 170"/>
                <a:gd name="T49" fmla="*/ 485 h 485"/>
                <a:gd name="T50" fmla="*/ 152 w 170"/>
                <a:gd name="T51" fmla="*/ 476 h 485"/>
                <a:gd name="T52" fmla="*/ 152 w 170"/>
                <a:gd name="T53" fmla="*/ 457 h 485"/>
                <a:gd name="T54" fmla="*/ 152 w 170"/>
                <a:gd name="T55" fmla="*/ 443 h 485"/>
                <a:gd name="T56" fmla="*/ 143 w 170"/>
                <a:gd name="T57" fmla="*/ 430 h 485"/>
                <a:gd name="T58" fmla="*/ 138 w 170"/>
                <a:gd name="T59" fmla="*/ 411 h 485"/>
                <a:gd name="T60" fmla="*/ 124 w 170"/>
                <a:gd name="T61" fmla="*/ 360 h 485"/>
                <a:gd name="T62" fmla="*/ 120 w 170"/>
                <a:gd name="T63" fmla="*/ 291 h 485"/>
                <a:gd name="T64" fmla="*/ 74 w 170"/>
                <a:gd name="T65" fmla="*/ 240 h 485"/>
                <a:gd name="T66" fmla="*/ 69 w 170"/>
                <a:gd name="T67" fmla="*/ 231 h 485"/>
                <a:gd name="T68" fmla="*/ 60 w 170"/>
                <a:gd name="T69" fmla="*/ 208 h 485"/>
                <a:gd name="T70" fmla="*/ 46 w 170"/>
                <a:gd name="T71" fmla="*/ 190 h 485"/>
                <a:gd name="T72" fmla="*/ 41 w 170"/>
                <a:gd name="T73" fmla="*/ 190 h 485"/>
                <a:gd name="T74" fmla="*/ 32 w 170"/>
                <a:gd name="T75" fmla="*/ 171 h 485"/>
                <a:gd name="T76" fmla="*/ 37 w 170"/>
                <a:gd name="T77" fmla="*/ 143 h 485"/>
                <a:gd name="T78" fmla="*/ 46 w 170"/>
                <a:gd name="T79" fmla="*/ 120 h 485"/>
                <a:gd name="T80" fmla="*/ 46 w 170"/>
                <a:gd name="T81" fmla="*/ 65 h 485"/>
                <a:gd name="T82" fmla="*/ 46 w 170"/>
                <a:gd name="T83" fmla="*/ 56 h 485"/>
                <a:gd name="T84" fmla="*/ 37 w 170"/>
                <a:gd name="T85" fmla="*/ 51 h 485"/>
                <a:gd name="T86" fmla="*/ 23 w 170"/>
                <a:gd name="T87" fmla="*/ 42 h 485"/>
                <a:gd name="T88" fmla="*/ 0 w 170"/>
                <a:gd name="T89" fmla="*/ 14 h 485"/>
                <a:gd name="T90" fmla="*/ 0 w 170"/>
                <a:gd name="T91" fmla="*/ 5 h 485"/>
                <a:gd name="T92" fmla="*/ 5 w 170"/>
                <a:gd name="T93" fmla="*/ 0 h 485"/>
                <a:gd name="T94" fmla="*/ 5 w 170"/>
                <a:gd name="T95" fmla="*/ 0 h 4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0"/>
                <a:gd name="T145" fmla="*/ 0 h 485"/>
                <a:gd name="T146" fmla="*/ 170 w 170"/>
                <a:gd name="T147" fmla="*/ 485 h 4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0" h="485">
                  <a:moveTo>
                    <a:pt x="5" y="0"/>
                  </a:moveTo>
                  <a:lnTo>
                    <a:pt x="18" y="19"/>
                  </a:lnTo>
                  <a:lnTo>
                    <a:pt x="28" y="33"/>
                  </a:lnTo>
                  <a:lnTo>
                    <a:pt x="32" y="37"/>
                  </a:lnTo>
                  <a:lnTo>
                    <a:pt x="60" y="65"/>
                  </a:lnTo>
                  <a:lnTo>
                    <a:pt x="64" y="116"/>
                  </a:lnTo>
                  <a:lnTo>
                    <a:pt x="60" y="171"/>
                  </a:lnTo>
                  <a:lnTo>
                    <a:pt x="60" y="176"/>
                  </a:lnTo>
                  <a:lnTo>
                    <a:pt x="78" y="194"/>
                  </a:lnTo>
                  <a:lnTo>
                    <a:pt x="92" y="217"/>
                  </a:lnTo>
                  <a:lnTo>
                    <a:pt x="97" y="227"/>
                  </a:lnTo>
                  <a:lnTo>
                    <a:pt x="106" y="240"/>
                  </a:lnTo>
                  <a:lnTo>
                    <a:pt x="115" y="250"/>
                  </a:lnTo>
                  <a:lnTo>
                    <a:pt x="124" y="263"/>
                  </a:lnTo>
                  <a:lnTo>
                    <a:pt x="138" y="273"/>
                  </a:lnTo>
                  <a:lnTo>
                    <a:pt x="147" y="291"/>
                  </a:lnTo>
                  <a:lnTo>
                    <a:pt x="147" y="314"/>
                  </a:lnTo>
                  <a:lnTo>
                    <a:pt x="138" y="360"/>
                  </a:lnTo>
                  <a:lnTo>
                    <a:pt x="152" y="407"/>
                  </a:lnTo>
                  <a:lnTo>
                    <a:pt x="161" y="425"/>
                  </a:lnTo>
                  <a:lnTo>
                    <a:pt x="166" y="443"/>
                  </a:lnTo>
                  <a:lnTo>
                    <a:pt x="170" y="462"/>
                  </a:lnTo>
                  <a:lnTo>
                    <a:pt x="166" y="480"/>
                  </a:lnTo>
                  <a:lnTo>
                    <a:pt x="161" y="485"/>
                  </a:lnTo>
                  <a:lnTo>
                    <a:pt x="157" y="485"/>
                  </a:lnTo>
                  <a:lnTo>
                    <a:pt x="152" y="476"/>
                  </a:lnTo>
                  <a:lnTo>
                    <a:pt x="152" y="457"/>
                  </a:lnTo>
                  <a:lnTo>
                    <a:pt x="152" y="443"/>
                  </a:lnTo>
                  <a:lnTo>
                    <a:pt x="143" y="430"/>
                  </a:lnTo>
                  <a:lnTo>
                    <a:pt x="138" y="411"/>
                  </a:lnTo>
                  <a:lnTo>
                    <a:pt x="124" y="360"/>
                  </a:lnTo>
                  <a:lnTo>
                    <a:pt x="120" y="291"/>
                  </a:lnTo>
                  <a:lnTo>
                    <a:pt x="74" y="240"/>
                  </a:lnTo>
                  <a:lnTo>
                    <a:pt x="69" y="231"/>
                  </a:lnTo>
                  <a:lnTo>
                    <a:pt x="60" y="208"/>
                  </a:lnTo>
                  <a:lnTo>
                    <a:pt x="46" y="190"/>
                  </a:lnTo>
                  <a:lnTo>
                    <a:pt x="41" y="190"/>
                  </a:lnTo>
                  <a:lnTo>
                    <a:pt x="32" y="171"/>
                  </a:lnTo>
                  <a:lnTo>
                    <a:pt x="37" y="143"/>
                  </a:lnTo>
                  <a:lnTo>
                    <a:pt x="46" y="120"/>
                  </a:lnTo>
                  <a:lnTo>
                    <a:pt x="46" y="65"/>
                  </a:lnTo>
                  <a:lnTo>
                    <a:pt x="46" y="56"/>
                  </a:lnTo>
                  <a:lnTo>
                    <a:pt x="37" y="51"/>
                  </a:lnTo>
                  <a:lnTo>
                    <a:pt x="23" y="42"/>
                  </a:lnTo>
                  <a:lnTo>
                    <a:pt x="0" y="14"/>
                  </a:lnTo>
                  <a:lnTo>
                    <a:pt x="0"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99" name="Freeform 100"/>
            <p:cNvSpPr/>
            <p:nvPr/>
          </p:nvSpPr>
          <p:spPr bwMode="auto">
            <a:xfrm>
              <a:off x="4388" y="2699"/>
              <a:ext cx="119" cy="462"/>
            </a:xfrm>
            <a:custGeom>
              <a:avLst/>
              <a:gdLst>
                <a:gd name="T0" fmla="*/ 119 w 119"/>
                <a:gd name="T1" fmla="*/ 5 h 462"/>
                <a:gd name="T2" fmla="*/ 50 w 119"/>
                <a:gd name="T3" fmla="*/ 51 h 462"/>
                <a:gd name="T4" fmla="*/ 50 w 119"/>
                <a:gd name="T5" fmla="*/ 65 h 462"/>
                <a:gd name="T6" fmla="*/ 50 w 119"/>
                <a:gd name="T7" fmla="*/ 79 h 462"/>
                <a:gd name="T8" fmla="*/ 55 w 119"/>
                <a:gd name="T9" fmla="*/ 106 h 462"/>
                <a:gd name="T10" fmla="*/ 59 w 119"/>
                <a:gd name="T11" fmla="*/ 162 h 462"/>
                <a:gd name="T12" fmla="*/ 55 w 119"/>
                <a:gd name="T13" fmla="*/ 222 h 462"/>
                <a:gd name="T14" fmla="*/ 41 w 119"/>
                <a:gd name="T15" fmla="*/ 240 h 462"/>
                <a:gd name="T16" fmla="*/ 27 w 119"/>
                <a:gd name="T17" fmla="*/ 254 h 462"/>
                <a:gd name="T18" fmla="*/ 23 w 119"/>
                <a:gd name="T19" fmla="*/ 305 h 462"/>
                <a:gd name="T20" fmla="*/ 23 w 119"/>
                <a:gd name="T21" fmla="*/ 355 h 462"/>
                <a:gd name="T22" fmla="*/ 23 w 119"/>
                <a:gd name="T23" fmla="*/ 388 h 462"/>
                <a:gd name="T24" fmla="*/ 13 w 119"/>
                <a:gd name="T25" fmla="*/ 457 h 462"/>
                <a:gd name="T26" fmla="*/ 13 w 119"/>
                <a:gd name="T27" fmla="*/ 462 h 462"/>
                <a:gd name="T28" fmla="*/ 9 w 119"/>
                <a:gd name="T29" fmla="*/ 462 h 462"/>
                <a:gd name="T30" fmla="*/ 0 w 119"/>
                <a:gd name="T31" fmla="*/ 457 h 462"/>
                <a:gd name="T32" fmla="*/ 0 w 119"/>
                <a:gd name="T33" fmla="*/ 388 h 462"/>
                <a:gd name="T34" fmla="*/ 0 w 119"/>
                <a:gd name="T35" fmla="*/ 355 h 462"/>
                <a:gd name="T36" fmla="*/ 9 w 119"/>
                <a:gd name="T37" fmla="*/ 245 h 462"/>
                <a:gd name="T38" fmla="*/ 32 w 119"/>
                <a:gd name="T39" fmla="*/ 212 h 462"/>
                <a:gd name="T40" fmla="*/ 36 w 119"/>
                <a:gd name="T41" fmla="*/ 185 h 462"/>
                <a:gd name="T42" fmla="*/ 36 w 119"/>
                <a:gd name="T43" fmla="*/ 157 h 462"/>
                <a:gd name="T44" fmla="*/ 41 w 119"/>
                <a:gd name="T45" fmla="*/ 37 h 462"/>
                <a:gd name="T46" fmla="*/ 41 w 119"/>
                <a:gd name="T47" fmla="*/ 28 h 462"/>
                <a:gd name="T48" fmla="*/ 46 w 119"/>
                <a:gd name="T49" fmla="*/ 23 h 462"/>
                <a:gd name="T50" fmla="*/ 64 w 119"/>
                <a:gd name="T51" fmla="*/ 14 h 462"/>
                <a:gd name="T52" fmla="*/ 105 w 119"/>
                <a:gd name="T53" fmla="*/ 0 h 462"/>
                <a:gd name="T54" fmla="*/ 115 w 119"/>
                <a:gd name="T55" fmla="*/ 0 h 462"/>
                <a:gd name="T56" fmla="*/ 119 w 119"/>
                <a:gd name="T57" fmla="*/ 5 h 462"/>
                <a:gd name="T58" fmla="*/ 119 w 119"/>
                <a:gd name="T59" fmla="*/ 5 h 46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9"/>
                <a:gd name="T91" fmla="*/ 0 h 462"/>
                <a:gd name="T92" fmla="*/ 119 w 119"/>
                <a:gd name="T93" fmla="*/ 462 h 46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9" h="462">
                  <a:moveTo>
                    <a:pt x="119" y="5"/>
                  </a:moveTo>
                  <a:lnTo>
                    <a:pt x="50" y="51"/>
                  </a:lnTo>
                  <a:lnTo>
                    <a:pt x="50" y="65"/>
                  </a:lnTo>
                  <a:lnTo>
                    <a:pt x="50" y="79"/>
                  </a:lnTo>
                  <a:lnTo>
                    <a:pt x="55" y="106"/>
                  </a:lnTo>
                  <a:lnTo>
                    <a:pt x="59" y="162"/>
                  </a:lnTo>
                  <a:lnTo>
                    <a:pt x="55" y="222"/>
                  </a:lnTo>
                  <a:lnTo>
                    <a:pt x="41" y="240"/>
                  </a:lnTo>
                  <a:lnTo>
                    <a:pt x="27" y="254"/>
                  </a:lnTo>
                  <a:lnTo>
                    <a:pt x="23" y="305"/>
                  </a:lnTo>
                  <a:lnTo>
                    <a:pt x="23" y="355"/>
                  </a:lnTo>
                  <a:lnTo>
                    <a:pt x="23" y="388"/>
                  </a:lnTo>
                  <a:lnTo>
                    <a:pt x="13" y="457"/>
                  </a:lnTo>
                  <a:lnTo>
                    <a:pt x="13" y="462"/>
                  </a:lnTo>
                  <a:lnTo>
                    <a:pt x="9" y="462"/>
                  </a:lnTo>
                  <a:lnTo>
                    <a:pt x="0" y="457"/>
                  </a:lnTo>
                  <a:lnTo>
                    <a:pt x="0" y="388"/>
                  </a:lnTo>
                  <a:lnTo>
                    <a:pt x="0" y="355"/>
                  </a:lnTo>
                  <a:lnTo>
                    <a:pt x="9" y="245"/>
                  </a:lnTo>
                  <a:lnTo>
                    <a:pt x="32" y="212"/>
                  </a:lnTo>
                  <a:lnTo>
                    <a:pt x="36" y="185"/>
                  </a:lnTo>
                  <a:lnTo>
                    <a:pt x="36" y="157"/>
                  </a:lnTo>
                  <a:lnTo>
                    <a:pt x="41" y="37"/>
                  </a:lnTo>
                  <a:lnTo>
                    <a:pt x="41" y="28"/>
                  </a:lnTo>
                  <a:lnTo>
                    <a:pt x="46" y="23"/>
                  </a:lnTo>
                  <a:lnTo>
                    <a:pt x="64" y="14"/>
                  </a:lnTo>
                  <a:lnTo>
                    <a:pt x="105" y="0"/>
                  </a:lnTo>
                  <a:lnTo>
                    <a:pt x="115" y="0"/>
                  </a:lnTo>
                  <a:lnTo>
                    <a:pt x="119" y="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00" name="Freeform 101"/>
            <p:cNvSpPr/>
            <p:nvPr/>
          </p:nvSpPr>
          <p:spPr bwMode="auto">
            <a:xfrm>
              <a:off x="4650" y="2713"/>
              <a:ext cx="189" cy="448"/>
            </a:xfrm>
            <a:custGeom>
              <a:avLst/>
              <a:gdLst>
                <a:gd name="T0" fmla="*/ 9 w 189"/>
                <a:gd name="T1" fmla="*/ 0 h 448"/>
                <a:gd name="T2" fmla="*/ 32 w 189"/>
                <a:gd name="T3" fmla="*/ 9 h 448"/>
                <a:gd name="T4" fmla="*/ 46 w 189"/>
                <a:gd name="T5" fmla="*/ 28 h 448"/>
                <a:gd name="T6" fmla="*/ 60 w 189"/>
                <a:gd name="T7" fmla="*/ 69 h 448"/>
                <a:gd name="T8" fmla="*/ 60 w 189"/>
                <a:gd name="T9" fmla="*/ 92 h 448"/>
                <a:gd name="T10" fmla="*/ 78 w 189"/>
                <a:gd name="T11" fmla="*/ 115 h 448"/>
                <a:gd name="T12" fmla="*/ 83 w 189"/>
                <a:gd name="T13" fmla="*/ 138 h 448"/>
                <a:gd name="T14" fmla="*/ 83 w 189"/>
                <a:gd name="T15" fmla="*/ 180 h 448"/>
                <a:gd name="T16" fmla="*/ 96 w 189"/>
                <a:gd name="T17" fmla="*/ 189 h 448"/>
                <a:gd name="T18" fmla="*/ 96 w 189"/>
                <a:gd name="T19" fmla="*/ 212 h 448"/>
                <a:gd name="T20" fmla="*/ 92 w 189"/>
                <a:gd name="T21" fmla="*/ 217 h 448"/>
                <a:gd name="T22" fmla="*/ 119 w 189"/>
                <a:gd name="T23" fmla="*/ 245 h 448"/>
                <a:gd name="T24" fmla="*/ 119 w 189"/>
                <a:gd name="T25" fmla="*/ 254 h 448"/>
                <a:gd name="T26" fmla="*/ 110 w 189"/>
                <a:gd name="T27" fmla="*/ 272 h 448"/>
                <a:gd name="T28" fmla="*/ 115 w 189"/>
                <a:gd name="T29" fmla="*/ 281 h 448"/>
                <a:gd name="T30" fmla="*/ 119 w 189"/>
                <a:gd name="T31" fmla="*/ 286 h 448"/>
                <a:gd name="T32" fmla="*/ 138 w 189"/>
                <a:gd name="T33" fmla="*/ 295 h 448"/>
                <a:gd name="T34" fmla="*/ 156 w 189"/>
                <a:gd name="T35" fmla="*/ 309 h 448"/>
                <a:gd name="T36" fmla="*/ 165 w 189"/>
                <a:gd name="T37" fmla="*/ 328 h 448"/>
                <a:gd name="T38" fmla="*/ 175 w 189"/>
                <a:gd name="T39" fmla="*/ 374 h 448"/>
                <a:gd name="T40" fmla="*/ 175 w 189"/>
                <a:gd name="T41" fmla="*/ 411 h 448"/>
                <a:gd name="T42" fmla="*/ 175 w 189"/>
                <a:gd name="T43" fmla="*/ 420 h 448"/>
                <a:gd name="T44" fmla="*/ 179 w 189"/>
                <a:gd name="T45" fmla="*/ 425 h 448"/>
                <a:gd name="T46" fmla="*/ 189 w 189"/>
                <a:gd name="T47" fmla="*/ 438 h 448"/>
                <a:gd name="T48" fmla="*/ 184 w 189"/>
                <a:gd name="T49" fmla="*/ 443 h 448"/>
                <a:gd name="T50" fmla="*/ 179 w 189"/>
                <a:gd name="T51" fmla="*/ 448 h 448"/>
                <a:gd name="T52" fmla="*/ 165 w 189"/>
                <a:gd name="T53" fmla="*/ 443 h 448"/>
                <a:gd name="T54" fmla="*/ 165 w 189"/>
                <a:gd name="T55" fmla="*/ 411 h 448"/>
                <a:gd name="T56" fmla="*/ 156 w 189"/>
                <a:gd name="T57" fmla="*/ 392 h 448"/>
                <a:gd name="T58" fmla="*/ 156 w 189"/>
                <a:gd name="T59" fmla="*/ 369 h 448"/>
                <a:gd name="T60" fmla="*/ 152 w 189"/>
                <a:gd name="T61" fmla="*/ 351 h 448"/>
                <a:gd name="T62" fmla="*/ 138 w 189"/>
                <a:gd name="T63" fmla="*/ 332 h 448"/>
                <a:gd name="T64" fmla="*/ 133 w 189"/>
                <a:gd name="T65" fmla="*/ 323 h 448"/>
                <a:gd name="T66" fmla="*/ 124 w 189"/>
                <a:gd name="T67" fmla="*/ 314 h 448"/>
                <a:gd name="T68" fmla="*/ 110 w 189"/>
                <a:gd name="T69" fmla="*/ 305 h 448"/>
                <a:gd name="T70" fmla="*/ 96 w 189"/>
                <a:gd name="T71" fmla="*/ 295 h 448"/>
                <a:gd name="T72" fmla="*/ 87 w 189"/>
                <a:gd name="T73" fmla="*/ 281 h 448"/>
                <a:gd name="T74" fmla="*/ 87 w 189"/>
                <a:gd name="T75" fmla="*/ 263 h 448"/>
                <a:gd name="T76" fmla="*/ 101 w 189"/>
                <a:gd name="T77" fmla="*/ 254 h 448"/>
                <a:gd name="T78" fmla="*/ 87 w 189"/>
                <a:gd name="T79" fmla="*/ 240 h 448"/>
                <a:gd name="T80" fmla="*/ 78 w 189"/>
                <a:gd name="T81" fmla="*/ 231 h 448"/>
                <a:gd name="T82" fmla="*/ 73 w 189"/>
                <a:gd name="T83" fmla="*/ 226 h 448"/>
                <a:gd name="T84" fmla="*/ 73 w 189"/>
                <a:gd name="T85" fmla="*/ 198 h 448"/>
                <a:gd name="T86" fmla="*/ 78 w 189"/>
                <a:gd name="T87" fmla="*/ 198 h 448"/>
                <a:gd name="T88" fmla="*/ 64 w 189"/>
                <a:gd name="T89" fmla="*/ 194 h 448"/>
                <a:gd name="T90" fmla="*/ 64 w 189"/>
                <a:gd name="T91" fmla="*/ 175 h 448"/>
                <a:gd name="T92" fmla="*/ 69 w 189"/>
                <a:gd name="T93" fmla="*/ 161 h 448"/>
                <a:gd name="T94" fmla="*/ 69 w 189"/>
                <a:gd name="T95" fmla="*/ 143 h 448"/>
                <a:gd name="T96" fmla="*/ 60 w 189"/>
                <a:gd name="T97" fmla="*/ 129 h 448"/>
                <a:gd name="T98" fmla="*/ 50 w 189"/>
                <a:gd name="T99" fmla="*/ 115 h 448"/>
                <a:gd name="T100" fmla="*/ 41 w 189"/>
                <a:gd name="T101" fmla="*/ 101 h 448"/>
                <a:gd name="T102" fmla="*/ 46 w 189"/>
                <a:gd name="T103" fmla="*/ 88 h 448"/>
                <a:gd name="T104" fmla="*/ 50 w 189"/>
                <a:gd name="T105" fmla="*/ 69 h 448"/>
                <a:gd name="T106" fmla="*/ 46 w 189"/>
                <a:gd name="T107" fmla="*/ 51 h 448"/>
                <a:gd name="T108" fmla="*/ 41 w 189"/>
                <a:gd name="T109" fmla="*/ 37 h 448"/>
                <a:gd name="T110" fmla="*/ 37 w 189"/>
                <a:gd name="T111" fmla="*/ 28 h 448"/>
                <a:gd name="T112" fmla="*/ 27 w 189"/>
                <a:gd name="T113" fmla="*/ 18 h 448"/>
                <a:gd name="T114" fmla="*/ 18 w 189"/>
                <a:gd name="T115" fmla="*/ 14 h 448"/>
                <a:gd name="T116" fmla="*/ 9 w 189"/>
                <a:gd name="T117" fmla="*/ 5 h 448"/>
                <a:gd name="T118" fmla="*/ 0 w 189"/>
                <a:gd name="T119" fmla="*/ 0 h 448"/>
                <a:gd name="T120" fmla="*/ 0 w 189"/>
                <a:gd name="T121" fmla="*/ 0 h 448"/>
                <a:gd name="T122" fmla="*/ 9 w 189"/>
                <a:gd name="T123" fmla="*/ 0 h 448"/>
                <a:gd name="T124" fmla="*/ 9 w 189"/>
                <a:gd name="T125" fmla="*/ 0 h 44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9"/>
                <a:gd name="T190" fmla="*/ 0 h 448"/>
                <a:gd name="T191" fmla="*/ 189 w 189"/>
                <a:gd name="T192" fmla="*/ 448 h 44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9" h="448">
                  <a:moveTo>
                    <a:pt x="9" y="0"/>
                  </a:moveTo>
                  <a:lnTo>
                    <a:pt x="32" y="9"/>
                  </a:lnTo>
                  <a:lnTo>
                    <a:pt x="46" y="28"/>
                  </a:lnTo>
                  <a:lnTo>
                    <a:pt x="60" y="69"/>
                  </a:lnTo>
                  <a:lnTo>
                    <a:pt x="60" y="92"/>
                  </a:lnTo>
                  <a:lnTo>
                    <a:pt x="78" y="115"/>
                  </a:lnTo>
                  <a:lnTo>
                    <a:pt x="83" y="138"/>
                  </a:lnTo>
                  <a:lnTo>
                    <a:pt x="83" y="180"/>
                  </a:lnTo>
                  <a:lnTo>
                    <a:pt x="96" y="189"/>
                  </a:lnTo>
                  <a:lnTo>
                    <a:pt x="96" y="212"/>
                  </a:lnTo>
                  <a:lnTo>
                    <a:pt x="92" y="217"/>
                  </a:lnTo>
                  <a:lnTo>
                    <a:pt x="119" y="245"/>
                  </a:lnTo>
                  <a:lnTo>
                    <a:pt x="119" y="254"/>
                  </a:lnTo>
                  <a:lnTo>
                    <a:pt x="110" y="272"/>
                  </a:lnTo>
                  <a:lnTo>
                    <a:pt x="115" y="281"/>
                  </a:lnTo>
                  <a:lnTo>
                    <a:pt x="119" y="286"/>
                  </a:lnTo>
                  <a:lnTo>
                    <a:pt x="138" y="295"/>
                  </a:lnTo>
                  <a:lnTo>
                    <a:pt x="156" y="309"/>
                  </a:lnTo>
                  <a:lnTo>
                    <a:pt x="165" y="328"/>
                  </a:lnTo>
                  <a:lnTo>
                    <a:pt x="175" y="374"/>
                  </a:lnTo>
                  <a:lnTo>
                    <a:pt x="175" y="411"/>
                  </a:lnTo>
                  <a:lnTo>
                    <a:pt x="175" y="420"/>
                  </a:lnTo>
                  <a:lnTo>
                    <a:pt x="179" y="425"/>
                  </a:lnTo>
                  <a:lnTo>
                    <a:pt x="189" y="438"/>
                  </a:lnTo>
                  <a:lnTo>
                    <a:pt x="184" y="443"/>
                  </a:lnTo>
                  <a:lnTo>
                    <a:pt x="179" y="448"/>
                  </a:lnTo>
                  <a:lnTo>
                    <a:pt x="165" y="443"/>
                  </a:lnTo>
                  <a:lnTo>
                    <a:pt x="165" y="411"/>
                  </a:lnTo>
                  <a:lnTo>
                    <a:pt x="156" y="392"/>
                  </a:lnTo>
                  <a:lnTo>
                    <a:pt x="156" y="369"/>
                  </a:lnTo>
                  <a:lnTo>
                    <a:pt x="152" y="351"/>
                  </a:lnTo>
                  <a:lnTo>
                    <a:pt x="138" y="332"/>
                  </a:lnTo>
                  <a:lnTo>
                    <a:pt x="133" y="323"/>
                  </a:lnTo>
                  <a:lnTo>
                    <a:pt x="124" y="314"/>
                  </a:lnTo>
                  <a:lnTo>
                    <a:pt x="110" y="305"/>
                  </a:lnTo>
                  <a:lnTo>
                    <a:pt x="96" y="295"/>
                  </a:lnTo>
                  <a:lnTo>
                    <a:pt x="87" y="281"/>
                  </a:lnTo>
                  <a:lnTo>
                    <a:pt x="87" y="263"/>
                  </a:lnTo>
                  <a:lnTo>
                    <a:pt x="101" y="254"/>
                  </a:lnTo>
                  <a:lnTo>
                    <a:pt x="87" y="240"/>
                  </a:lnTo>
                  <a:lnTo>
                    <a:pt x="78" y="231"/>
                  </a:lnTo>
                  <a:lnTo>
                    <a:pt x="73" y="226"/>
                  </a:lnTo>
                  <a:lnTo>
                    <a:pt x="73" y="198"/>
                  </a:lnTo>
                  <a:lnTo>
                    <a:pt x="78" y="198"/>
                  </a:lnTo>
                  <a:lnTo>
                    <a:pt x="64" y="194"/>
                  </a:lnTo>
                  <a:lnTo>
                    <a:pt x="64" y="175"/>
                  </a:lnTo>
                  <a:lnTo>
                    <a:pt x="69" y="161"/>
                  </a:lnTo>
                  <a:lnTo>
                    <a:pt x="69" y="143"/>
                  </a:lnTo>
                  <a:lnTo>
                    <a:pt x="60" y="129"/>
                  </a:lnTo>
                  <a:lnTo>
                    <a:pt x="50" y="115"/>
                  </a:lnTo>
                  <a:lnTo>
                    <a:pt x="41" y="101"/>
                  </a:lnTo>
                  <a:lnTo>
                    <a:pt x="46" y="88"/>
                  </a:lnTo>
                  <a:lnTo>
                    <a:pt x="50" y="69"/>
                  </a:lnTo>
                  <a:lnTo>
                    <a:pt x="46" y="51"/>
                  </a:lnTo>
                  <a:lnTo>
                    <a:pt x="41" y="37"/>
                  </a:lnTo>
                  <a:lnTo>
                    <a:pt x="37" y="28"/>
                  </a:lnTo>
                  <a:lnTo>
                    <a:pt x="27" y="18"/>
                  </a:lnTo>
                  <a:lnTo>
                    <a:pt x="18" y="14"/>
                  </a:lnTo>
                  <a:lnTo>
                    <a:pt x="9" y="5"/>
                  </a:lnTo>
                  <a:lnTo>
                    <a:pt x="0"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01" name="Freeform 102"/>
            <p:cNvSpPr/>
            <p:nvPr/>
          </p:nvSpPr>
          <p:spPr bwMode="auto">
            <a:xfrm>
              <a:off x="4236" y="2519"/>
              <a:ext cx="129" cy="406"/>
            </a:xfrm>
            <a:custGeom>
              <a:avLst/>
              <a:gdLst>
                <a:gd name="T0" fmla="*/ 124 w 129"/>
                <a:gd name="T1" fmla="*/ 9 h 406"/>
                <a:gd name="T2" fmla="*/ 110 w 129"/>
                <a:gd name="T3" fmla="*/ 14 h 406"/>
                <a:gd name="T4" fmla="*/ 78 w 129"/>
                <a:gd name="T5" fmla="*/ 23 h 406"/>
                <a:gd name="T6" fmla="*/ 69 w 129"/>
                <a:gd name="T7" fmla="*/ 32 h 406"/>
                <a:gd name="T8" fmla="*/ 64 w 129"/>
                <a:gd name="T9" fmla="*/ 46 h 406"/>
                <a:gd name="T10" fmla="*/ 73 w 129"/>
                <a:gd name="T11" fmla="*/ 65 h 406"/>
                <a:gd name="T12" fmla="*/ 73 w 129"/>
                <a:gd name="T13" fmla="*/ 79 h 406"/>
                <a:gd name="T14" fmla="*/ 55 w 129"/>
                <a:gd name="T15" fmla="*/ 102 h 406"/>
                <a:gd name="T16" fmla="*/ 50 w 129"/>
                <a:gd name="T17" fmla="*/ 115 h 406"/>
                <a:gd name="T18" fmla="*/ 60 w 129"/>
                <a:gd name="T19" fmla="*/ 120 h 406"/>
                <a:gd name="T20" fmla="*/ 78 w 129"/>
                <a:gd name="T21" fmla="*/ 139 h 406"/>
                <a:gd name="T22" fmla="*/ 87 w 129"/>
                <a:gd name="T23" fmla="*/ 162 h 406"/>
                <a:gd name="T24" fmla="*/ 73 w 129"/>
                <a:gd name="T25" fmla="*/ 189 h 406"/>
                <a:gd name="T26" fmla="*/ 60 w 129"/>
                <a:gd name="T27" fmla="*/ 222 h 406"/>
                <a:gd name="T28" fmla="*/ 50 w 129"/>
                <a:gd name="T29" fmla="*/ 235 h 406"/>
                <a:gd name="T30" fmla="*/ 41 w 129"/>
                <a:gd name="T31" fmla="*/ 245 h 406"/>
                <a:gd name="T32" fmla="*/ 23 w 129"/>
                <a:gd name="T33" fmla="*/ 291 h 406"/>
                <a:gd name="T34" fmla="*/ 18 w 129"/>
                <a:gd name="T35" fmla="*/ 342 h 406"/>
                <a:gd name="T36" fmla="*/ 18 w 129"/>
                <a:gd name="T37" fmla="*/ 392 h 406"/>
                <a:gd name="T38" fmla="*/ 14 w 129"/>
                <a:gd name="T39" fmla="*/ 402 h 406"/>
                <a:gd name="T40" fmla="*/ 9 w 129"/>
                <a:gd name="T41" fmla="*/ 406 h 406"/>
                <a:gd name="T42" fmla="*/ 4 w 129"/>
                <a:gd name="T43" fmla="*/ 402 h 406"/>
                <a:gd name="T44" fmla="*/ 0 w 129"/>
                <a:gd name="T45" fmla="*/ 392 h 406"/>
                <a:gd name="T46" fmla="*/ 0 w 129"/>
                <a:gd name="T47" fmla="*/ 342 h 406"/>
                <a:gd name="T48" fmla="*/ 14 w 129"/>
                <a:gd name="T49" fmla="*/ 286 h 406"/>
                <a:gd name="T50" fmla="*/ 23 w 129"/>
                <a:gd name="T51" fmla="*/ 263 h 406"/>
                <a:gd name="T52" fmla="*/ 32 w 129"/>
                <a:gd name="T53" fmla="*/ 240 h 406"/>
                <a:gd name="T54" fmla="*/ 46 w 129"/>
                <a:gd name="T55" fmla="*/ 222 h 406"/>
                <a:gd name="T56" fmla="*/ 60 w 129"/>
                <a:gd name="T57" fmla="*/ 189 h 406"/>
                <a:gd name="T58" fmla="*/ 73 w 129"/>
                <a:gd name="T59" fmla="*/ 157 h 406"/>
                <a:gd name="T60" fmla="*/ 69 w 129"/>
                <a:gd name="T61" fmla="*/ 143 h 406"/>
                <a:gd name="T62" fmla="*/ 55 w 129"/>
                <a:gd name="T63" fmla="*/ 134 h 406"/>
                <a:gd name="T64" fmla="*/ 32 w 129"/>
                <a:gd name="T65" fmla="*/ 115 h 406"/>
                <a:gd name="T66" fmla="*/ 37 w 129"/>
                <a:gd name="T67" fmla="*/ 102 h 406"/>
                <a:gd name="T68" fmla="*/ 41 w 129"/>
                <a:gd name="T69" fmla="*/ 92 h 406"/>
                <a:gd name="T70" fmla="*/ 60 w 129"/>
                <a:gd name="T71" fmla="*/ 69 h 406"/>
                <a:gd name="T72" fmla="*/ 55 w 129"/>
                <a:gd name="T73" fmla="*/ 55 h 406"/>
                <a:gd name="T74" fmla="*/ 50 w 129"/>
                <a:gd name="T75" fmla="*/ 42 h 406"/>
                <a:gd name="T76" fmla="*/ 55 w 129"/>
                <a:gd name="T77" fmla="*/ 28 h 406"/>
                <a:gd name="T78" fmla="*/ 60 w 129"/>
                <a:gd name="T79" fmla="*/ 14 h 406"/>
                <a:gd name="T80" fmla="*/ 73 w 129"/>
                <a:gd name="T81" fmla="*/ 9 h 406"/>
                <a:gd name="T82" fmla="*/ 92 w 129"/>
                <a:gd name="T83" fmla="*/ 5 h 406"/>
                <a:gd name="T84" fmla="*/ 119 w 129"/>
                <a:gd name="T85" fmla="*/ 0 h 406"/>
                <a:gd name="T86" fmla="*/ 129 w 129"/>
                <a:gd name="T87" fmla="*/ 0 h 406"/>
                <a:gd name="T88" fmla="*/ 129 w 129"/>
                <a:gd name="T89" fmla="*/ 5 h 406"/>
                <a:gd name="T90" fmla="*/ 124 w 129"/>
                <a:gd name="T91" fmla="*/ 9 h 406"/>
                <a:gd name="T92" fmla="*/ 124 w 129"/>
                <a:gd name="T93" fmla="*/ 9 h 40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9"/>
                <a:gd name="T142" fmla="*/ 0 h 406"/>
                <a:gd name="T143" fmla="*/ 129 w 129"/>
                <a:gd name="T144" fmla="*/ 406 h 40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9" h="406">
                  <a:moveTo>
                    <a:pt x="124" y="9"/>
                  </a:moveTo>
                  <a:lnTo>
                    <a:pt x="110" y="14"/>
                  </a:lnTo>
                  <a:lnTo>
                    <a:pt x="78" y="23"/>
                  </a:lnTo>
                  <a:lnTo>
                    <a:pt x="69" y="32"/>
                  </a:lnTo>
                  <a:lnTo>
                    <a:pt x="64" y="46"/>
                  </a:lnTo>
                  <a:lnTo>
                    <a:pt x="73" y="65"/>
                  </a:lnTo>
                  <a:lnTo>
                    <a:pt x="73" y="79"/>
                  </a:lnTo>
                  <a:lnTo>
                    <a:pt x="55" y="102"/>
                  </a:lnTo>
                  <a:lnTo>
                    <a:pt x="50" y="115"/>
                  </a:lnTo>
                  <a:lnTo>
                    <a:pt x="60" y="120"/>
                  </a:lnTo>
                  <a:lnTo>
                    <a:pt x="78" y="139"/>
                  </a:lnTo>
                  <a:lnTo>
                    <a:pt x="87" y="162"/>
                  </a:lnTo>
                  <a:lnTo>
                    <a:pt x="73" y="189"/>
                  </a:lnTo>
                  <a:lnTo>
                    <a:pt x="60" y="222"/>
                  </a:lnTo>
                  <a:lnTo>
                    <a:pt x="50" y="235"/>
                  </a:lnTo>
                  <a:lnTo>
                    <a:pt x="41" y="245"/>
                  </a:lnTo>
                  <a:lnTo>
                    <a:pt x="23" y="291"/>
                  </a:lnTo>
                  <a:lnTo>
                    <a:pt x="18" y="342"/>
                  </a:lnTo>
                  <a:lnTo>
                    <a:pt x="18" y="392"/>
                  </a:lnTo>
                  <a:lnTo>
                    <a:pt x="14" y="402"/>
                  </a:lnTo>
                  <a:lnTo>
                    <a:pt x="9" y="406"/>
                  </a:lnTo>
                  <a:lnTo>
                    <a:pt x="4" y="402"/>
                  </a:lnTo>
                  <a:lnTo>
                    <a:pt x="0" y="392"/>
                  </a:lnTo>
                  <a:lnTo>
                    <a:pt x="0" y="342"/>
                  </a:lnTo>
                  <a:lnTo>
                    <a:pt x="14" y="286"/>
                  </a:lnTo>
                  <a:lnTo>
                    <a:pt x="23" y="263"/>
                  </a:lnTo>
                  <a:lnTo>
                    <a:pt x="32" y="240"/>
                  </a:lnTo>
                  <a:lnTo>
                    <a:pt x="46" y="222"/>
                  </a:lnTo>
                  <a:lnTo>
                    <a:pt x="60" y="189"/>
                  </a:lnTo>
                  <a:lnTo>
                    <a:pt x="73" y="157"/>
                  </a:lnTo>
                  <a:lnTo>
                    <a:pt x="69" y="143"/>
                  </a:lnTo>
                  <a:lnTo>
                    <a:pt x="55" y="134"/>
                  </a:lnTo>
                  <a:lnTo>
                    <a:pt x="32" y="115"/>
                  </a:lnTo>
                  <a:lnTo>
                    <a:pt x="37" y="102"/>
                  </a:lnTo>
                  <a:lnTo>
                    <a:pt x="41" y="92"/>
                  </a:lnTo>
                  <a:lnTo>
                    <a:pt x="60" y="69"/>
                  </a:lnTo>
                  <a:lnTo>
                    <a:pt x="55" y="55"/>
                  </a:lnTo>
                  <a:lnTo>
                    <a:pt x="50" y="42"/>
                  </a:lnTo>
                  <a:lnTo>
                    <a:pt x="55" y="28"/>
                  </a:lnTo>
                  <a:lnTo>
                    <a:pt x="60" y="14"/>
                  </a:lnTo>
                  <a:lnTo>
                    <a:pt x="73" y="9"/>
                  </a:lnTo>
                  <a:lnTo>
                    <a:pt x="92" y="5"/>
                  </a:lnTo>
                  <a:lnTo>
                    <a:pt x="119" y="0"/>
                  </a:lnTo>
                  <a:lnTo>
                    <a:pt x="129" y="0"/>
                  </a:lnTo>
                  <a:lnTo>
                    <a:pt x="129" y="5"/>
                  </a:lnTo>
                  <a:lnTo>
                    <a:pt x="124"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02" name="Freeform 103"/>
            <p:cNvSpPr/>
            <p:nvPr/>
          </p:nvSpPr>
          <p:spPr bwMode="auto">
            <a:xfrm>
              <a:off x="3881" y="2007"/>
              <a:ext cx="203" cy="92"/>
            </a:xfrm>
            <a:custGeom>
              <a:avLst/>
              <a:gdLst>
                <a:gd name="T0" fmla="*/ 0 w 203"/>
                <a:gd name="T1" fmla="*/ 78 h 92"/>
                <a:gd name="T2" fmla="*/ 10 w 203"/>
                <a:gd name="T3" fmla="*/ 60 h 92"/>
                <a:gd name="T4" fmla="*/ 19 w 203"/>
                <a:gd name="T5" fmla="*/ 46 h 92"/>
                <a:gd name="T6" fmla="*/ 28 w 203"/>
                <a:gd name="T7" fmla="*/ 32 h 92"/>
                <a:gd name="T8" fmla="*/ 42 w 203"/>
                <a:gd name="T9" fmla="*/ 23 h 92"/>
                <a:gd name="T10" fmla="*/ 56 w 203"/>
                <a:gd name="T11" fmla="*/ 14 h 92"/>
                <a:gd name="T12" fmla="*/ 74 w 203"/>
                <a:gd name="T13" fmla="*/ 4 h 92"/>
                <a:gd name="T14" fmla="*/ 111 w 203"/>
                <a:gd name="T15" fmla="*/ 0 h 92"/>
                <a:gd name="T16" fmla="*/ 138 w 203"/>
                <a:gd name="T17" fmla="*/ 4 h 92"/>
                <a:gd name="T18" fmla="*/ 161 w 203"/>
                <a:gd name="T19" fmla="*/ 18 h 92"/>
                <a:gd name="T20" fmla="*/ 180 w 203"/>
                <a:gd name="T21" fmla="*/ 41 h 92"/>
                <a:gd name="T22" fmla="*/ 198 w 203"/>
                <a:gd name="T23" fmla="*/ 69 h 92"/>
                <a:gd name="T24" fmla="*/ 203 w 203"/>
                <a:gd name="T25" fmla="*/ 83 h 92"/>
                <a:gd name="T26" fmla="*/ 198 w 203"/>
                <a:gd name="T27" fmla="*/ 92 h 92"/>
                <a:gd name="T28" fmla="*/ 194 w 203"/>
                <a:gd name="T29" fmla="*/ 92 h 92"/>
                <a:gd name="T30" fmla="*/ 189 w 203"/>
                <a:gd name="T31" fmla="*/ 78 h 92"/>
                <a:gd name="T32" fmla="*/ 184 w 203"/>
                <a:gd name="T33" fmla="*/ 64 h 92"/>
                <a:gd name="T34" fmla="*/ 171 w 203"/>
                <a:gd name="T35" fmla="*/ 41 h 92"/>
                <a:gd name="T36" fmla="*/ 157 w 203"/>
                <a:gd name="T37" fmla="*/ 23 h 92"/>
                <a:gd name="T38" fmla="*/ 148 w 203"/>
                <a:gd name="T39" fmla="*/ 14 h 92"/>
                <a:gd name="T40" fmla="*/ 138 w 203"/>
                <a:gd name="T41" fmla="*/ 9 h 92"/>
                <a:gd name="T42" fmla="*/ 111 w 203"/>
                <a:gd name="T43" fmla="*/ 9 h 92"/>
                <a:gd name="T44" fmla="*/ 79 w 203"/>
                <a:gd name="T45" fmla="*/ 14 h 92"/>
                <a:gd name="T46" fmla="*/ 51 w 203"/>
                <a:gd name="T47" fmla="*/ 27 h 92"/>
                <a:gd name="T48" fmla="*/ 33 w 203"/>
                <a:gd name="T49" fmla="*/ 55 h 92"/>
                <a:gd name="T50" fmla="*/ 19 w 203"/>
                <a:gd name="T51" fmla="*/ 87 h 92"/>
                <a:gd name="T52" fmla="*/ 14 w 203"/>
                <a:gd name="T53" fmla="*/ 92 h 92"/>
                <a:gd name="T54" fmla="*/ 10 w 203"/>
                <a:gd name="T55" fmla="*/ 92 h 92"/>
                <a:gd name="T56" fmla="*/ 0 w 203"/>
                <a:gd name="T57" fmla="*/ 78 h 92"/>
                <a:gd name="T58" fmla="*/ 0 w 203"/>
                <a:gd name="T59" fmla="*/ 78 h 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3"/>
                <a:gd name="T91" fmla="*/ 0 h 92"/>
                <a:gd name="T92" fmla="*/ 203 w 203"/>
                <a:gd name="T93" fmla="*/ 92 h 9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3" h="92">
                  <a:moveTo>
                    <a:pt x="0" y="78"/>
                  </a:moveTo>
                  <a:lnTo>
                    <a:pt x="10" y="60"/>
                  </a:lnTo>
                  <a:lnTo>
                    <a:pt x="19" y="46"/>
                  </a:lnTo>
                  <a:lnTo>
                    <a:pt x="28" y="32"/>
                  </a:lnTo>
                  <a:lnTo>
                    <a:pt x="42" y="23"/>
                  </a:lnTo>
                  <a:lnTo>
                    <a:pt x="56" y="14"/>
                  </a:lnTo>
                  <a:lnTo>
                    <a:pt x="74" y="4"/>
                  </a:lnTo>
                  <a:lnTo>
                    <a:pt x="111" y="0"/>
                  </a:lnTo>
                  <a:lnTo>
                    <a:pt x="138" y="4"/>
                  </a:lnTo>
                  <a:lnTo>
                    <a:pt x="161" y="18"/>
                  </a:lnTo>
                  <a:lnTo>
                    <a:pt x="180" y="41"/>
                  </a:lnTo>
                  <a:lnTo>
                    <a:pt x="198" y="69"/>
                  </a:lnTo>
                  <a:lnTo>
                    <a:pt x="203" y="83"/>
                  </a:lnTo>
                  <a:lnTo>
                    <a:pt x="198" y="92"/>
                  </a:lnTo>
                  <a:lnTo>
                    <a:pt x="194" y="92"/>
                  </a:lnTo>
                  <a:lnTo>
                    <a:pt x="189" y="78"/>
                  </a:lnTo>
                  <a:lnTo>
                    <a:pt x="184" y="64"/>
                  </a:lnTo>
                  <a:lnTo>
                    <a:pt x="171" y="41"/>
                  </a:lnTo>
                  <a:lnTo>
                    <a:pt x="157" y="23"/>
                  </a:lnTo>
                  <a:lnTo>
                    <a:pt x="148" y="14"/>
                  </a:lnTo>
                  <a:lnTo>
                    <a:pt x="138" y="9"/>
                  </a:lnTo>
                  <a:lnTo>
                    <a:pt x="111" y="9"/>
                  </a:lnTo>
                  <a:lnTo>
                    <a:pt x="79" y="14"/>
                  </a:lnTo>
                  <a:lnTo>
                    <a:pt x="51" y="27"/>
                  </a:lnTo>
                  <a:lnTo>
                    <a:pt x="33" y="55"/>
                  </a:lnTo>
                  <a:lnTo>
                    <a:pt x="19" y="87"/>
                  </a:lnTo>
                  <a:lnTo>
                    <a:pt x="14" y="92"/>
                  </a:lnTo>
                  <a:lnTo>
                    <a:pt x="10" y="92"/>
                  </a:lnTo>
                  <a:lnTo>
                    <a:pt x="0" y="7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03" name="Freeform 104"/>
            <p:cNvSpPr/>
            <p:nvPr/>
          </p:nvSpPr>
          <p:spPr bwMode="auto">
            <a:xfrm>
              <a:off x="4033" y="1979"/>
              <a:ext cx="194" cy="120"/>
            </a:xfrm>
            <a:custGeom>
              <a:avLst/>
              <a:gdLst>
                <a:gd name="T0" fmla="*/ 0 w 194"/>
                <a:gd name="T1" fmla="*/ 46 h 120"/>
                <a:gd name="T2" fmla="*/ 9 w 194"/>
                <a:gd name="T3" fmla="*/ 32 h 120"/>
                <a:gd name="T4" fmla="*/ 19 w 194"/>
                <a:gd name="T5" fmla="*/ 19 h 120"/>
                <a:gd name="T6" fmla="*/ 28 w 194"/>
                <a:gd name="T7" fmla="*/ 9 h 120"/>
                <a:gd name="T8" fmla="*/ 42 w 194"/>
                <a:gd name="T9" fmla="*/ 5 h 120"/>
                <a:gd name="T10" fmla="*/ 74 w 194"/>
                <a:gd name="T11" fmla="*/ 0 h 120"/>
                <a:gd name="T12" fmla="*/ 111 w 194"/>
                <a:gd name="T13" fmla="*/ 5 h 120"/>
                <a:gd name="T14" fmla="*/ 143 w 194"/>
                <a:gd name="T15" fmla="*/ 19 h 120"/>
                <a:gd name="T16" fmla="*/ 157 w 194"/>
                <a:gd name="T17" fmla="*/ 28 h 120"/>
                <a:gd name="T18" fmla="*/ 171 w 194"/>
                <a:gd name="T19" fmla="*/ 42 h 120"/>
                <a:gd name="T20" fmla="*/ 184 w 194"/>
                <a:gd name="T21" fmla="*/ 74 h 120"/>
                <a:gd name="T22" fmla="*/ 194 w 194"/>
                <a:gd name="T23" fmla="*/ 111 h 120"/>
                <a:gd name="T24" fmla="*/ 189 w 194"/>
                <a:gd name="T25" fmla="*/ 115 h 120"/>
                <a:gd name="T26" fmla="*/ 184 w 194"/>
                <a:gd name="T27" fmla="*/ 120 h 120"/>
                <a:gd name="T28" fmla="*/ 175 w 194"/>
                <a:gd name="T29" fmla="*/ 111 h 120"/>
                <a:gd name="T30" fmla="*/ 171 w 194"/>
                <a:gd name="T31" fmla="*/ 79 h 120"/>
                <a:gd name="T32" fmla="*/ 166 w 194"/>
                <a:gd name="T33" fmla="*/ 65 h 120"/>
                <a:gd name="T34" fmla="*/ 157 w 194"/>
                <a:gd name="T35" fmla="*/ 51 h 120"/>
                <a:gd name="T36" fmla="*/ 148 w 194"/>
                <a:gd name="T37" fmla="*/ 37 h 120"/>
                <a:gd name="T38" fmla="*/ 138 w 194"/>
                <a:gd name="T39" fmla="*/ 28 h 120"/>
                <a:gd name="T40" fmla="*/ 124 w 194"/>
                <a:gd name="T41" fmla="*/ 19 h 120"/>
                <a:gd name="T42" fmla="*/ 106 w 194"/>
                <a:gd name="T43" fmla="*/ 14 h 120"/>
                <a:gd name="T44" fmla="*/ 78 w 194"/>
                <a:gd name="T45" fmla="*/ 9 h 120"/>
                <a:gd name="T46" fmla="*/ 51 w 194"/>
                <a:gd name="T47" fmla="*/ 14 h 120"/>
                <a:gd name="T48" fmla="*/ 28 w 194"/>
                <a:gd name="T49" fmla="*/ 28 h 120"/>
                <a:gd name="T50" fmla="*/ 14 w 194"/>
                <a:gd name="T51" fmla="*/ 51 h 120"/>
                <a:gd name="T52" fmla="*/ 9 w 194"/>
                <a:gd name="T53" fmla="*/ 51 h 120"/>
                <a:gd name="T54" fmla="*/ 0 w 194"/>
                <a:gd name="T55" fmla="*/ 46 h 120"/>
                <a:gd name="T56" fmla="*/ 0 w 194"/>
                <a:gd name="T57" fmla="*/ 46 h 12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94"/>
                <a:gd name="T88" fmla="*/ 0 h 120"/>
                <a:gd name="T89" fmla="*/ 194 w 194"/>
                <a:gd name="T90" fmla="*/ 120 h 12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94" h="120">
                  <a:moveTo>
                    <a:pt x="0" y="46"/>
                  </a:moveTo>
                  <a:lnTo>
                    <a:pt x="9" y="32"/>
                  </a:lnTo>
                  <a:lnTo>
                    <a:pt x="19" y="19"/>
                  </a:lnTo>
                  <a:lnTo>
                    <a:pt x="28" y="9"/>
                  </a:lnTo>
                  <a:lnTo>
                    <a:pt x="42" y="5"/>
                  </a:lnTo>
                  <a:lnTo>
                    <a:pt x="74" y="0"/>
                  </a:lnTo>
                  <a:lnTo>
                    <a:pt x="111" y="5"/>
                  </a:lnTo>
                  <a:lnTo>
                    <a:pt x="143" y="19"/>
                  </a:lnTo>
                  <a:lnTo>
                    <a:pt x="157" y="28"/>
                  </a:lnTo>
                  <a:lnTo>
                    <a:pt x="171" y="42"/>
                  </a:lnTo>
                  <a:lnTo>
                    <a:pt x="184" y="74"/>
                  </a:lnTo>
                  <a:lnTo>
                    <a:pt x="194" y="111"/>
                  </a:lnTo>
                  <a:lnTo>
                    <a:pt x="189" y="115"/>
                  </a:lnTo>
                  <a:lnTo>
                    <a:pt x="184" y="120"/>
                  </a:lnTo>
                  <a:lnTo>
                    <a:pt x="175" y="111"/>
                  </a:lnTo>
                  <a:lnTo>
                    <a:pt x="171" y="79"/>
                  </a:lnTo>
                  <a:lnTo>
                    <a:pt x="166" y="65"/>
                  </a:lnTo>
                  <a:lnTo>
                    <a:pt x="157" y="51"/>
                  </a:lnTo>
                  <a:lnTo>
                    <a:pt x="148" y="37"/>
                  </a:lnTo>
                  <a:lnTo>
                    <a:pt x="138" y="28"/>
                  </a:lnTo>
                  <a:lnTo>
                    <a:pt x="124" y="19"/>
                  </a:lnTo>
                  <a:lnTo>
                    <a:pt x="106" y="14"/>
                  </a:lnTo>
                  <a:lnTo>
                    <a:pt x="78" y="9"/>
                  </a:lnTo>
                  <a:lnTo>
                    <a:pt x="51" y="14"/>
                  </a:lnTo>
                  <a:lnTo>
                    <a:pt x="28" y="28"/>
                  </a:lnTo>
                  <a:lnTo>
                    <a:pt x="14" y="51"/>
                  </a:lnTo>
                  <a:lnTo>
                    <a:pt x="9" y="51"/>
                  </a:lnTo>
                  <a:lnTo>
                    <a:pt x="0"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04" name="Freeform 105"/>
            <p:cNvSpPr/>
            <p:nvPr/>
          </p:nvSpPr>
          <p:spPr bwMode="auto">
            <a:xfrm>
              <a:off x="4208" y="2025"/>
              <a:ext cx="184" cy="88"/>
            </a:xfrm>
            <a:custGeom>
              <a:avLst/>
              <a:gdLst>
                <a:gd name="T0" fmla="*/ 0 w 184"/>
                <a:gd name="T1" fmla="*/ 28 h 88"/>
                <a:gd name="T2" fmla="*/ 5 w 184"/>
                <a:gd name="T3" fmla="*/ 14 h 88"/>
                <a:gd name="T4" fmla="*/ 14 w 184"/>
                <a:gd name="T5" fmla="*/ 5 h 88"/>
                <a:gd name="T6" fmla="*/ 23 w 184"/>
                <a:gd name="T7" fmla="*/ 0 h 88"/>
                <a:gd name="T8" fmla="*/ 37 w 184"/>
                <a:gd name="T9" fmla="*/ 0 h 88"/>
                <a:gd name="T10" fmla="*/ 69 w 184"/>
                <a:gd name="T11" fmla="*/ 0 h 88"/>
                <a:gd name="T12" fmla="*/ 97 w 184"/>
                <a:gd name="T13" fmla="*/ 9 h 88"/>
                <a:gd name="T14" fmla="*/ 106 w 184"/>
                <a:gd name="T15" fmla="*/ 19 h 88"/>
                <a:gd name="T16" fmla="*/ 111 w 184"/>
                <a:gd name="T17" fmla="*/ 28 h 88"/>
                <a:gd name="T18" fmla="*/ 120 w 184"/>
                <a:gd name="T19" fmla="*/ 56 h 88"/>
                <a:gd name="T20" fmla="*/ 143 w 184"/>
                <a:gd name="T21" fmla="*/ 46 h 88"/>
                <a:gd name="T22" fmla="*/ 170 w 184"/>
                <a:gd name="T23" fmla="*/ 56 h 88"/>
                <a:gd name="T24" fmla="*/ 184 w 184"/>
                <a:gd name="T25" fmla="*/ 79 h 88"/>
                <a:gd name="T26" fmla="*/ 180 w 184"/>
                <a:gd name="T27" fmla="*/ 88 h 88"/>
                <a:gd name="T28" fmla="*/ 180 w 184"/>
                <a:gd name="T29" fmla="*/ 88 h 88"/>
                <a:gd name="T30" fmla="*/ 170 w 184"/>
                <a:gd name="T31" fmla="*/ 83 h 88"/>
                <a:gd name="T32" fmla="*/ 161 w 184"/>
                <a:gd name="T33" fmla="*/ 65 h 88"/>
                <a:gd name="T34" fmla="*/ 157 w 184"/>
                <a:gd name="T35" fmla="*/ 56 h 88"/>
                <a:gd name="T36" fmla="*/ 147 w 184"/>
                <a:gd name="T37" fmla="*/ 51 h 88"/>
                <a:gd name="T38" fmla="*/ 124 w 184"/>
                <a:gd name="T39" fmla="*/ 65 h 88"/>
                <a:gd name="T40" fmla="*/ 115 w 184"/>
                <a:gd name="T41" fmla="*/ 65 h 88"/>
                <a:gd name="T42" fmla="*/ 106 w 184"/>
                <a:gd name="T43" fmla="*/ 42 h 88"/>
                <a:gd name="T44" fmla="*/ 97 w 184"/>
                <a:gd name="T45" fmla="*/ 33 h 88"/>
                <a:gd name="T46" fmla="*/ 88 w 184"/>
                <a:gd name="T47" fmla="*/ 19 h 88"/>
                <a:gd name="T48" fmla="*/ 78 w 184"/>
                <a:gd name="T49" fmla="*/ 14 h 88"/>
                <a:gd name="T50" fmla="*/ 65 w 184"/>
                <a:gd name="T51" fmla="*/ 9 h 88"/>
                <a:gd name="T52" fmla="*/ 42 w 184"/>
                <a:gd name="T53" fmla="*/ 9 h 88"/>
                <a:gd name="T54" fmla="*/ 19 w 184"/>
                <a:gd name="T55" fmla="*/ 23 h 88"/>
                <a:gd name="T56" fmla="*/ 9 w 184"/>
                <a:gd name="T57" fmla="*/ 42 h 88"/>
                <a:gd name="T58" fmla="*/ 5 w 184"/>
                <a:gd name="T59" fmla="*/ 37 h 88"/>
                <a:gd name="T60" fmla="*/ 0 w 184"/>
                <a:gd name="T61" fmla="*/ 28 h 88"/>
                <a:gd name="T62" fmla="*/ 0 w 184"/>
                <a:gd name="T63" fmla="*/ 28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4"/>
                <a:gd name="T97" fmla="*/ 0 h 88"/>
                <a:gd name="T98" fmla="*/ 184 w 184"/>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4" h="88">
                  <a:moveTo>
                    <a:pt x="0" y="28"/>
                  </a:moveTo>
                  <a:lnTo>
                    <a:pt x="5" y="14"/>
                  </a:lnTo>
                  <a:lnTo>
                    <a:pt x="14" y="5"/>
                  </a:lnTo>
                  <a:lnTo>
                    <a:pt x="23" y="0"/>
                  </a:lnTo>
                  <a:lnTo>
                    <a:pt x="37" y="0"/>
                  </a:lnTo>
                  <a:lnTo>
                    <a:pt x="69" y="0"/>
                  </a:lnTo>
                  <a:lnTo>
                    <a:pt x="97" y="9"/>
                  </a:lnTo>
                  <a:lnTo>
                    <a:pt x="106" y="19"/>
                  </a:lnTo>
                  <a:lnTo>
                    <a:pt x="111" y="28"/>
                  </a:lnTo>
                  <a:lnTo>
                    <a:pt x="120" y="56"/>
                  </a:lnTo>
                  <a:lnTo>
                    <a:pt x="143" y="46"/>
                  </a:lnTo>
                  <a:lnTo>
                    <a:pt x="170" y="56"/>
                  </a:lnTo>
                  <a:lnTo>
                    <a:pt x="184" y="79"/>
                  </a:lnTo>
                  <a:lnTo>
                    <a:pt x="180" y="88"/>
                  </a:lnTo>
                  <a:lnTo>
                    <a:pt x="170" y="83"/>
                  </a:lnTo>
                  <a:lnTo>
                    <a:pt x="161" y="65"/>
                  </a:lnTo>
                  <a:lnTo>
                    <a:pt x="157" y="56"/>
                  </a:lnTo>
                  <a:lnTo>
                    <a:pt x="147" y="51"/>
                  </a:lnTo>
                  <a:lnTo>
                    <a:pt x="124" y="65"/>
                  </a:lnTo>
                  <a:lnTo>
                    <a:pt x="115" y="65"/>
                  </a:lnTo>
                  <a:lnTo>
                    <a:pt x="106" y="42"/>
                  </a:lnTo>
                  <a:lnTo>
                    <a:pt x="97" y="33"/>
                  </a:lnTo>
                  <a:lnTo>
                    <a:pt x="88" y="19"/>
                  </a:lnTo>
                  <a:lnTo>
                    <a:pt x="78" y="14"/>
                  </a:lnTo>
                  <a:lnTo>
                    <a:pt x="65" y="9"/>
                  </a:lnTo>
                  <a:lnTo>
                    <a:pt x="42" y="9"/>
                  </a:lnTo>
                  <a:lnTo>
                    <a:pt x="19" y="23"/>
                  </a:lnTo>
                  <a:lnTo>
                    <a:pt x="9" y="42"/>
                  </a:lnTo>
                  <a:lnTo>
                    <a:pt x="5" y="37"/>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05" name="Freeform 106"/>
            <p:cNvSpPr/>
            <p:nvPr/>
          </p:nvSpPr>
          <p:spPr bwMode="auto">
            <a:xfrm>
              <a:off x="3881" y="2118"/>
              <a:ext cx="497" cy="18"/>
            </a:xfrm>
            <a:custGeom>
              <a:avLst/>
              <a:gdLst>
                <a:gd name="T0" fmla="*/ 10 w 497"/>
                <a:gd name="T1" fmla="*/ 9 h 18"/>
                <a:gd name="T2" fmla="*/ 83 w 497"/>
                <a:gd name="T3" fmla="*/ 0 h 18"/>
                <a:gd name="T4" fmla="*/ 244 w 497"/>
                <a:gd name="T5" fmla="*/ 4 h 18"/>
                <a:gd name="T6" fmla="*/ 290 w 497"/>
                <a:gd name="T7" fmla="*/ 4 h 18"/>
                <a:gd name="T8" fmla="*/ 369 w 497"/>
                <a:gd name="T9" fmla="*/ 4 h 18"/>
                <a:gd name="T10" fmla="*/ 428 w 497"/>
                <a:gd name="T11" fmla="*/ 4 h 18"/>
                <a:gd name="T12" fmla="*/ 488 w 497"/>
                <a:gd name="T13" fmla="*/ 4 h 18"/>
                <a:gd name="T14" fmla="*/ 497 w 497"/>
                <a:gd name="T15" fmla="*/ 9 h 18"/>
                <a:gd name="T16" fmla="*/ 474 w 497"/>
                <a:gd name="T17" fmla="*/ 18 h 18"/>
                <a:gd name="T18" fmla="*/ 424 w 497"/>
                <a:gd name="T19" fmla="*/ 18 h 18"/>
                <a:gd name="T20" fmla="*/ 369 w 497"/>
                <a:gd name="T21" fmla="*/ 13 h 18"/>
                <a:gd name="T22" fmla="*/ 290 w 497"/>
                <a:gd name="T23" fmla="*/ 18 h 18"/>
                <a:gd name="T24" fmla="*/ 235 w 497"/>
                <a:gd name="T25" fmla="*/ 13 h 18"/>
                <a:gd name="T26" fmla="*/ 134 w 497"/>
                <a:gd name="T27" fmla="*/ 13 h 18"/>
                <a:gd name="T28" fmla="*/ 33 w 497"/>
                <a:gd name="T29" fmla="*/ 13 h 18"/>
                <a:gd name="T30" fmla="*/ 5 w 497"/>
                <a:gd name="T31" fmla="*/ 18 h 18"/>
                <a:gd name="T32" fmla="*/ 5 w 497"/>
                <a:gd name="T33" fmla="*/ 13 h 18"/>
                <a:gd name="T34" fmla="*/ 0 w 497"/>
                <a:gd name="T35" fmla="*/ 13 h 18"/>
                <a:gd name="T36" fmla="*/ 5 w 497"/>
                <a:gd name="T37" fmla="*/ 9 h 18"/>
                <a:gd name="T38" fmla="*/ 10 w 497"/>
                <a:gd name="T39" fmla="*/ 9 h 18"/>
                <a:gd name="T40" fmla="*/ 10 w 497"/>
                <a:gd name="T41" fmla="*/ 9 h 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97"/>
                <a:gd name="T64" fmla="*/ 0 h 18"/>
                <a:gd name="T65" fmla="*/ 497 w 497"/>
                <a:gd name="T66" fmla="*/ 18 h 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97" h="18">
                  <a:moveTo>
                    <a:pt x="10" y="9"/>
                  </a:moveTo>
                  <a:lnTo>
                    <a:pt x="83" y="0"/>
                  </a:lnTo>
                  <a:lnTo>
                    <a:pt x="244" y="4"/>
                  </a:lnTo>
                  <a:lnTo>
                    <a:pt x="290" y="4"/>
                  </a:lnTo>
                  <a:lnTo>
                    <a:pt x="369" y="4"/>
                  </a:lnTo>
                  <a:lnTo>
                    <a:pt x="428" y="4"/>
                  </a:lnTo>
                  <a:lnTo>
                    <a:pt x="488" y="4"/>
                  </a:lnTo>
                  <a:lnTo>
                    <a:pt x="497" y="9"/>
                  </a:lnTo>
                  <a:lnTo>
                    <a:pt x="474" y="18"/>
                  </a:lnTo>
                  <a:lnTo>
                    <a:pt x="424" y="18"/>
                  </a:lnTo>
                  <a:lnTo>
                    <a:pt x="369" y="13"/>
                  </a:lnTo>
                  <a:lnTo>
                    <a:pt x="290" y="18"/>
                  </a:lnTo>
                  <a:lnTo>
                    <a:pt x="235" y="13"/>
                  </a:lnTo>
                  <a:lnTo>
                    <a:pt x="134" y="13"/>
                  </a:lnTo>
                  <a:lnTo>
                    <a:pt x="33" y="13"/>
                  </a:lnTo>
                  <a:lnTo>
                    <a:pt x="5" y="18"/>
                  </a:lnTo>
                  <a:lnTo>
                    <a:pt x="5" y="13"/>
                  </a:lnTo>
                  <a:lnTo>
                    <a:pt x="0" y="13"/>
                  </a:lnTo>
                  <a:lnTo>
                    <a:pt x="5" y="9"/>
                  </a:lnTo>
                  <a:lnTo>
                    <a:pt x="10"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06" name="Freeform 107"/>
            <p:cNvSpPr/>
            <p:nvPr/>
          </p:nvSpPr>
          <p:spPr bwMode="auto">
            <a:xfrm>
              <a:off x="4792" y="2219"/>
              <a:ext cx="171" cy="125"/>
            </a:xfrm>
            <a:custGeom>
              <a:avLst/>
              <a:gdLst>
                <a:gd name="T0" fmla="*/ 0 w 171"/>
                <a:gd name="T1" fmla="*/ 37 h 125"/>
                <a:gd name="T2" fmla="*/ 19 w 171"/>
                <a:gd name="T3" fmla="*/ 23 h 125"/>
                <a:gd name="T4" fmla="*/ 33 w 171"/>
                <a:gd name="T5" fmla="*/ 5 h 125"/>
                <a:gd name="T6" fmla="*/ 47 w 171"/>
                <a:gd name="T7" fmla="*/ 0 h 125"/>
                <a:gd name="T8" fmla="*/ 88 w 171"/>
                <a:gd name="T9" fmla="*/ 0 h 125"/>
                <a:gd name="T10" fmla="*/ 125 w 171"/>
                <a:gd name="T11" fmla="*/ 14 h 125"/>
                <a:gd name="T12" fmla="*/ 143 w 171"/>
                <a:gd name="T13" fmla="*/ 23 h 125"/>
                <a:gd name="T14" fmla="*/ 152 w 171"/>
                <a:gd name="T15" fmla="*/ 42 h 125"/>
                <a:gd name="T16" fmla="*/ 171 w 171"/>
                <a:gd name="T17" fmla="*/ 79 h 125"/>
                <a:gd name="T18" fmla="*/ 166 w 171"/>
                <a:gd name="T19" fmla="*/ 120 h 125"/>
                <a:gd name="T20" fmla="*/ 162 w 171"/>
                <a:gd name="T21" fmla="*/ 125 h 125"/>
                <a:gd name="T22" fmla="*/ 157 w 171"/>
                <a:gd name="T23" fmla="*/ 125 h 125"/>
                <a:gd name="T24" fmla="*/ 148 w 171"/>
                <a:gd name="T25" fmla="*/ 111 h 125"/>
                <a:gd name="T26" fmla="*/ 152 w 171"/>
                <a:gd name="T27" fmla="*/ 74 h 125"/>
                <a:gd name="T28" fmla="*/ 148 w 171"/>
                <a:gd name="T29" fmla="*/ 60 h 125"/>
                <a:gd name="T30" fmla="*/ 143 w 171"/>
                <a:gd name="T31" fmla="*/ 42 h 125"/>
                <a:gd name="T32" fmla="*/ 129 w 171"/>
                <a:gd name="T33" fmla="*/ 28 h 125"/>
                <a:gd name="T34" fmla="*/ 120 w 171"/>
                <a:gd name="T35" fmla="*/ 19 h 125"/>
                <a:gd name="T36" fmla="*/ 102 w 171"/>
                <a:gd name="T37" fmla="*/ 9 h 125"/>
                <a:gd name="T38" fmla="*/ 88 w 171"/>
                <a:gd name="T39" fmla="*/ 5 h 125"/>
                <a:gd name="T40" fmla="*/ 51 w 171"/>
                <a:gd name="T41" fmla="*/ 9 h 125"/>
                <a:gd name="T42" fmla="*/ 33 w 171"/>
                <a:gd name="T43" fmla="*/ 19 h 125"/>
                <a:gd name="T44" fmla="*/ 19 w 171"/>
                <a:gd name="T45" fmla="*/ 37 h 125"/>
                <a:gd name="T46" fmla="*/ 0 w 171"/>
                <a:gd name="T47" fmla="*/ 60 h 125"/>
                <a:gd name="T48" fmla="*/ 0 w 171"/>
                <a:gd name="T49" fmla="*/ 37 h 125"/>
                <a:gd name="T50" fmla="*/ 0 w 171"/>
                <a:gd name="T51" fmla="*/ 37 h 1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1"/>
                <a:gd name="T79" fmla="*/ 0 h 125"/>
                <a:gd name="T80" fmla="*/ 171 w 171"/>
                <a:gd name="T81" fmla="*/ 125 h 1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1" h="125">
                  <a:moveTo>
                    <a:pt x="0" y="37"/>
                  </a:moveTo>
                  <a:lnTo>
                    <a:pt x="19" y="23"/>
                  </a:lnTo>
                  <a:lnTo>
                    <a:pt x="33" y="5"/>
                  </a:lnTo>
                  <a:lnTo>
                    <a:pt x="47" y="0"/>
                  </a:lnTo>
                  <a:lnTo>
                    <a:pt x="88" y="0"/>
                  </a:lnTo>
                  <a:lnTo>
                    <a:pt x="125" y="14"/>
                  </a:lnTo>
                  <a:lnTo>
                    <a:pt x="143" y="23"/>
                  </a:lnTo>
                  <a:lnTo>
                    <a:pt x="152" y="42"/>
                  </a:lnTo>
                  <a:lnTo>
                    <a:pt x="171" y="79"/>
                  </a:lnTo>
                  <a:lnTo>
                    <a:pt x="166" y="120"/>
                  </a:lnTo>
                  <a:lnTo>
                    <a:pt x="162" y="125"/>
                  </a:lnTo>
                  <a:lnTo>
                    <a:pt x="157" y="125"/>
                  </a:lnTo>
                  <a:lnTo>
                    <a:pt x="148" y="111"/>
                  </a:lnTo>
                  <a:lnTo>
                    <a:pt x="152" y="74"/>
                  </a:lnTo>
                  <a:lnTo>
                    <a:pt x="148" y="60"/>
                  </a:lnTo>
                  <a:lnTo>
                    <a:pt x="143" y="42"/>
                  </a:lnTo>
                  <a:lnTo>
                    <a:pt x="129" y="28"/>
                  </a:lnTo>
                  <a:lnTo>
                    <a:pt x="120" y="19"/>
                  </a:lnTo>
                  <a:lnTo>
                    <a:pt x="102" y="9"/>
                  </a:lnTo>
                  <a:lnTo>
                    <a:pt x="88" y="5"/>
                  </a:lnTo>
                  <a:lnTo>
                    <a:pt x="51" y="9"/>
                  </a:lnTo>
                  <a:lnTo>
                    <a:pt x="33" y="19"/>
                  </a:lnTo>
                  <a:lnTo>
                    <a:pt x="19" y="37"/>
                  </a:lnTo>
                  <a:lnTo>
                    <a:pt x="0" y="60"/>
                  </a:lnTo>
                  <a:lnTo>
                    <a:pt x="0" y="3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07" name="Freeform 108"/>
            <p:cNvSpPr/>
            <p:nvPr/>
          </p:nvSpPr>
          <p:spPr bwMode="auto">
            <a:xfrm>
              <a:off x="4949" y="2256"/>
              <a:ext cx="147" cy="129"/>
            </a:xfrm>
            <a:custGeom>
              <a:avLst/>
              <a:gdLst>
                <a:gd name="T0" fmla="*/ 0 w 147"/>
                <a:gd name="T1" fmla="*/ 42 h 129"/>
                <a:gd name="T2" fmla="*/ 0 w 147"/>
                <a:gd name="T3" fmla="*/ 28 h 129"/>
                <a:gd name="T4" fmla="*/ 9 w 147"/>
                <a:gd name="T5" fmla="*/ 14 h 129"/>
                <a:gd name="T6" fmla="*/ 18 w 147"/>
                <a:gd name="T7" fmla="*/ 5 h 129"/>
                <a:gd name="T8" fmla="*/ 32 w 147"/>
                <a:gd name="T9" fmla="*/ 0 h 129"/>
                <a:gd name="T10" fmla="*/ 51 w 147"/>
                <a:gd name="T11" fmla="*/ 5 h 129"/>
                <a:gd name="T12" fmla="*/ 64 w 147"/>
                <a:gd name="T13" fmla="*/ 14 h 129"/>
                <a:gd name="T14" fmla="*/ 69 w 147"/>
                <a:gd name="T15" fmla="*/ 28 h 129"/>
                <a:gd name="T16" fmla="*/ 69 w 147"/>
                <a:gd name="T17" fmla="*/ 37 h 129"/>
                <a:gd name="T18" fmla="*/ 69 w 147"/>
                <a:gd name="T19" fmla="*/ 46 h 129"/>
                <a:gd name="T20" fmla="*/ 69 w 147"/>
                <a:gd name="T21" fmla="*/ 46 h 129"/>
                <a:gd name="T22" fmla="*/ 101 w 147"/>
                <a:gd name="T23" fmla="*/ 42 h 129"/>
                <a:gd name="T24" fmla="*/ 129 w 147"/>
                <a:gd name="T25" fmla="*/ 55 h 129"/>
                <a:gd name="T26" fmla="*/ 147 w 147"/>
                <a:gd name="T27" fmla="*/ 83 h 129"/>
                <a:gd name="T28" fmla="*/ 143 w 147"/>
                <a:gd name="T29" fmla="*/ 115 h 129"/>
                <a:gd name="T30" fmla="*/ 138 w 147"/>
                <a:gd name="T31" fmla="*/ 125 h 129"/>
                <a:gd name="T32" fmla="*/ 129 w 147"/>
                <a:gd name="T33" fmla="*/ 129 h 129"/>
                <a:gd name="T34" fmla="*/ 120 w 147"/>
                <a:gd name="T35" fmla="*/ 115 h 129"/>
                <a:gd name="T36" fmla="*/ 124 w 147"/>
                <a:gd name="T37" fmla="*/ 88 h 129"/>
                <a:gd name="T38" fmla="*/ 124 w 147"/>
                <a:gd name="T39" fmla="*/ 78 h 129"/>
                <a:gd name="T40" fmla="*/ 115 w 147"/>
                <a:gd name="T41" fmla="*/ 69 h 129"/>
                <a:gd name="T42" fmla="*/ 106 w 147"/>
                <a:gd name="T43" fmla="*/ 60 h 129"/>
                <a:gd name="T44" fmla="*/ 92 w 147"/>
                <a:gd name="T45" fmla="*/ 60 h 129"/>
                <a:gd name="T46" fmla="*/ 69 w 147"/>
                <a:gd name="T47" fmla="*/ 65 h 129"/>
                <a:gd name="T48" fmla="*/ 60 w 147"/>
                <a:gd name="T49" fmla="*/ 65 h 129"/>
                <a:gd name="T50" fmla="*/ 55 w 147"/>
                <a:gd name="T51" fmla="*/ 55 h 129"/>
                <a:gd name="T52" fmla="*/ 64 w 147"/>
                <a:gd name="T53" fmla="*/ 42 h 129"/>
                <a:gd name="T54" fmla="*/ 64 w 147"/>
                <a:gd name="T55" fmla="*/ 28 h 129"/>
                <a:gd name="T56" fmla="*/ 55 w 147"/>
                <a:gd name="T57" fmla="*/ 18 h 129"/>
                <a:gd name="T58" fmla="*/ 46 w 147"/>
                <a:gd name="T59" fmla="*/ 9 h 129"/>
                <a:gd name="T60" fmla="*/ 32 w 147"/>
                <a:gd name="T61" fmla="*/ 5 h 129"/>
                <a:gd name="T62" fmla="*/ 23 w 147"/>
                <a:gd name="T63" fmla="*/ 9 h 129"/>
                <a:gd name="T64" fmla="*/ 23 w 147"/>
                <a:gd name="T65" fmla="*/ 18 h 129"/>
                <a:gd name="T66" fmla="*/ 18 w 147"/>
                <a:gd name="T67" fmla="*/ 42 h 129"/>
                <a:gd name="T68" fmla="*/ 18 w 147"/>
                <a:gd name="T69" fmla="*/ 46 h 129"/>
                <a:gd name="T70" fmla="*/ 9 w 147"/>
                <a:gd name="T71" fmla="*/ 51 h 129"/>
                <a:gd name="T72" fmla="*/ 5 w 147"/>
                <a:gd name="T73" fmla="*/ 46 h 129"/>
                <a:gd name="T74" fmla="*/ 0 w 147"/>
                <a:gd name="T75" fmla="*/ 42 h 129"/>
                <a:gd name="T76" fmla="*/ 0 w 147"/>
                <a:gd name="T77" fmla="*/ 42 h 12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7"/>
                <a:gd name="T118" fmla="*/ 0 h 129"/>
                <a:gd name="T119" fmla="*/ 147 w 147"/>
                <a:gd name="T120" fmla="*/ 129 h 12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7" h="129">
                  <a:moveTo>
                    <a:pt x="0" y="42"/>
                  </a:moveTo>
                  <a:lnTo>
                    <a:pt x="0" y="28"/>
                  </a:lnTo>
                  <a:lnTo>
                    <a:pt x="9" y="14"/>
                  </a:lnTo>
                  <a:lnTo>
                    <a:pt x="18" y="5"/>
                  </a:lnTo>
                  <a:lnTo>
                    <a:pt x="32" y="0"/>
                  </a:lnTo>
                  <a:lnTo>
                    <a:pt x="51" y="5"/>
                  </a:lnTo>
                  <a:lnTo>
                    <a:pt x="64" y="14"/>
                  </a:lnTo>
                  <a:lnTo>
                    <a:pt x="69" y="28"/>
                  </a:lnTo>
                  <a:lnTo>
                    <a:pt x="69" y="37"/>
                  </a:lnTo>
                  <a:lnTo>
                    <a:pt x="69" y="46"/>
                  </a:lnTo>
                  <a:lnTo>
                    <a:pt x="101" y="42"/>
                  </a:lnTo>
                  <a:lnTo>
                    <a:pt x="129" y="55"/>
                  </a:lnTo>
                  <a:lnTo>
                    <a:pt x="147" y="83"/>
                  </a:lnTo>
                  <a:lnTo>
                    <a:pt x="143" y="115"/>
                  </a:lnTo>
                  <a:lnTo>
                    <a:pt x="138" y="125"/>
                  </a:lnTo>
                  <a:lnTo>
                    <a:pt x="129" y="129"/>
                  </a:lnTo>
                  <a:lnTo>
                    <a:pt x="120" y="115"/>
                  </a:lnTo>
                  <a:lnTo>
                    <a:pt x="124" y="88"/>
                  </a:lnTo>
                  <a:lnTo>
                    <a:pt x="124" y="78"/>
                  </a:lnTo>
                  <a:lnTo>
                    <a:pt x="115" y="69"/>
                  </a:lnTo>
                  <a:lnTo>
                    <a:pt x="106" y="60"/>
                  </a:lnTo>
                  <a:lnTo>
                    <a:pt x="92" y="60"/>
                  </a:lnTo>
                  <a:lnTo>
                    <a:pt x="69" y="65"/>
                  </a:lnTo>
                  <a:lnTo>
                    <a:pt x="60" y="65"/>
                  </a:lnTo>
                  <a:lnTo>
                    <a:pt x="55" y="55"/>
                  </a:lnTo>
                  <a:lnTo>
                    <a:pt x="64" y="42"/>
                  </a:lnTo>
                  <a:lnTo>
                    <a:pt x="64" y="28"/>
                  </a:lnTo>
                  <a:lnTo>
                    <a:pt x="55" y="18"/>
                  </a:lnTo>
                  <a:lnTo>
                    <a:pt x="46" y="9"/>
                  </a:lnTo>
                  <a:lnTo>
                    <a:pt x="32" y="5"/>
                  </a:lnTo>
                  <a:lnTo>
                    <a:pt x="23" y="9"/>
                  </a:lnTo>
                  <a:lnTo>
                    <a:pt x="23" y="18"/>
                  </a:lnTo>
                  <a:lnTo>
                    <a:pt x="18" y="42"/>
                  </a:lnTo>
                  <a:lnTo>
                    <a:pt x="18" y="46"/>
                  </a:lnTo>
                  <a:lnTo>
                    <a:pt x="9" y="51"/>
                  </a:lnTo>
                  <a:lnTo>
                    <a:pt x="5" y="46"/>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08" name="Freeform 109"/>
            <p:cNvSpPr/>
            <p:nvPr/>
          </p:nvSpPr>
          <p:spPr bwMode="auto">
            <a:xfrm>
              <a:off x="4839" y="2371"/>
              <a:ext cx="234" cy="28"/>
            </a:xfrm>
            <a:custGeom>
              <a:avLst/>
              <a:gdLst>
                <a:gd name="T0" fmla="*/ 9 w 234"/>
                <a:gd name="T1" fmla="*/ 10 h 28"/>
                <a:gd name="T2" fmla="*/ 64 w 234"/>
                <a:gd name="T3" fmla="*/ 14 h 28"/>
                <a:gd name="T4" fmla="*/ 161 w 234"/>
                <a:gd name="T5" fmla="*/ 10 h 28"/>
                <a:gd name="T6" fmla="*/ 174 w 234"/>
                <a:gd name="T7" fmla="*/ 0 h 28"/>
                <a:gd name="T8" fmla="*/ 184 w 234"/>
                <a:gd name="T9" fmla="*/ 10 h 28"/>
                <a:gd name="T10" fmla="*/ 193 w 234"/>
                <a:gd name="T11" fmla="*/ 19 h 28"/>
                <a:gd name="T12" fmla="*/ 202 w 234"/>
                <a:gd name="T13" fmla="*/ 23 h 28"/>
                <a:gd name="T14" fmla="*/ 230 w 234"/>
                <a:gd name="T15" fmla="*/ 23 h 28"/>
                <a:gd name="T16" fmla="*/ 234 w 234"/>
                <a:gd name="T17" fmla="*/ 28 h 28"/>
                <a:gd name="T18" fmla="*/ 230 w 234"/>
                <a:gd name="T19" fmla="*/ 28 h 28"/>
                <a:gd name="T20" fmla="*/ 197 w 234"/>
                <a:gd name="T21" fmla="*/ 28 h 28"/>
                <a:gd name="T22" fmla="*/ 174 w 234"/>
                <a:gd name="T23" fmla="*/ 19 h 28"/>
                <a:gd name="T24" fmla="*/ 151 w 234"/>
                <a:gd name="T25" fmla="*/ 19 h 28"/>
                <a:gd name="T26" fmla="*/ 27 w 234"/>
                <a:gd name="T27" fmla="*/ 23 h 28"/>
                <a:gd name="T28" fmla="*/ 9 w 234"/>
                <a:gd name="T29" fmla="*/ 28 h 28"/>
                <a:gd name="T30" fmla="*/ 0 w 234"/>
                <a:gd name="T31" fmla="*/ 19 h 28"/>
                <a:gd name="T32" fmla="*/ 4 w 234"/>
                <a:gd name="T33" fmla="*/ 14 h 28"/>
                <a:gd name="T34" fmla="*/ 9 w 234"/>
                <a:gd name="T35" fmla="*/ 10 h 28"/>
                <a:gd name="T36" fmla="*/ 9 w 234"/>
                <a:gd name="T37" fmla="*/ 1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4"/>
                <a:gd name="T58" fmla="*/ 0 h 28"/>
                <a:gd name="T59" fmla="*/ 234 w 234"/>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4" h="28">
                  <a:moveTo>
                    <a:pt x="9" y="10"/>
                  </a:moveTo>
                  <a:lnTo>
                    <a:pt x="64" y="14"/>
                  </a:lnTo>
                  <a:lnTo>
                    <a:pt x="161" y="10"/>
                  </a:lnTo>
                  <a:lnTo>
                    <a:pt x="174" y="0"/>
                  </a:lnTo>
                  <a:lnTo>
                    <a:pt x="184" y="10"/>
                  </a:lnTo>
                  <a:lnTo>
                    <a:pt x="193" y="19"/>
                  </a:lnTo>
                  <a:lnTo>
                    <a:pt x="202" y="23"/>
                  </a:lnTo>
                  <a:lnTo>
                    <a:pt x="230" y="23"/>
                  </a:lnTo>
                  <a:lnTo>
                    <a:pt x="234" y="28"/>
                  </a:lnTo>
                  <a:lnTo>
                    <a:pt x="230" y="28"/>
                  </a:lnTo>
                  <a:lnTo>
                    <a:pt x="197" y="28"/>
                  </a:lnTo>
                  <a:lnTo>
                    <a:pt x="174" y="19"/>
                  </a:lnTo>
                  <a:lnTo>
                    <a:pt x="151" y="19"/>
                  </a:lnTo>
                  <a:lnTo>
                    <a:pt x="27" y="23"/>
                  </a:lnTo>
                  <a:lnTo>
                    <a:pt x="9" y="28"/>
                  </a:lnTo>
                  <a:lnTo>
                    <a:pt x="0" y="19"/>
                  </a:lnTo>
                  <a:lnTo>
                    <a:pt x="4" y="14"/>
                  </a:lnTo>
                  <a:lnTo>
                    <a:pt x="9"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09" name="Freeform 110"/>
            <p:cNvSpPr/>
            <p:nvPr/>
          </p:nvSpPr>
          <p:spPr bwMode="auto">
            <a:xfrm>
              <a:off x="4351" y="1693"/>
              <a:ext cx="14" cy="28"/>
            </a:xfrm>
            <a:custGeom>
              <a:avLst/>
              <a:gdLst>
                <a:gd name="T0" fmla="*/ 0 w 14"/>
                <a:gd name="T1" fmla="*/ 28 h 28"/>
                <a:gd name="T2" fmla="*/ 0 w 14"/>
                <a:gd name="T3" fmla="*/ 9 h 28"/>
                <a:gd name="T4" fmla="*/ 9 w 14"/>
                <a:gd name="T5" fmla="*/ 0 h 28"/>
                <a:gd name="T6" fmla="*/ 14 w 14"/>
                <a:gd name="T7" fmla="*/ 0 h 28"/>
                <a:gd name="T8" fmla="*/ 14 w 14"/>
                <a:gd name="T9" fmla="*/ 0 h 28"/>
                <a:gd name="T10" fmla="*/ 14 w 14"/>
                <a:gd name="T11" fmla="*/ 5 h 28"/>
                <a:gd name="T12" fmla="*/ 4 w 14"/>
                <a:gd name="T13" fmla="*/ 28 h 28"/>
                <a:gd name="T14" fmla="*/ 0 w 14"/>
                <a:gd name="T15" fmla="*/ 28 h 28"/>
                <a:gd name="T16" fmla="*/ 0 w 14"/>
                <a:gd name="T17" fmla="*/ 28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28"/>
                <a:gd name="T29" fmla="*/ 14 w 14"/>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28">
                  <a:moveTo>
                    <a:pt x="0" y="28"/>
                  </a:moveTo>
                  <a:lnTo>
                    <a:pt x="0" y="9"/>
                  </a:lnTo>
                  <a:lnTo>
                    <a:pt x="9" y="0"/>
                  </a:lnTo>
                  <a:lnTo>
                    <a:pt x="14" y="0"/>
                  </a:lnTo>
                  <a:lnTo>
                    <a:pt x="14" y="5"/>
                  </a:lnTo>
                  <a:lnTo>
                    <a:pt x="4" y="28"/>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10" name="Freeform 111"/>
            <p:cNvSpPr/>
            <p:nvPr/>
          </p:nvSpPr>
          <p:spPr bwMode="auto">
            <a:xfrm>
              <a:off x="4489" y="1841"/>
              <a:ext cx="87" cy="249"/>
            </a:xfrm>
            <a:custGeom>
              <a:avLst/>
              <a:gdLst>
                <a:gd name="T0" fmla="*/ 87 w 87"/>
                <a:gd name="T1" fmla="*/ 4 h 249"/>
                <a:gd name="T2" fmla="*/ 83 w 87"/>
                <a:gd name="T3" fmla="*/ 32 h 249"/>
                <a:gd name="T4" fmla="*/ 87 w 87"/>
                <a:gd name="T5" fmla="*/ 55 h 249"/>
                <a:gd name="T6" fmla="*/ 83 w 87"/>
                <a:gd name="T7" fmla="*/ 64 h 249"/>
                <a:gd name="T8" fmla="*/ 73 w 87"/>
                <a:gd name="T9" fmla="*/ 73 h 249"/>
                <a:gd name="T10" fmla="*/ 60 w 87"/>
                <a:gd name="T11" fmla="*/ 83 h 249"/>
                <a:gd name="T12" fmla="*/ 64 w 87"/>
                <a:gd name="T13" fmla="*/ 92 h 249"/>
                <a:gd name="T14" fmla="*/ 69 w 87"/>
                <a:gd name="T15" fmla="*/ 97 h 249"/>
                <a:gd name="T16" fmla="*/ 69 w 87"/>
                <a:gd name="T17" fmla="*/ 106 h 249"/>
                <a:gd name="T18" fmla="*/ 69 w 87"/>
                <a:gd name="T19" fmla="*/ 115 h 249"/>
                <a:gd name="T20" fmla="*/ 64 w 87"/>
                <a:gd name="T21" fmla="*/ 124 h 249"/>
                <a:gd name="T22" fmla="*/ 55 w 87"/>
                <a:gd name="T23" fmla="*/ 129 h 249"/>
                <a:gd name="T24" fmla="*/ 50 w 87"/>
                <a:gd name="T25" fmla="*/ 138 h 249"/>
                <a:gd name="T26" fmla="*/ 46 w 87"/>
                <a:gd name="T27" fmla="*/ 147 h 249"/>
                <a:gd name="T28" fmla="*/ 23 w 87"/>
                <a:gd name="T29" fmla="*/ 193 h 249"/>
                <a:gd name="T30" fmla="*/ 18 w 87"/>
                <a:gd name="T31" fmla="*/ 217 h 249"/>
                <a:gd name="T32" fmla="*/ 4 w 87"/>
                <a:gd name="T33" fmla="*/ 244 h 249"/>
                <a:gd name="T34" fmla="*/ 0 w 87"/>
                <a:gd name="T35" fmla="*/ 249 h 249"/>
                <a:gd name="T36" fmla="*/ 0 w 87"/>
                <a:gd name="T37" fmla="*/ 244 h 249"/>
                <a:gd name="T38" fmla="*/ 14 w 87"/>
                <a:gd name="T39" fmla="*/ 189 h 249"/>
                <a:gd name="T40" fmla="*/ 18 w 87"/>
                <a:gd name="T41" fmla="*/ 166 h 249"/>
                <a:gd name="T42" fmla="*/ 23 w 87"/>
                <a:gd name="T43" fmla="*/ 152 h 249"/>
                <a:gd name="T44" fmla="*/ 32 w 87"/>
                <a:gd name="T45" fmla="*/ 138 h 249"/>
                <a:gd name="T46" fmla="*/ 37 w 87"/>
                <a:gd name="T47" fmla="*/ 129 h 249"/>
                <a:gd name="T48" fmla="*/ 50 w 87"/>
                <a:gd name="T49" fmla="*/ 120 h 249"/>
                <a:gd name="T50" fmla="*/ 64 w 87"/>
                <a:gd name="T51" fmla="*/ 101 h 249"/>
                <a:gd name="T52" fmla="*/ 50 w 87"/>
                <a:gd name="T53" fmla="*/ 78 h 249"/>
                <a:gd name="T54" fmla="*/ 50 w 87"/>
                <a:gd name="T55" fmla="*/ 73 h 249"/>
                <a:gd name="T56" fmla="*/ 69 w 87"/>
                <a:gd name="T57" fmla="*/ 64 h 249"/>
                <a:gd name="T58" fmla="*/ 69 w 87"/>
                <a:gd name="T59" fmla="*/ 55 h 249"/>
                <a:gd name="T60" fmla="*/ 69 w 87"/>
                <a:gd name="T61" fmla="*/ 27 h 249"/>
                <a:gd name="T62" fmla="*/ 78 w 87"/>
                <a:gd name="T63" fmla="*/ 4 h 249"/>
                <a:gd name="T64" fmla="*/ 83 w 87"/>
                <a:gd name="T65" fmla="*/ 0 h 249"/>
                <a:gd name="T66" fmla="*/ 87 w 87"/>
                <a:gd name="T67" fmla="*/ 4 h 249"/>
                <a:gd name="T68" fmla="*/ 87 w 87"/>
                <a:gd name="T69" fmla="*/ 4 h 24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7"/>
                <a:gd name="T106" fmla="*/ 0 h 249"/>
                <a:gd name="T107" fmla="*/ 87 w 87"/>
                <a:gd name="T108" fmla="*/ 249 h 24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7" h="249">
                  <a:moveTo>
                    <a:pt x="87" y="4"/>
                  </a:moveTo>
                  <a:lnTo>
                    <a:pt x="83" y="32"/>
                  </a:lnTo>
                  <a:lnTo>
                    <a:pt x="87" y="55"/>
                  </a:lnTo>
                  <a:lnTo>
                    <a:pt x="83" y="64"/>
                  </a:lnTo>
                  <a:lnTo>
                    <a:pt x="73" y="73"/>
                  </a:lnTo>
                  <a:lnTo>
                    <a:pt x="60" y="83"/>
                  </a:lnTo>
                  <a:lnTo>
                    <a:pt x="64" y="92"/>
                  </a:lnTo>
                  <a:lnTo>
                    <a:pt x="69" y="97"/>
                  </a:lnTo>
                  <a:lnTo>
                    <a:pt x="69" y="106"/>
                  </a:lnTo>
                  <a:lnTo>
                    <a:pt x="69" y="115"/>
                  </a:lnTo>
                  <a:lnTo>
                    <a:pt x="64" y="124"/>
                  </a:lnTo>
                  <a:lnTo>
                    <a:pt x="55" y="129"/>
                  </a:lnTo>
                  <a:lnTo>
                    <a:pt x="50" y="138"/>
                  </a:lnTo>
                  <a:lnTo>
                    <a:pt x="46" y="147"/>
                  </a:lnTo>
                  <a:lnTo>
                    <a:pt x="23" y="193"/>
                  </a:lnTo>
                  <a:lnTo>
                    <a:pt x="18" y="217"/>
                  </a:lnTo>
                  <a:lnTo>
                    <a:pt x="4" y="244"/>
                  </a:lnTo>
                  <a:lnTo>
                    <a:pt x="0" y="249"/>
                  </a:lnTo>
                  <a:lnTo>
                    <a:pt x="0" y="244"/>
                  </a:lnTo>
                  <a:lnTo>
                    <a:pt x="14" y="189"/>
                  </a:lnTo>
                  <a:lnTo>
                    <a:pt x="18" y="166"/>
                  </a:lnTo>
                  <a:lnTo>
                    <a:pt x="23" y="152"/>
                  </a:lnTo>
                  <a:lnTo>
                    <a:pt x="32" y="138"/>
                  </a:lnTo>
                  <a:lnTo>
                    <a:pt x="37" y="129"/>
                  </a:lnTo>
                  <a:lnTo>
                    <a:pt x="50" y="120"/>
                  </a:lnTo>
                  <a:lnTo>
                    <a:pt x="64" y="101"/>
                  </a:lnTo>
                  <a:lnTo>
                    <a:pt x="50" y="78"/>
                  </a:lnTo>
                  <a:lnTo>
                    <a:pt x="50" y="73"/>
                  </a:lnTo>
                  <a:lnTo>
                    <a:pt x="69" y="64"/>
                  </a:lnTo>
                  <a:lnTo>
                    <a:pt x="69" y="55"/>
                  </a:lnTo>
                  <a:lnTo>
                    <a:pt x="69" y="27"/>
                  </a:lnTo>
                  <a:lnTo>
                    <a:pt x="78" y="4"/>
                  </a:lnTo>
                  <a:lnTo>
                    <a:pt x="83" y="0"/>
                  </a:lnTo>
                  <a:lnTo>
                    <a:pt x="87" y="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11" name="Freeform 112"/>
            <p:cNvSpPr/>
            <p:nvPr/>
          </p:nvSpPr>
          <p:spPr bwMode="auto">
            <a:xfrm>
              <a:off x="4365" y="1656"/>
              <a:ext cx="73" cy="23"/>
            </a:xfrm>
            <a:custGeom>
              <a:avLst/>
              <a:gdLst>
                <a:gd name="T0" fmla="*/ 4 w 73"/>
                <a:gd name="T1" fmla="*/ 18 h 23"/>
                <a:gd name="T2" fmla="*/ 23 w 73"/>
                <a:gd name="T3" fmla="*/ 9 h 23"/>
                <a:gd name="T4" fmla="*/ 46 w 73"/>
                <a:gd name="T5" fmla="*/ 5 h 23"/>
                <a:gd name="T6" fmla="*/ 69 w 73"/>
                <a:gd name="T7" fmla="*/ 0 h 23"/>
                <a:gd name="T8" fmla="*/ 73 w 73"/>
                <a:gd name="T9" fmla="*/ 5 h 23"/>
                <a:gd name="T10" fmla="*/ 73 w 73"/>
                <a:gd name="T11" fmla="*/ 9 h 23"/>
                <a:gd name="T12" fmla="*/ 64 w 73"/>
                <a:gd name="T13" fmla="*/ 9 h 23"/>
                <a:gd name="T14" fmla="*/ 64 w 73"/>
                <a:gd name="T15" fmla="*/ 9 h 23"/>
                <a:gd name="T16" fmla="*/ 23 w 73"/>
                <a:gd name="T17" fmla="*/ 14 h 23"/>
                <a:gd name="T18" fmla="*/ 9 w 73"/>
                <a:gd name="T19" fmla="*/ 23 h 23"/>
                <a:gd name="T20" fmla="*/ 4 w 73"/>
                <a:gd name="T21" fmla="*/ 23 h 23"/>
                <a:gd name="T22" fmla="*/ 0 w 73"/>
                <a:gd name="T23" fmla="*/ 18 h 23"/>
                <a:gd name="T24" fmla="*/ 4 w 73"/>
                <a:gd name="T25" fmla="*/ 18 h 23"/>
                <a:gd name="T26" fmla="*/ 4 w 73"/>
                <a:gd name="T27" fmla="*/ 18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
                <a:gd name="T43" fmla="*/ 0 h 23"/>
                <a:gd name="T44" fmla="*/ 73 w 73"/>
                <a:gd name="T45" fmla="*/ 23 h 2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 h="23">
                  <a:moveTo>
                    <a:pt x="4" y="18"/>
                  </a:moveTo>
                  <a:lnTo>
                    <a:pt x="23" y="9"/>
                  </a:lnTo>
                  <a:lnTo>
                    <a:pt x="46" y="5"/>
                  </a:lnTo>
                  <a:lnTo>
                    <a:pt x="69" y="0"/>
                  </a:lnTo>
                  <a:lnTo>
                    <a:pt x="73" y="5"/>
                  </a:lnTo>
                  <a:lnTo>
                    <a:pt x="73" y="9"/>
                  </a:lnTo>
                  <a:lnTo>
                    <a:pt x="64" y="9"/>
                  </a:lnTo>
                  <a:lnTo>
                    <a:pt x="23" y="14"/>
                  </a:lnTo>
                  <a:lnTo>
                    <a:pt x="9" y="23"/>
                  </a:lnTo>
                  <a:lnTo>
                    <a:pt x="4" y="23"/>
                  </a:lnTo>
                  <a:lnTo>
                    <a:pt x="0" y="18"/>
                  </a:lnTo>
                  <a:lnTo>
                    <a:pt x="4" y="1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12" name="Freeform 113"/>
            <p:cNvSpPr/>
            <p:nvPr/>
          </p:nvSpPr>
          <p:spPr bwMode="auto">
            <a:xfrm>
              <a:off x="4429" y="1661"/>
              <a:ext cx="32" cy="23"/>
            </a:xfrm>
            <a:custGeom>
              <a:avLst/>
              <a:gdLst>
                <a:gd name="T0" fmla="*/ 5 w 32"/>
                <a:gd name="T1" fmla="*/ 0 h 23"/>
                <a:gd name="T2" fmla="*/ 28 w 32"/>
                <a:gd name="T3" fmla="*/ 0 h 23"/>
                <a:gd name="T4" fmla="*/ 32 w 32"/>
                <a:gd name="T5" fmla="*/ 4 h 23"/>
                <a:gd name="T6" fmla="*/ 28 w 32"/>
                <a:gd name="T7" fmla="*/ 13 h 23"/>
                <a:gd name="T8" fmla="*/ 5 w 32"/>
                <a:gd name="T9" fmla="*/ 23 h 23"/>
                <a:gd name="T10" fmla="*/ 0 w 32"/>
                <a:gd name="T11" fmla="*/ 23 h 23"/>
                <a:gd name="T12" fmla="*/ 5 w 32"/>
                <a:gd name="T13" fmla="*/ 18 h 23"/>
                <a:gd name="T14" fmla="*/ 28 w 32"/>
                <a:gd name="T15" fmla="*/ 9 h 23"/>
                <a:gd name="T16" fmla="*/ 28 w 32"/>
                <a:gd name="T17" fmla="*/ 4 h 23"/>
                <a:gd name="T18" fmla="*/ 5 w 32"/>
                <a:gd name="T19" fmla="*/ 9 h 23"/>
                <a:gd name="T20" fmla="*/ 5 w 32"/>
                <a:gd name="T21" fmla="*/ 4 h 23"/>
                <a:gd name="T22" fmla="*/ 5 w 32"/>
                <a:gd name="T23" fmla="*/ 0 h 23"/>
                <a:gd name="T24" fmla="*/ 5 w 32"/>
                <a:gd name="T25" fmla="*/ 0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23"/>
                <a:gd name="T41" fmla="*/ 32 w 32"/>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23">
                  <a:moveTo>
                    <a:pt x="5" y="0"/>
                  </a:moveTo>
                  <a:lnTo>
                    <a:pt x="28" y="0"/>
                  </a:lnTo>
                  <a:lnTo>
                    <a:pt x="32" y="4"/>
                  </a:lnTo>
                  <a:lnTo>
                    <a:pt x="28" y="13"/>
                  </a:lnTo>
                  <a:lnTo>
                    <a:pt x="5" y="23"/>
                  </a:lnTo>
                  <a:lnTo>
                    <a:pt x="0" y="23"/>
                  </a:lnTo>
                  <a:lnTo>
                    <a:pt x="5" y="18"/>
                  </a:lnTo>
                  <a:lnTo>
                    <a:pt x="28" y="9"/>
                  </a:lnTo>
                  <a:lnTo>
                    <a:pt x="28" y="4"/>
                  </a:lnTo>
                  <a:lnTo>
                    <a:pt x="5" y="9"/>
                  </a:lnTo>
                  <a:lnTo>
                    <a:pt x="5" y="4"/>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13" name="Freeform 114"/>
            <p:cNvSpPr/>
            <p:nvPr/>
          </p:nvSpPr>
          <p:spPr bwMode="auto">
            <a:xfrm>
              <a:off x="4383" y="1670"/>
              <a:ext cx="46" cy="14"/>
            </a:xfrm>
            <a:custGeom>
              <a:avLst/>
              <a:gdLst>
                <a:gd name="T0" fmla="*/ 41 w 46"/>
                <a:gd name="T1" fmla="*/ 4 h 14"/>
                <a:gd name="T2" fmla="*/ 23 w 46"/>
                <a:gd name="T3" fmla="*/ 14 h 14"/>
                <a:gd name="T4" fmla="*/ 5 w 46"/>
                <a:gd name="T5" fmla="*/ 14 h 14"/>
                <a:gd name="T6" fmla="*/ 0 w 46"/>
                <a:gd name="T7" fmla="*/ 14 h 14"/>
                <a:gd name="T8" fmla="*/ 5 w 46"/>
                <a:gd name="T9" fmla="*/ 9 h 14"/>
                <a:gd name="T10" fmla="*/ 37 w 46"/>
                <a:gd name="T11" fmla="*/ 0 h 14"/>
                <a:gd name="T12" fmla="*/ 46 w 46"/>
                <a:gd name="T13" fmla="*/ 0 h 14"/>
                <a:gd name="T14" fmla="*/ 41 w 46"/>
                <a:gd name="T15" fmla="*/ 4 h 14"/>
                <a:gd name="T16" fmla="*/ 41 w 46"/>
                <a:gd name="T17" fmla="*/ 4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6"/>
                <a:gd name="T28" fmla="*/ 0 h 14"/>
                <a:gd name="T29" fmla="*/ 46 w 46"/>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6" h="14">
                  <a:moveTo>
                    <a:pt x="41" y="4"/>
                  </a:moveTo>
                  <a:lnTo>
                    <a:pt x="23" y="14"/>
                  </a:lnTo>
                  <a:lnTo>
                    <a:pt x="5" y="14"/>
                  </a:lnTo>
                  <a:lnTo>
                    <a:pt x="0" y="14"/>
                  </a:lnTo>
                  <a:lnTo>
                    <a:pt x="5" y="9"/>
                  </a:lnTo>
                  <a:lnTo>
                    <a:pt x="37" y="0"/>
                  </a:lnTo>
                  <a:lnTo>
                    <a:pt x="46" y="0"/>
                  </a:lnTo>
                  <a:lnTo>
                    <a:pt x="41" y="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14" name="Freeform 115"/>
            <p:cNvSpPr/>
            <p:nvPr/>
          </p:nvSpPr>
          <p:spPr bwMode="auto">
            <a:xfrm>
              <a:off x="4388" y="1679"/>
              <a:ext cx="27" cy="14"/>
            </a:xfrm>
            <a:custGeom>
              <a:avLst/>
              <a:gdLst>
                <a:gd name="T0" fmla="*/ 0 w 27"/>
                <a:gd name="T1" fmla="*/ 0 h 14"/>
                <a:gd name="T2" fmla="*/ 27 w 27"/>
                <a:gd name="T3" fmla="*/ 9 h 14"/>
                <a:gd name="T4" fmla="*/ 27 w 27"/>
                <a:gd name="T5" fmla="*/ 14 h 14"/>
                <a:gd name="T6" fmla="*/ 27 w 27"/>
                <a:gd name="T7" fmla="*/ 14 h 14"/>
                <a:gd name="T8" fmla="*/ 13 w 27"/>
                <a:gd name="T9" fmla="*/ 9 h 14"/>
                <a:gd name="T10" fmla="*/ 0 w 27"/>
                <a:gd name="T11" fmla="*/ 5 h 14"/>
                <a:gd name="T12" fmla="*/ 0 w 27"/>
                <a:gd name="T13" fmla="*/ 5 h 14"/>
                <a:gd name="T14" fmla="*/ 0 w 27"/>
                <a:gd name="T15" fmla="*/ 0 h 14"/>
                <a:gd name="T16" fmla="*/ 0 w 27"/>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14"/>
                <a:gd name="T29" fmla="*/ 27 w 27"/>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14">
                  <a:moveTo>
                    <a:pt x="0" y="0"/>
                  </a:moveTo>
                  <a:lnTo>
                    <a:pt x="27" y="9"/>
                  </a:lnTo>
                  <a:lnTo>
                    <a:pt x="27" y="14"/>
                  </a:lnTo>
                  <a:lnTo>
                    <a:pt x="13" y="9"/>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15" name="Freeform 116"/>
            <p:cNvSpPr/>
            <p:nvPr/>
          </p:nvSpPr>
          <p:spPr bwMode="auto">
            <a:xfrm>
              <a:off x="4434" y="1665"/>
              <a:ext cx="41" cy="28"/>
            </a:xfrm>
            <a:custGeom>
              <a:avLst/>
              <a:gdLst>
                <a:gd name="T0" fmla="*/ 32 w 41"/>
                <a:gd name="T1" fmla="*/ 0 h 28"/>
                <a:gd name="T2" fmla="*/ 41 w 41"/>
                <a:gd name="T3" fmla="*/ 14 h 28"/>
                <a:gd name="T4" fmla="*/ 32 w 41"/>
                <a:gd name="T5" fmla="*/ 23 h 28"/>
                <a:gd name="T6" fmla="*/ 23 w 41"/>
                <a:gd name="T7" fmla="*/ 28 h 28"/>
                <a:gd name="T8" fmla="*/ 4 w 41"/>
                <a:gd name="T9" fmla="*/ 28 h 28"/>
                <a:gd name="T10" fmla="*/ 0 w 41"/>
                <a:gd name="T11" fmla="*/ 23 h 28"/>
                <a:gd name="T12" fmla="*/ 4 w 41"/>
                <a:gd name="T13" fmla="*/ 19 h 28"/>
                <a:gd name="T14" fmla="*/ 23 w 41"/>
                <a:gd name="T15" fmla="*/ 19 h 28"/>
                <a:gd name="T16" fmla="*/ 32 w 41"/>
                <a:gd name="T17" fmla="*/ 14 h 28"/>
                <a:gd name="T18" fmla="*/ 32 w 41"/>
                <a:gd name="T19" fmla="*/ 5 h 28"/>
                <a:gd name="T20" fmla="*/ 27 w 41"/>
                <a:gd name="T21" fmla="*/ 5 h 28"/>
                <a:gd name="T22" fmla="*/ 32 w 41"/>
                <a:gd name="T23" fmla="*/ 0 h 28"/>
                <a:gd name="T24" fmla="*/ 32 w 41"/>
                <a:gd name="T25" fmla="*/ 0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1"/>
                <a:gd name="T40" fmla="*/ 0 h 28"/>
                <a:gd name="T41" fmla="*/ 41 w 41"/>
                <a:gd name="T42" fmla="*/ 28 h 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1" h="28">
                  <a:moveTo>
                    <a:pt x="32" y="0"/>
                  </a:moveTo>
                  <a:lnTo>
                    <a:pt x="41" y="14"/>
                  </a:lnTo>
                  <a:lnTo>
                    <a:pt x="32" y="23"/>
                  </a:lnTo>
                  <a:lnTo>
                    <a:pt x="23" y="28"/>
                  </a:lnTo>
                  <a:lnTo>
                    <a:pt x="4" y="28"/>
                  </a:lnTo>
                  <a:lnTo>
                    <a:pt x="0" y="23"/>
                  </a:lnTo>
                  <a:lnTo>
                    <a:pt x="4" y="19"/>
                  </a:lnTo>
                  <a:lnTo>
                    <a:pt x="23" y="19"/>
                  </a:lnTo>
                  <a:lnTo>
                    <a:pt x="32" y="14"/>
                  </a:lnTo>
                  <a:lnTo>
                    <a:pt x="32" y="5"/>
                  </a:lnTo>
                  <a:lnTo>
                    <a:pt x="27" y="5"/>
                  </a:lnTo>
                  <a:lnTo>
                    <a:pt x="3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16" name="Freeform 117"/>
            <p:cNvSpPr/>
            <p:nvPr/>
          </p:nvSpPr>
          <p:spPr bwMode="auto">
            <a:xfrm>
              <a:off x="4677" y="2261"/>
              <a:ext cx="19" cy="23"/>
            </a:xfrm>
            <a:custGeom>
              <a:avLst/>
              <a:gdLst>
                <a:gd name="T0" fmla="*/ 14 w 19"/>
                <a:gd name="T1" fmla="*/ 4 h 23"/>
                <a:gd name="T2" fmla="*/ 19 w 19"/>
                <a:gd name="T3" fmla="*/ 0 h 23"/>
                <a:gd name="T4" fmla="*/ 19 w 19"/>
                <a:gd name="T5" fmla="*/ 4 h 23"/>
                <a:gd name="T6" fmla="*/ 14 w 19"/>
                <a:gd name="T7" fmla="*/ 23 h 23"/>
                <a:gd name="T8" fmla="*/ 0 w 19"/>
                <a:gd name="T9" fmla="*/ 23 h 23"/>
                <a:gd name="T10" fmla="*/ 5 w 19"/>
                <a:gd name="T11" fmla="*/ 13 h 23"/>
                <a:gd name="T12" fmla="*/ 14 w 19"/>
                <a:gd name="T13" fmla="*/ 4 h 23"/>
                <a:gd name="T14" fmla="*/ 14 w 19"/>
                <a:gd name="T15" fmla="*/ 4 h 23"/>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23"/>
                <a:gd name="T26" fmla="*/ 19 w 19"/>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23">
                  <a:moveTo>
                    <a:pt x="14" y="4"/>
                  </a:moveTo>
                  <a:lnTo>
                    <a:pt x="19" y="0"/>
                  </a:lnTo>
                  <a:lnTo>
                    <a:pt x="19" y="4"/>
                  </a:lnTo>
                  <a:lnTo>
                    <a:pt x="14" y="23"/>
                  </a:lnTo>
                  <a:lnTo>
                    <a:pt x="0" y="23"/>
                  </a:lnTo>
                  <a:lnTo>
                    <a:pt x="5" y="13"/>
                  </a:lnTo>
                  <a:lnTo>
                    <a:pt x="14" y="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17" name="Freeform 118"/>
            <p:cNvSpPr/>
            <p:nvPr/>
          </p:nvSpPr>
          <p:spPr bwMode="auto">
            <a:xfrm>
              <a:off x="4710" y="2256"/>
              <a:ext cx="13" cy="18"/>
            </a:xfrm>
            <a:custGeom>
              <a:avLst/>
              <a:gdLst>
                <a:gd name="T0" fmla="*/ 0 w 13"/>
                <a:gd name="T1" fmla="*/ 14 h 18"/>
                <a:gd name="T2" fmla="*/ 4 w 13"/>
                <a:gd name="T3" fmla="*/ 0 h 18"/>
                <a:gd name="T4" fmla="*/ 13 w 13"/>
                <a:gd name="T5" fmla="*/ 0 h 18"/>
                <a:gd name="T6" fmla="*/ 4 w 13"/>
                <a:gd name="T7" fmla="*/ 18 h 18"/>
                <a:gd name="T8" fmla="*/ 0 w 13"/>
                <a:gd name="T9" fmla="*/ 18 h 18"/>
                <a:gd name="T10" fmla="*/ 0 w 13"/>
                <a:gd name="T11" fmla="*/ 14 h 18"/>
                <a:gd name="T12" fmla="*/ 0 w 13"/>
                <a:gd name="T13" fmla="*/ 14 h 18"/>
                <a:gd name="T14" fmla="*/ 0 60000 65536"/>
                <a:gd name="T15" fmla="*/ 0 60000 65536"/>
                <a:gd name="T16" fmla="*/ 0 60000 65536"/>
                <a:gd name="T17" fmla="*/ 0 60000 65536"/>
                <a:gd name="T18" fmla="*/ 0 60000 65536"/>
                <a:gd name="T19" fmla="*/ 0 60000 65536"/>
                <a:gd name="T20" fmla="*/ 0 60000 65536"/>
                <a:gd name="T21" fmla="*/ 0 w 13"/>
                <a:gd name="T22" fmla="*/ 0 h 18"/>
                <a:gd name="T23" fmla="*/ 13 w 13"/>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8">
                  <a:moveTo>
                    <a:pt x="0" y="14"/>
                  </a:moveTo>
                  <a:lnTo>
                    <a:pt x="4" y="0"/>
                  </a:lnTo>
                  <a:lnTo>
                    <a:pt x="13" y="0"/>
                  </a:lnTo>
                  <a:lnTo>
                    <a:pt x="4" y="18"/>
                  </a:lnTo>
                  <a:lnTo>
                    <a:pt x="0" y="18"/>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18" name="Freeform 119"/>
            <p:cNvSpPr/>
            <p:nvPr/>
          </p:nvSpPr>
          <p:spPr bwMode="auto">
            <a:xfrm>
              <a:off x="3946" y="2694"/>
              <a:ext cx="161" cy="37"/>
            </a:xfrm>
            <a:custGeom>
              <a:avLst/>
              <a:gdLst>
                <a:gd name="T0" fmla="*/ 4 w 161"/>
                <a:gd name="T1" fmla="*/ 28 h 37"/>
                <a:gd name="T2" fmla="*/ 32 w 161"/>
                <a:gd name="T3" fmla="*/ 28 h 37"/>
                <a:gd name="T4" fmla="*/ 55 w 161"/>
                <a:gd name="T5" fmla="*/ 24 h 37"/>
                <a:gd name="T6" fmla="*/ 69 w 161"/>
                <a:gd name="T7" fmla="*/ 14 h 37"/>
                <a:gd name="T8" fmla="*/ 83 w 161"/>
                <a:gd name="T9" fmla="*/ 5 h 37"/>
                <a:gd name="T10" fmla="*/ 119 w 161"/>
                <a:gd name="T11" fmla="*/ 0 h 37"/>
                <a:gd name="T12" fmla="*/ 156 w 161"/>
                <a:gd name="T13" fmla="*/ 5 h 37"/>
                <a:gd name="T14" fmla="*/ 161 w 161"/>
                <a:gd name="T15" fmla="*/ 10 h 37"/>
                <a:gd name="T16" fmla="*/ 156 w 161"/>
                <a:gd name="T17" fmla="*/ 10 h 37"/>
                <a:gd name="T18" fmla="*/ 124 w 161"/>
                <a:gd name="T19" fmla="*/ 10 h 37"/>
                <a:gd name="T20" fmla="*/ 87 w 161"/>
                <a:gd name="T21" fmla="*/ 14 h 37"/>
                <a:gd name="T22" fmla="*/ 60 w 161"/>
                <a:gd name="T23" fmla="*/ 33 h 37"/>
                <a:gd name="T24" fmla="*/ 32 w 161"/>
                <a:gd name="T25" fmla="*/ 37 h 37"/>
                <a:gd name="T26" fmla="*/ 4 w 161"/>
                <a:gd name="T27" fmla="*/ 33 h 37"/>
                <a:gd name="T28" fmla="*/ 0 w 161"/>
                <a:gd name="T29" fmla="*/ 28 h 37"/>
                <a:gd name="T30" fmla="*/ 4 w 161"/>
                <a:gd name="T31" fmla="*/ 28 h 37"/>
                <a:gd name="T32" fmla="*/ 4 w 161"/>
                <a:gd name="T33" fmla="*/ 28 h 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1"/>
                <a:gd name="T52" fmla="*/ 0 h 37"/>
                <a:gd name="T53" fmla="*/ 161 w 161"/>
                <a:gd name="T54" fmla="*/ 37 h 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1" h="37">
                  <a:moveTo>
                    <a:pt x="4" y="28"/>
                  </a:moveTo>
                  <a:lnTo>
                    <a:pt x="32" y="28"/>
                  </a:lnTo>
                  <a:lnTo>
                    <a:pt x="55" y="24"/>
                  </a:lnTo>
                  <a:lnTo>
                    <a:pt x="69" y="14"/>
                  </a:lnTo>
                  <a:lnTo>
                    <a:pt x="83" y="5"/>
                  </a:lnTo>
                  <a:lnTo>
                    <a:pt x="119" y="0"/>
                  </a:lnTo>
                  <a:lnTo>
                    <a:pt x="156" y="5"/>
                  </a:lnTo>
                  <a:lnTo>
                    <a:pt x="161" y="10"/>
                  </a:lnTo>
                  <a:lnTo>
                    <a:pt x="156" y="10"/>
                  </a:lnTo>
                  <a:lnTo>
                    <a:pt x="124" y="10"/>
                  </a:lnTo>
                  <a:lnTo>
                    <a:pt x="87" y="14"/>
                  </a:lnTo>
                  <a:lnTo>
                    <a:pt x="60" y="33"/>
                  </a:lnTo>
                  <a:lnTo>
                    <a:pt x="32" y="37"/>
                  </a:lnTo>
                  <a:lnTo>
                    <a:pt x="4" y="33"/>
                  </a:lnTo>
                  <a:lnTo>
                    <a:pt x="0" y="28"/>
                  </a:lnTo>
                  <a:lnTo>
                    <a:pt x="4"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19" name="Freeform 120"/>
            <p:cNvSpPr/>
            <p:nvPr/>
          </p:nvSpPr>
          <p:spPr bwMode="auto">
            <a:xfrm>
              <a:off x="4788" y="2768"/>
              <a:ext cx="55" cy="10"/>
            </a:xfrm>
            <a:custGeom>
              <a:avLst/>
              <a:gdLst>
                <a:gd name="T0" fmla="*/ 4 w 55"/>
                <a:gd name="T1" fmla="*/ 5 h 10"/>
                <a:gd name="T2" fmla="*/ 27 w 55"/>
                <a:gd name="T3" fmla="*/ 5 h 10"/>
                <a:gd name="T4" fmla="*/ 51 w 55"/>
                <a:gd name="T5" fmla="*/ 0 h 10"/>
                <a:gd name="T6" fmla="*/ 55 w 55"/>
                <a:gd name="T7" fmla="*/ 5 h 10"/>
                <a:gd name="T8" fmla="*/ 41 w 55"/>
                <a:gd name="T9" fmla="*/ 10 h 10"/>
                <a:gd name="T10" fmla="*/ 32 w 55"/>
                <a:gd name="T11" fmla="*/ 10 h 10"/>
                <a:gd name="T12" fmla="*/ 4 w 55"/>
                <a:gd name="T13" fmla="*/ 10 h 10"/>
                <a:gd name="T14" fmla="*/ 0 w 55"/>
                <a:gd name="T15" fmla="*/ 5 h 10"/>
                <a:gd name="T16" fmla="*/ 4 w 55"/>
                <a:gd name="T17" fmla="*/ 5 h 10"/>
                <a:gd name="T18" fmla="*/ 4 w 55"/>
                <a:gd name="T19" fmla="*/ 5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10"/>
                <a:gd name="T32" fmla="*/ 55 w 55"/>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10">
                  <a:moveTo>
                    <a:pt x="4" y="5"/>
                  </a:moveTo>
                  <a:lnTo>
                    <a:pt x="27" y="5"/>
                  </a:lnTo>
                  <a:lnTo>
                    <a:pt x="51" y="0"/>
                  </a:lnTo>
                  <a:lnTo>
                    <a:pt x="55" y="5"/>
                  </a:lnTo>
                  <a:lnTo>
                    <a:pt x="41" y="10"/>
                  </a:lnTo>
                  <a:lnTo>
                    <a:pt x="32" y="10"/>
                  </a:lnTo>
                  <a:lnTo>
                    <a:pt x="4" y="10"/>
                  </a:lnTo>
                  <a:lnTo>
                    <a:pt x="0" y="5"/>
                  </a:lnTo>
                  <a:lnTo>
                    <a:pt x="4" y="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20" name="Freeform 121"/>
            <p:cNvSpPr/>
            <p:nvPr/>
          </p:nvSpPr>
          <p:spPr bwMode="auto">
            <a:xfrm>
              <a:off x="4852" y="2745"/>
              <a:ext cx="194" cy="106"/>
            </a:xfrm>
            <a:custGeom>
              <a:avLst/>
              <a:gdLst>
                <a:gd name="T0" fmla="*/ 0 w 194"/>
                <a:gd name="T1" fmla="*/ 14 h 106"/>
                <a:gd name="T2" fmla="*/ 10 w 194"/>
                <a:gd name="T3" fmla="*/ 5 h 106"/>
                <a:gd name="T4" fmla="*/ 19 w 194"/>
                <a:gd name="T5" fmla="*/ 5 h 106"/>
                <a:gd name="T6" fmla="*/ 46 w 194"/>
                <a:gd name="T7" fmla="*/ 0 h 106"/>
                <a:gd name="T8" fmla="*/ 65 w 194"/>
                <a:gd name="T9" fmla="*/ 5 h 106"/>
                <a:gd name="T10" fmla="*/ 88 w 194"/>
                <a:gd name="T11" fmla="*/ 9 h 106"/>
                <a:gd name="T12" fmla="*/ 92 w 194"/>
                <a:gd name="T13" fmla="*/ 23 h 106"/>
                <a:gd name="T14" fmla="*/ 111 w 194"/>
                <a:gd name="T15" fmla="*/ 42 h 106"/>
                <a:gd name="T16" fmla="*/ 120 w 194"/>
                <a:gd name="T17" fmla="*/ 51 h 106"/>
                <a:gd name="T18" fmla="*/ 129 w 194"/>
                <a:gd name="T19" fmla="*/ 60 h 106"/>
                <a:gd name="T20" fmla="*/ 152 w 194"/>
                <a:gd name="T21" fmla="*/ 65 h 106"/>
                <a:gd name="T22" fmla="*/ 175 w 194"/>
                <a:gd name="T23" fmla="*/ 83 h 106"/>
                <a:gd name="T24" fmla="*/ 194 w 194"/>
                <a:gd name="T25" fmla="*/ 106 h 106"/>
                <a:gd name="T26" fmla="*/ 194 w 194"/>
                <a:gd name="T27" fmla="*/ 106 h 106"/>
                <a:gd name="T28" fmla="*/ 194 w 194"/>
                <a:gd name="T29" fmla="*/ 106 h 106"/>
                <a:gd name="T30" fmla="*/ 189 w 194"/>
                <a:gd name="T31" fmla="*/ 106 h 106"/>
                <a:gd name="T32" fmla="*/ 171 w 194"/>
                <a:gd name="T33" fmla="*/ 88 h 106"/>
                <a:gd name="T34" fmla="*/ 161 w 194"/>
                <a:gd name="T35" fmla="*/ 79 h 106"/>
                <a:gd name="T36" fmla="*/ 148 w 194"/>
                <a:gd name="T37" fmla="*/ 74 h 106"/>
                <a:gd name="T38" fmla="*/ 129 w 194"/>
                <a:gd name="T39" fmla="*/ 65 h 106"/>
                <a:gd name="T40" fmla="*/ 106 w 194"/>
                <a:gd name="T41" fmla="*/ 46 h 106"/>
                <a:gd name="T42" fmla="*/ 102 w 194"/>
                <a:gd name="T43" fmla="*/ 37 h 106"/>
                <a:gd name="T44" fmla="*/ 88 w 194"/>
                <a:gd name="T45" fmla="*/ 28 h 106"/>
                <a:gd name="T46" fmla="*/ 79 w 194"/>
                <a:gd name="T47" fmla="*/ 23 h 106"/>
                <a:gd name="T48" fmla="*/ 69 w 194"/>
                <a:gd name="T49" fmla="*/ 14 h 106"/>
                <a:gd name="T50" fmla="*/ 60 w 194"/>
                <a:gd name="T51" fmla="*/ 9 h 106"/>
                <a:gd name="T52" fmla="*/ 46 w 194"/>
                <a:gd name="T53" fmla="*/ 9 h 106"/>
                <a:gd name="T54" fmla="*/ 23 w 194"/>
                <a:gd name="T55" fmla="*/ 9 h 106"/>
                <a:gd name="T56" fmla="*/ 5 w 194"/>
                <a:gd name="T57" fmla="*/ 19 h 106"/>
                <a:gd name="T58" fmla="*/ 0 w 194"/>
                <a:gd name="T59" fmla="*/ 19 h 106"/>
                <a:gd name="T60" fmla="*/ 0 w 194"/>
                <a:gd name="T61" fmla="*/ 14 h 106"/>
                <a:gd name="T62" fmla="*/ 0 w 194"/>
                <a:gd name="T63" fmla="*/ 14 h 106"/>
                <a:gd name="T64" fmla="*/ 0 w 194"/>
                <a:gd name="T65" fmla="*/ 14 h 1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4"/>
                <a:gd name="T100" fmla="*/ 0 h 106"/>
                <a:gd name="T101" fmla="*/ 194 w 194"/>
                <a:gd name="T102" fmla="*/ 106 h 1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4" h="106">
                  <a:moveTo>
                    <a:pt x="0" y="14"/>
                  </a:moveTo>
                  <a:lnTo>
                    <a:pt x="10" y="5"/>
                  </a:lnTo>
                  <a:lnTo>
                    <a:pt x="19" y="5"/>
                  </a:lnTo>
                  <a:lnTo>
                    <a:pt x="46" y="0"/>
                  </a:lnTo>
                  <a:lnTo>
                    <a:pt x="65" y="5"/>
                  </a:lnTo>
                  <a:lnTo>
                    <a:pt x="88" y="9"/>
                  </a:lnTo>
                  <a:lnTo>
                    <a:pt x="92" y="23"/>
                  </a:lnTo>
                  <a:lnTo>
                    <a:pt x="111" y="42"/>
                  </a:lnTo>
                  <a:lnTo>
                    <a:pt x="120" y="51"/>
                  </a:lnTo>
                  <a:lnTo>
                    <a:pt x="129" y="60"/>
                  </a:lnTo>
                  <a:lnTo>
                    <a:pt x="152" y="65"/>
                  </a:lnTo>
                  <a:lnTo>
                    <a:pt x="175" y="83"/>
                  </a:lnTo>
                  <a:lnTo>
                    <a:pt x="194" y="106"/>
                  </a:lnTo>
                  <a:lnTo>
                    <a:pt x="189" y="106"/>
                  </a:lnTo>
                  <a:lnTo>
                    <a:pt x="171" y="88"/>
                  </a:lnTo>
                  <a:lnTo>
                    <a:pt x="161" y="79"/>
                  </a:lnTo>
                  <a:lnTo>
                    <a:pt x="148" y="74"/>
                  </a:lnTo>
                  <a:lnTo>
                    <a:pt x="129" y="65"/>
                  </a:lnTo>
                  <a:lnTo>
                    <a:pt x="106" y="46"/>
                  </a:lnTo>
                  <a:lnTo>
                    <a:pt x="102" y="37"/>
                  </a:lnTo>
                  <a:lnTo>
                    <a:pt x="88" y="28"/>
                  </a:lnTo>
                  <a:lnTo>
                    <a:pt x="79" y="23"/>
                  </a:lnTo>
                  <a:lnTo>
                    <a:pt x="69" y="14"/>
                  </a:lnTo>
                  <a:lnTo>
                    <a:pt x="60" y="9"/>
                  </a:lnTo>
                  <a:lnTo>
                    <a:pt x="46" y="9"/>
                  </a:lnTo>
                  <a:lnTo>
                    <a:pt x="23" y="9"/>
                  </a:lnTo>
                  <a:lnTo>
                    <a:pt x="5" y="19"/>
                  </a:lnTo>
                  <a:lnTo>
                    <a:pt x="0" y="19"/>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grpSp>
      <p:pic>
        <p:nvPicPr>
          <p:cNvPr id="121" name="Picture 122" descr="board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22500" y="1288306"/>
            <a:ext cx="1404938"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 Box 123"/>
          <p:cNvSpPr txBox="1">
            <a:spLocks noChangeArrowheads="1"/>
          </p:cNvSpPr>
          <p:nvPr/>
        </p:nvSpPr>
        <p:spPr bwMode="auto">
          <a:xfrm>
            <a:off x="2438400" y="1407368"/>
            <a:ext cx="981075"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r>
              <a:rPr lang="zh-CN" altLang="en-US" sz="2600">
                <a:solidFill>
                  <a:schemeClr val="accent1"/>
                </a:solidFill>
                <a:ea typeface="宋体" panose="02010600030101010101" pitchFamily="2" charset="-122"/>
              </a:rPr>
              <a:t>对</a:t>
            </a:r>
            <a:endParaRPr lang="zh-CN" altLang="en-US" sz="2600">
              <a:solidFill>
                <a:schemeClr val="accent1"/>
              </a:solidFill>
              <a:ea typeface="宋体" panose="02010600030101010101" pitchFamily="2" charset="-122"/>
            </a:endParaRPr>
          </a:p>
          <a:p>
            <a:pPr>
              <a:spcBef>
                <a:spcPct val="50000"/>
              </a:spcBef>
            </a:pPr>
            <a:r>
              <a:rPr lang="zh-CN" altLang="en-US" sz="2600">
                <a:solidFill>
                  <a:schemeClr val="accent1"/>
                </a:solidFill>
                <a:ea typeface="宋体" panose="02010600030101010101" pitchFamily="2" charset="-122"/>
              </a:rPr>
              <a:t>控</a:t>
            </a:r>
            <a:endParaRPr lang="zh-CN" altLang="en-US" sz="2600">
              <a:solidFill>
                <a:schemeClr val="accent1"/>
              </a:solidFill>
              <a:ea typeface="宋体" panose="02010600030101010101" pitchFamily="2" charset="-122"/>
            </a:endParaRPr>
          </a:p>
          <a:p>
            <a:pPr>
              <a:spcBef>
                <a:spcPct val="50000"/>
              </a:spcBef>
            </a:pPr>
            <a:r>
              <a:rPr lang="zh-CN" altLang="en-US" sz="2600">
                <a:solidFill>
                  <a:schemeClr val="accent1"/>
                </a:solidFill>
                <a:ea typeface="宋体" panose="02010600030101010101" pitchFamily="2" charset="-122"/>
              </a:rPr>
              <a:t>制</a:t>
            </a:r>
            <a:endParaRPr lang="zh-CN" altLang="en-US" sz="2600">
              <a:solidFill>
                <a:schemeClr val="accent1"/>
              </a:solidFill>
              <a:ea typeface="宋体" panose="02010600030101010101" pitchFamily="2" charset="-122"/>
            </a:endParaRPr>
          </a:p>
          <a:p>
            <a:pPr>
              <a:spcBef>
                <a:spcPct val="50000"/>
              </a:spcBef>
            </a:pPr>
            <a:r>
              <a:rPr lang="zh-CN" altLang="en-US" sz="2600">
                <a:solidFill>
                  <a:schemeClr val="accent1"/>
                </a:solidFill>
                <a:ea typeface="宋体" panose="02010600030101010101" pitchFamily="2" charset="-122"/>
              </a:rPr>
              <a:t>职</a:t>
            </a:r>
            <a:endParaRPr lang="zh-CN" altLang="en-US" sz="2600">
              <a:solidFill>
                <a:schemeClr val="accent1"/>
              </a:solidFill>
              <a:ea typeface="宋体" panose="02010600030101010101" pitchFamily="2" charset="-122"/>
            </a:endParaRPr>
          </a:p>
          <a:p>
            <a:pPr>
              <a:spcBef>
                <a:spcPct val="50000"/>
              </a:spcBef>
            </a:pPr>
            <a:r>
              <a:rPr lang="zh-CN" altLang="en-US" sz="2600">
                <a:solidFill>
                  <a:schemeClr val="accent1"/>
                </a:solidFill>
                <a:ea typeface="宋体" panose="02010600030101010101" pitchFamily="2" charset="-122"/>
              </a:rPr>
              <a:t>能</a:t>
            </a:r>
            <a:endParaRPr lang="zh-CN" altLang="en-US" sz="2600">
              <a:solidFill>
                <a:schemeClr val="accent1"/>
              </a:solidFill>
              <a:ea typeface="宋体" panose="02010600030101010101" pitchFamily="2" charset="-122"/>
            </a:endParaRPr>
          </a:p>
          <a:p>
            <a:pPr>
              <a:spcBef>
                <a:spcPct val="50000"/>
              </a:spcBef>
            </a:pPr>
            <a:r>
              <a:rPr lang="zh-CN" altLang="en-US" sz="2600">
                <a:solidFill>
                  <a:schemeClr val="accent1"/>
                </a:solidFill>
                <a:ea typeface="宋体" panose="02010600030101010101" pitchFamily="2" charset="-122"/>
              </a:rPr>
              <a:t>的</a:t>
            </a:r>
            <a:endParaRPr lang="zh-CN" altLang="en-US" sz="2600">
              <a:solidFill>
                <a:schemeClr val="accent1"/>
              </a:solidFill>
              <a:ea typeface="宋体" panose="02010600030101010101" pitchFamily="2" charset="-122"/>
            </a:endParaRPr>
          </a:p>
          <a:p>
            <a:pPr>
              <a:spcBef>
                <a:spcPct val="50000"/>
              </a:spcBef>
            </a:pPr>
            <a:r>
              <a:rPr lang="zh-CN" altLang="en-US" sz="2600">
                <a:solidFill>
                  <a:schemeClr val="accent1"/>
                </a:solidFill>
                <a:ea typeface="宋体" panose="02010600030101010101" pitchFamily="2" charset="-122"/>
              </a:rPr>
              <a:t>支</a:t>
            </a:r>
            <a:endParaRPr lang="zh-CN" altLang="en-US" sz="2600">
              <a:solidFill>
                <a:schemeClr val="accent1"/>
              </a:solidFill>
              <a:ea typeface="宋体" panose="02010600030101010101" pitchFamily="2" charset="-122"/>
            </a:endParaRPr>
          </a:p>
          <a:p>
            <a:pPr>
              <a:spcBef>
                <a:spcPct val="50000"/>
              </a:spcBef>
            </a:pPr>
            <a:r>
              <a:rPr lang="zh-CN" altLang="en-US" sz="2600">
                <a:solidFill>
                  <a:schemeClr val="accent1"/>
                </a:solidFill>
                <a:ea typeface="宋体" panose="02010600030101010101" pitchFamily="2" charset="-122"/>
              </a:rPr>
              <a:t>持</a:t>
            </a:r>
            <a:endParaRPr lang="zh-CN" altLang="en-US" sz="2600">
              <a:solidFill>
                <a:schemeClr val="accent1"/>
              </a:solidFill>
              <a:ea typeface="宋体" panose="02010600030101010101" pitchFamily="2" charset="-122"/>
            </a:endParaRPr>
          </a:p>
        </p:txBody>
      </p:sp>
      <p:sp>
        <p:nvSpPr>
          <p:cNvPr id="123" name="Rectangle 124"/>
          <p:cNvSpPr>
            <a:spLocks noChangeArrowheads="1"/>
          </p:cNvSpPr>
          <p:nvPr/>
        </p:nvSpPr>
        <p:spPr bwMode="auto">
          <a:xfrm>
            <a:off x="3622675" y="1340693"/>
            <a:ext cx="3073400" cy="361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28600" indent="-228600">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120000"/>
              </a:lnSpc>
              <a:buClr>
                <a:srgbClr val="8DACD0"/>
              </a:buClr>
              <a:buSzPct val="70000"/>
              <a:buFont typeface="Wingdings" panose="05000000000000000000" pitchFamily="2" charset="2"/>
              <a:buBlip>
                <a:blip r:embed="rId2"/>
              </a:buBlip>
            </a:pPr>
            <a:r>
              <a:rPr kumimoji="1" lang="zh-CN" altLang="en-US" sz="2800" dirty="0">
                <a:solidFill>
                  <a:srgbClr val="0033CC"/>
                </a:solidFill>
                <a:latin typeface="Times New Roman" panose="02020603050405020304" pitchFamily="18" charset="0"/>
                <a:ea typeface="楷体_GB2312" pitchFamily="49" charset="-122"/>
              </a:rPr>
              <a:t>质量控制</a:t>
            </a:r>
            <a:endParaRPr kumimoji="1" lang="zh-CN" altLang="en-US" sz="2800" dirty="0">
              <a:solidFill>
                <a:srgbClr val="0033CC"/>
              </a:solidFill>
              <a:latin typeface="Times New Roman" panose="02020603050405020304" pitchFamily="18" charset="0"/>
              <a:ea typeface="楷体_GB2312" pitchFamily="49" charset="-122"/>
            </a:endParaRPr>
          </a:p>
          <a:p>
            <a:pPr algn="l">
              <a:lnSpc>
                <a:spcPct val="120000"/>
              </a:lnSpc>
              <a:buClr>
                <a:srgbClr val="8DACD0"/>
              </a:buClr>
              <a:buSzPct val="70000"/>
              <a:buFont typeface="Wingdings" panose="05000000000000000000" pitchFamily="2" charset="2"/>
              <a:buBlip>
                <a:blip r:embed="rId2"/>
              </a:buBlip>
            </a:pPr>
            <a:r>
              <a:rPr kumimoji="1" lang="zh-CN" altLang="en-US" sz="2800" dirty="0">
                <a:solidFill>
                  <a:srgbClr val="0033CC"/>
                </a:solidFill>
                <a:latin typeface="Times New Roman" panose="02020603050405020304" pitchFamily="18" charset="0"/>
                <a:ea typeface="楷体_GB2312" pitchFamily="49" charset="-122"/>
              </a:rPr>
              <a:t>进度控制</a:t>
            </a:r>
            <a:endParaRPr kumimoji="1" lang="zh-CN" altLang="en-US" sz="2800" dirty="0">
              <a:solidFill>
                <a:srgbClr val="0033CC"/>
              </a:solidFill>
              <a:latin typeface="Times New Roman" panose="02020603050405020304" pitchFamily="18" charset="0"/>
              <a:ea typeface="楷体_GB2312" pitchFamily="49" charset="-122"/>
            </a:endParaRPr>
          </a:p>
          <a:p>
            <a:pPr algn="l">
              <a:lnSpc>
                <a:spcPct val="120000"/>
              </a:lnSpc>
              <a:buClr>
                <a:srgbClr val="8DACD0"/>
              </a:buClr>
              <a:buSzPct val="70000"/>
              <a:buFont typeface="Wingdings" panose="05000000000000000000" pitchFamily="2" charset="2"/>
              <a:buBlip>
                <a:blip r:embed="rId2"/>
              </a:buBlip>
            </a:pPr>
            <a:r>
              <a:rPr kumimoji="1" lang="zh-CN" altLang="en-US" sz="2800" dirty="0">
                <a:solidFill>
                  <a:srgbClr val="0033CC"/>
                </a:solidFill>
                <a:latin typeface="Times New Roman" panose="02020603050405020304" pitchFamily="18" charset="0"/>
                <a:ea typeface="楷体_GB2312" pitchFamily="49" charset="-122"/>
              </a:rPr>
              <a:t>成本控制</a:t>
            </a:r>
            <a:endParaRPr kumimoji="1" lang="zh-CN" altLang="en-US" sz="2800" dirty="0">
              <a:solidFill>
                <a:srgbClr val="0033CC"/>
              </a:solidFill>
              <a:latin typeface="Times New Roman" panose="02020603050405020304" pitchFamily="18" charset="0"/>
              <a:ea typeface="楷体_GB2312" pitchFamily="49" charset="-122"/>
            </a:endParaRPr>
          </a:p>
          <a:p>
            <a:pPr algn="l">
              <a:lnSpc>
                <a:spcPct val="120000"/>
              </a:lnSpc>
              <a:buClr>
                <a:srgbClr val="8DACD0"/>
              </a:buClr>
              <a:buSzPct val="70000"/>
              <a:buFont typeface="Wingdings" panose="05000000000000000000" pitchFamily="2" charset="2"/>
              <a:buBlip>
                <a:blip r:embed="rId2"/>
              </a:buBlip>
            </a:pPr>
            <a:r>
              <a:rPr kumimoji="1" lang="zh-CN" altLang="en-US" sz="2800" dirty="0">
                <a:solidFill>
                  <a:srgbClr val="0033CC"/>
                </a:solidFill>
                <a:latin typeface="Times New Roman" panose="02020603050405020304" pitchFamily="18" charset="0"/>
                <a:ea typeface="楷体_GB2312" pitchFamily="49" charset="-122"/>
              </a:rPr>
              <a:t>库存控制</a:t>
            </a:r>
            <a:endParaRPr kumimoji="1" lang="zh-CN" altLang="en-US" sz="2800" dirty="0">
              <a:solidFill>
                <a:srgbClr val="0033CC"/>
              </a:solidFill>
              <a:latin typeface="Times New Roman" panose="02020603050405020304" pitchFamily="18" charset="0"/>
              <a:ea typeface="楷体_GB2312" pitchFamily="49" charset="-122"/>
            </a:endParaRPr>
          </a:p>
          <a:p>
            <a:pPr algn="l">
              <a:lnSpc>
                <a:spcPct val="120000"/>
              </a:lnSpc>
              <a:buClr>
                <a:srgbClr val="8DACD0"/>
              </a:buClr>
              <a:buSzPct val="70000"/>
              <a:buFont typeface="Wingdings" panose="05000000000000000000" pitchFamily="2" charset="2"/>
              <a:buBlip>
                <a:blip r:embed="rId2"/>
              </a:buBlip>
            </a:pPr>
            <a:r>
              <a:rPr kumimoji="1" lang="zh-CN" altLang="en-US" sz="2800" dirty="0">
                <a:solidFill>
                  <a:srgbClr val="0033CC"/>
                </a:solidFill>
                <a:latin typeface="Times New Roman" panose="02020603050405020304" pitchFamily="18" charset="0"/>
                <a:ea typeface="楷体_GB2312" pitchFamily="49" charset="-122"/>
              </a:rPr>
              <a:t>财务预算控制</a:t>
            </a:r>
            <a:endParaRPr kumimoji="1" lang="zh-CN" altLang="en-US" sz="2800" dirty="0">
              <a:solidFill>
                <a:srgbClr val="0033CC"/>
              </a:solidFill>
              <a:latin typeface="Times New Roman" panose="02020603050405020304" pitchFamily="18" charset="0"/>
              <a:ea typeface="楷体_GB2312" pitchFamily="49" charset="-122"/>
            </a:endParaRPr>
          </a:p>
          <a:p>
            <a:pPr algn="l">
              <a:lnSpc>
                <a:spcPct val="120000"/>
              </a:lnSpc>
              <a:buClr>
                <a:srgbClr val="8DACD0"/>
              </a:buClr>
              <a:buSzPct val="70000"/>
              <a:buFont typeface="Wingdings" panose="05000000000000000000" pitchFamily="2" charset="2"/>
              <a:buBlip>
                <a:blip r:embed="rId2"/>
              </a:buBlip>
            </a:pPr>
            <a:r>
              <a:rPr kumimoji="1" lang="zh-CN" altLang="en-US" sz="2800" dirty="0">
                <a:solidFill>
                  <a:srgbClr val="0033CC"/>
                </a:solidFill>
                <a:latin typeface="Times New Roman" panose="02020603050405020304" pitchFamily="18" charset="0"/>
                <a:ea typeface="楷体_GB2312" pitchFamily="49" charset="-122"/>
              </a:rPr>
              <a:t>资金运用控制</a:t>
            </a:r>
            <a:endParaRPr kumimoji="1" lang="zh-CN" altLang="en-US" sz="2800" dirty="0">
              <a:solidFill>
                <a:srgbClr val="0033CC"/>
              </a:solidFill>
              <a:latin typeface="Times New Roman" panose="02020603050405020304" pitchFamily="18" charset="0"/>
              <a:ea typeface="楷体_GB2312" pitchFamily="49" charset="-122"/>
            </a:endParaRPr>
          </a:p>
          <a:p>
            <a:pPr algn="l">
              <a:lnSpc>
                <a:spcPct val="120000"/>
              </a:lnSpc>
              <a:buClr>
                <a:srgbClr val="8DACD0"/>
              </a:buClr>
              <a:buSzPct val="70000"/>
              <a:buFont typeface="Wingdings" panose="05000000000000000000" pitchFamily="2" charset="2"/>
              <a:buBlip>
                <a:blip r:embed="rId2"/>
              </a:buBlip>
            </a:pPr>
            <a:r>
              <a:rPr kumimoji="1" lang="zh-CN" altLang="en-US" sz="2800" dirty="0">
                <a:solidFill>
                  <a:srgbClr val="0033CC"/>
                </a:solidFill>
                <a:latin typeface="Times New Roman" panose="02020603050405020304" pitchFamily="18" charset="0"/>
                <a:ea typeface="楷体_GB2312" pitchFamily="49" charset="-122"/>
              </a:rPr>
              <a:t>能耗控制</a:t>
            </a:r>
            <a:endParaRPr kumimoji="1" lang="zh-CN" altLang="en-US" sz="2800" dirty="0">
              <a:solidFill>
                <a:srgbClr val="0033CC"/>
              </a:solidFill>
              <a:latin typeface="Times New Roman" panose="02020603050405020304" pitchFamily="18" charset="0"/>
              <a:ea typeface="楷体_GB2312" pitchFamily="49" charset="-122"/>
            </a:endParaRPr>
          </a:p>
        </p:txBody>
      </p:sp>
      <p:pic>
        <p:nvPicPr>
          <p:cNvPr id="124" name="Picture 125" descr="h 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8863" y="4910981"/>
            <a:ext cx="6067425"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132"/>
          <p:cNvSpPr>
            <a:spLocks noChangeArrowheads="1"/>
          </p:cNvSpPr>
          <p:nvPr/>
        </p:nvSpPr>
        <p:spPr bwMode="auto">
          <a:xfrm>
            <a:off x="3638550" y="5017343"/>
            <a:ext cx="5908675" cy="1316038"/>
          </a:xfrm>
          <a:prstGeom prst="bevel">
            <a:avLst>
              <a:gd name="adj" fmla="val 1870"/>
            </a:avLst>
          </a:prstGeom>
          <a:gradFill rotWithShape="0">
            <a:gsLst>
              <a:gs pos="0">
                <a:srgbClr val="FFCC00"/>
              </a:gs>
              <a:gs pos="50000">
                <a:srgbClr val="FFEEA9"/>
              </a:gs>
              <a:gs pos="100000">
                <a:srgbClr val="FFCC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nchor="ct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sp>
        <p:nvSpPr>
          <p:cNvPr id="126" name="Text Box 3"/>
          <p:cNvSpPr txBox="1">
            <a:spLocks noChangeArrowheads="1"/>
          </p:cNvSpPr>
          <p:nvPr/>
        </p:nvSpPr>
        <p:spPr bwMode="auto">
          <a:xfrm>
            <a:off x="3743325" y="5090368"/>
            <a:ext cx="569595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eaLnBrk="1" hangingPunct="1">
              <a:lnSpc>
                <a:spcPct val="90000"/>
              </a:lnSpc>
              <a:spcBef>
                <a:spcPct val="20000"/>
              </a:spcBef>
            </a:pPr>
            <a:r>
              <a:rPr kumimoji="1" lang="zh-CN" altLang="en-US" sz="2600" b="0">
                <a:solidFill>
                  <a:srgbClr val="D60093"/>
                </a:solidFill>
                <a:latin typeface="Times New Roman" panose="02020603050405020304" pitchFamily="18" charset="0"/>
                <a:ea typeface="楷体_GB2312" pitchFamily="49" charset="-122"/>
              </a:rPr>
              <a:t>管理信息系统的应用促进新型控制方式的实现和广泛运用：自动化控制和智能化控制</a:t>
            </a:r>
            <a:endParaRPr kumimoji="1" lang="zh-CN" altLang="en-US" sz="2600" b="0">
              <a:solidFill>
                <a:srgbClr val="D60093"/>
              </a:solidFill>
              <a:latin typeface="Times New Roman" panose="02020603050405020304" pitchFamily="18" charset="0"/>
              <a:ea typeface="楷体_GB2312" pitchFamily="49" charset="-122"/>
            </a:endParaRPr>
          </a:p>
        </p:txBody>
      </p:sp>
      <p:pic>
        <p:nvPicPr>
          <p:cNvPr id="127" name="Picture 134" descr="1"/>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1531193"/>
            <a:ext cx="571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1.7 </a:t>
            </a:r>
            <a:r>
              <a:rPr lang="zh-CN" altLang="en-US" dirty="0"/>
              <a:t>管理信息系统</a:t>
            </a:r>
            <a:endParaRPr lang="en-CA" dirty="0"/>
          </a:p>
          <a:p>
            <a:endParaRPr lang="en-CA" dirty="0"/>
          </a:p>
        </p:txBody>
      </p:sp>
      <p:pic>
        <p:nvPicPr>
          <p:cNvPr id="3" name="Picture 600" descr="board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8565" y="1213660"/>
            <a:ext cx="1404938"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601"/>
          <p:cNvSpPr txBox="1">
            <a:spLocks noChangeArrowheads="1"/>
          </p:cNvSpPr>
          <p:nvPr/>
        </p:nvSpPr>
        <p:spPr bwMode="auto">
          <a:xfrm>
            <a:off x="2214465" y="1332722"/>
            <a:ext cx="981075"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r>
              <a:rPr lang="zh-CN" altLang="en-US" sz="2600">
                <a:solidFill>
                  <a:schemeClr val="accent1"/>
                </a:solidFill>
                <a:ea typeface="宋体" panose="02010600030101010101" pitchFamily="2" charset="-122"/>
              </a:rPr>
              <a:t>对</a:t>
            </a:r>
            <a:endParaRPr lang="zh-CN" altLang="en-US" sz="2600">
              <a:solidFill>
                <a:schemeClr val="accent1"/>
              </a:solidFill>
              <a:ea typeface="宋体" panose="02010600030101010101" pitchFamily="2" charset="-122"/>
            </a:endParaRPr>
          </a:p>
          <a:p>
            <a:pPr>
              <a:spcBef>
                <a:spcPct val="50000"/>
              </a:spcBef>
            </a:pPr>
            <a:r>
              <a:rPr lang="zh-CN" altLang="en-US" sz="2600">
                <a:solidFill>
                  <a:schemeClr val="accent1"/>
                </a:solidFill>
                <a:ea typeface="宋体" panose="02010600030101010101" pitchFamily="2" charset="-122"/>
              </a:rPr>
              <a:t>组</a:t>
            </a:r>
            <a:endParaRPr lang="zh-CN" altLang="en-US" sz="2600">
              <a:solidFill>
                <a:schemeClr val="accent1"/>
              </a:solidFill>
              <a:ea typeface="宋体" panose="02010600030101010101" pitchFamily="2" charset="-122"/>
            </a:endParaRPr>
          </a:p>
          <a:p>
            <a:pPr>
              <a:spcBef>
                <a:spcPct val="50000"/>
              </a:spcBef>
            </a:pPr>
            <a:r>
              <a:rPr lang="zh-CN" altLang="en-US" sz="2600">
                <a:solidFill>
                  <a:schemeClr val="accent1"/>
                </a:solidFill>
                <a:ea typeface="宋体" panose="02010600030101010101" pitchFamily="2" charset="-122"/>
              </a:rPr>
              <a:t>织</a:t>
            </a:r>
            <a:endParaRPr lang="zh-CN" altLang="en-US" sz="2600">
              <a:solidFill>
                <a:schemeClr val="accent1"/>
              </a:solidFill>
              <a:ea typeface="宋体" panose="02010600030101010101" pitchFamily="2" charset="-122"/>
            </a:endParaRPr>
          </a:p>
          <a:p>
            <a:pPr>
              <a:spcBef>
                <a:spcPct val="50000"/>
              </a:spcBef>
            </a:pPr>
            <a:r>
              <a:rPr lang="zh-CN" altLang="en-US" sz="2600">
                <a:solidFill>
                  <a:schemeClr val="accent1"/>
                </a:solidFill>
                <a:ea typeface="宋体" panose="02010600030101010101" pitchFamily="2" charset="-122"/>
              </a:rPr>
              <a:t>职</a:t>
            </a:r>
            <a:endParaRPr lang="zh-CN" altLang="en-US" sz="2600">
              <a:solidFill>
                <a:schemeClr val="accent1"/>
              </a:solidFill>
              <a:ea typeface="宋体" panose="02010600030101010101" pitchFamily="2" charset="-122"/>
            </a:endParaRPr>
          </a:p>
          <a:p>
            <a:pPr>
              <a:spcBef>
                <a:spcPct val="50000"/>
              </a:spcBef>
            </a:pPr>
            <a:r>
              <a:rPr lang="zh-CN" altLang="en-US" sz="2600">
                <a:solidFill>
                  <a:schemeClr val="accent1"/>
                </a:solidFill>
                <a:ea typeface="宋体" panose="02010600030101010101" pitchFamily="2" charset="-122"/>
              </a:rPr>
              <a:t>能</a:t>
            </a:r>
            <a:endParaRPr lang="zh-CN" altLang="en-US" sz="2600">
              <a:solidFill>
                <a:schemeClr val="accent1"/>
              </a:solidFill>
              <a:ea typeface="宋体" panose="02010600030101010101" pitchFamily="2" charset="-122"/>
            </a:endParaRPr>
          </a:p>
          <a:p>
            <a:pPr>
              <a:spcBef>
                <a:spcPct val="50000"/>
              </a:spcBef>
            </a:pPr>
            <a:r>
              <a:rPr lang="zh-CN" altLang="en-US" sz="2600">
                <a:solidFill>
                  <a:schemeClr val="accent1"/>
                </a:solidFill>
                <a:ea typeface="宋体" panose="02010600030101010101" pitchFamily="2" charset="-122"/>
              </a:rPr>
              <a:t>的</a:t>
            </a:r>
            <a:endParaRPr lang="zh-CN" altLang="en-US" sz="2600">
              <a:solidFill>
                <a:schemeClr val="accent1"/>
              </a:solidFill>
              <a:ea typeface="宋体" panose="02010600030101010101" pitchFamily="2" charset="-122"/>
            </a:endParaRPr>
          </a:p>
          <a:p>
            <a:pPr>
              <a:spcBef>
                <a:spcPct val="50000"/>
              </a:spcBef>
            </a:pPr>
            <a:r>
              <a:rPr lang="zh-CN" altLang="en-US" sz="2600">
                <a:solidFill>
                  <a:schemeClr val="accent1"/>
                </a:solidFill>
                <a:ea typeface="宋体" panose="02010600030101010101" pitchFamily="2" charset="-122"/>
              </a:rPr>
              <a:t>支</a:t>
            </a:r>
            <a:endParaRPr lang="zh-CN" altLang="en-US" sz="2600">
              <a:solidFill>
                <a:schemeClr val="accent1"/>
              </a:solidFill>
              <a:ea typeface="宋体" panose="02010600030101010101" pitchFamily="2" charset="-122"/>
            </a:endParaRPr>
          </a:p>
          <a:p>
            <a:pPr>
              <a:spcBef>
                <a:spcPct val="50000"/>
              </a:spcBef>
            </a:pPr>
            <a:r>
              <a:rPr lang="zh-CN" altLang="en-US" sz="2600">
                <a:solidFill>
                  <a:schemeClr val="accent1"/>
                </a:solidFill>
                <a:ea typeface="宋体" panose="02010600030101010101" pitchFamily="2" charset="-122"/>
              </a:rPr>
              <a:t>持</a:t>
            </a:r>
            <a:endParaRPr lang="zh-CN" altLang="en-US" sz="2600">
              <a:solidFill>
                <a:schemeClr val="accent1"/>
              </a:solidFill>
              <a:ea typeface="宋体" panose="02010600030101010101" pitchFamily="2" charset="-122"/>
            </a:endParaRPr>
          </a:p>
        </p:txBody>
      </p:sp>
      <p:grpSp>
        <p:nvGrpSpPr>
          <p:cNvPr id="5" name="Group 606"/>
          <p:cNvGrpSpPr/>
          <p:nvPr/>
        </p:nvGrpSpPr>
        <p:grpSpPr bwMode="auto">
          <a:xfrm>
            <a:off x="3578128" y="3304397"/>
            <a:ext cx="5751512" cy="2968625"/>
            <a:chOff x="1531" y="2058"/>
            <a:chExt cx="3623" cy="1870"/>
          </a:xfrm>
        </p:grpSpPr>
        <p:pic>
          <p:nvPicPr>
            <p:cNvPr id="6" name="Picture 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2058"/>
              <a:ext cx="699"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72" descr="10"/>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31" y="3229"/>
              <a:ext cx="746"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70" descr="jx8"/>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700" y="2459"/>
              <a:ext cx="1217"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564"/>
            <p:cNvSpPr>
              <a:spLocks noChangeShapeType="1"/>
            </p:cNvSpPr>
            <p:nvPr/>
          </p:nvSpPr>
          <p:spPr bwMode="auto">
            <a:xfrm>
              <a:off x="3720" y="2116"/>
              <a:ext cx="703" cy="877"/>
            </a:xfrm>
            <a:prstGeom prst="line">
              <a:avLst/>
            </a:prstGeom>
            <a:noFill/>
            <a:ln w="9525">
              <a:solidFill>
                <a:srgbClr val="333333"/>
              </a:solidFill>
              <a:prstDash val="sysDot"/>
              <a:round/>
            </a:ln>
            <a:extLst>
              <a:ext uri="{909E8E84-426E-40DD-AFC4-6F175D3DCCD1}">
                <a14:hiddenFill xmlns:a14="http://schemas.microsoft.com/office/drawing/2010/main">
                  <a:noFill/>
                </a14:hiddenFill>
              </a:ext>
            </a:extLst>
          </p:spPr>
          <p:txBody>
            <a:bodyPr anchor="ctr"/>
            <a:lstStyle/>
            <a:p>
              <a:endParaRPr lang="en-CA"/>
            </a:p>
          </p:txBody>
        </p:sp>
        <p:grpSp>
          <p:nvGrpSpPr>
            <p:cNvPr id="10" name="Group 543"/>
            <p:cNvGrpSpPr/>
            <p:nvPr/>
          </p:nvGrpSpPr>
          <p:grpSpPr bwMode="auto">
            <a:xfrm>
              <a:off x="4044" y="3578"/>
              <a:ext cx="768" cy="219"/>
              <a:chOff x="542" y="2996"/>
              <a:chExt cx="958" cy="295"/>
            </a:xfrm>
          </p:grpSpPr>
          <p:sp>
            <p:nvSpPr>
              <p:cNvPr id="350" name="Oval 233"/>
              <p:cNvSpPr>
                <a:spLocks noChangeArrowheads="1"/>
              </p:cNvSpPr>
              <p:nvPr/>
            </p:nvSpPr>
            <p:spPr bwMode="auto">
              <a:xfrm>
                <a:off x="542" y="2997"/>
                <a:ext cx="958" cy="251"/>
              </a:xfrm>
              <a:prstGeom prst="ellipse">
                <a:avLst/>
              </a:prstGeom>
              <a:gradFill rotWithShape="1">
                <a:gsLst>
                  <a:gs pos="0">
                    <a:srgbClr val="FFFFFF"/>
                  </a:gs>
                  <a:gs pos="100000">
                    <a:srgbClr val="EEEFD7"/>
                  </a:gs>
                </a:gsLst>
                <a:path path="shape">
                  <a:fillToRect l="50000" t="50000" r="50000" b="50000"/>
                </a:path>
              </a:gradFill>
              <a:ln w="9525" algn="ctr">
                <a:solidFill>
                  <a:srgbClr val="808080"/>
                </a:solidFill>
                <a:round/>
              </a:ln>
              <a:effectLst>
                <a:outerShdw dist="35921" dir="2700000" algn="ctr" rotWithShape="0">
                  <a:srgbClr val="ADADAD"/>
                </a:outerShdw>
              </a:effectLst>
            </p:spPr>
            <p:txBody>
              <a:bodyPr wrap="none" anchor="ctr"/>
              <a:lstStyle/>
              <a:p>
                <a:pPr>
                  <a:defRPr/>
                </a:pPr>
                <a:endParaRPr lang="zh-CN" altLang="en-US">
                  <a:ea typeface="宋体" panose="02010600030101010101" pitchFamily="2" charset="-122"/>
                </a:endParaRPr>
              </a:p>
            </p:txBody>
          </p:sp>
          <p:graphicFrame>
            <p:nvGraphicFramePr>
              <p:cNvPr id="351" name="Object 196"/>
              <p:cNvGraphicFramePr>
                <a:graphicFrameLocks noChangeAspect="1"/>
              </p:cNvGraphicFramePr>
              <p:nvPr/>
            </p:nvGraphicFramePr>
            <p:xfrm>
              <a:off x="1007" y="2996"/>
              <a:ext cx="307" cy="213"/>
            </p:xfrm>
            <a:graphic>
              <a:graphicData uri="http://schemas.openxmlformats.org/presentationml/2006/ole">
                <mc:AlternateContent xmlns:mc="http://schemas.openxmlformats.org/markup-compatibility/2006">
                  <mc:Choice xmlns:v="urn:schemas-microsoft-com:vml" Requires="v">
                    <p:oleObj spid="_x0000_s6154" name="CorelDRAW" r:id="rId5" imgW="6049010" imgH="4190365" progId="CorelDRAW.Graphic.9">
                      <p:embed/>
                    </p:oleObj>
                  </mc:Choice>
                  <mc:Fallback>
                    <p:oleObj name="CorelDRAW" r:id="rId5" imgW="6049010" imgH="4190365" progId="CorelDRAW.Graphic.9">
                      <p:embed/>
                      <p:pic>
                        <p:nvPicPr>
                          <p:cNvPr id="0" name="Object 19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 y="2996"/>
                            <a:ext cx="30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2" name="Text Box 195"/>
              <p:cNvSpPr txBox="1">
                <a:spLocks noChangeArrowheads="1"/>
              </p:cNvSpPr>
              <p:nvPr/>
            </p:nvSpPr>
            <p:spPr bwMode="auto">
              <a:xfrm>
                <a:off x="624" y="3006"/>
                <a:ext cx="492"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r>
                  <a:rPr lang="zh-CN" altLang="en-US" sz="1600">
                    <a:solidFill>
                      <a:srgbClr val="0033CC"/>
                    </a:solidFill>
                    <a:ea typeface="宋体" panose="02010600030101010101" pitchFamily="2" charset="-122"/>
                  </a:rPr>
                  <a:t>库存</a:t>
                </a:r>
                <a:endParaRPr lang="zh-CN" altLang="en-US" sz="1600">
                  <a:solidFill>
                    <a:srgbClr val="0033CC"/>
                  </a:solidFill>
                  <a:ea typeface="宋体" panose="02010600030101010101" pitchFamily="2" charset="-122"/>
                </a:endParaRPr>
              </a:p>
            </p:txBody>
          </p:sp>
        </p:grpSp>
        <p:grpSp>
          <p:nvGrpSpPr>
            <p:cNvPr id="11" name="Group 550"/>
            <p:cNvGrpSpPr/>
            <p:nvPr/>
          </p:nvGrpSpPr>
          <p:grpSpPr bwMode="auto">
            <a:xfrm>
              <a:off x="2393" y="3686"/>
              <a:ext cx="769" cy="219"/>
              <a:chOff x="1298" y="3304"/>
              <a:chExt cx="958" cy="295"/>
            </a:xfrm>
          </p:grpSpPr>
          <p:sp>
            <p:nvSpPr>
              <p:cNvPr id="347" name="Oval 237"/>
              <p:cNvSpPr>
                <a:spLocks noChangeArrowheads="1"/>
              </p:cNvSpPr>
              <p:nvPr/>
            </p:nvSpPr>
            <p:spPr bwMode="auto">
              <a:xfrm>
                <a:off x="1298" y="3304"/>
                <a:ext cx="958" cy="251"/>
              </a:xfrm>
              <a:prstGeom prst="ellipse">
                <a:avLst/>
              </a:prstGeom>
              <a:gradFill rotWithShape="1">
                <a:gsLst>
                  <a:gs pos="0">
                    <a:srgbClr val="FFFFFF"/>
                  </a:gs>
                  <a:gs pos="100000">
                    <a:srgbClr val="EEEFD7"/>
                  </a:gs>
                </a:gsLst>
                <a:path path="shape">
                  <a:fillToRect l="50000" t="50000" r="50000" b="50000"/>
                </a:path>
              </a:gradFill>
              <a:ln w="9525" algn="ctr">
                <a:solidFill>
                  <a:srgbClr val="808080"/>
                </a:solidFill>
                <a:round/>
              </a:ln>
              <a:effectLst>
                <a:outerShdw dist="35921" dir="2700000" algn="ctr" rotWithShape="0">
                  <a:srgbClr val="ADADAD"/>
                </a:outerShdw>
              </a:effectLst>
            </p:spPr>
            <p:txBody>
              <a:bodyPr wrap="none" anchor="ctr"/>
              <a:lstStyle/>
              <a:p>
                <a:pPr>
                  <a:defRPr/>
                </a:pPr>
                <a:endParaRPr lang="zh-CN" altLang="en-US">
                  <a:ea typeface="宋体" panose="02010600030101010101" pitchFamily="2" charset="-122"/>
                </a:endParaRPr>
              </a:p>
            </p:txBody>
          </p:sp>
          <p:graphicFrame>
            <p:nvGraphicFramePr>
              <p:cNvPr id="348" name="Object 236">
                <a:hlinkClick r:id="" action="ppaction://ole?verb=0"/>
              </p:cNvPr>
              <p:cNvGraphicFramePr/>
              <p:nvPr/>
            </p:nvGraphicFramePr>
            <p:xfrm>
              <a:off x="1764" y="3330"/>
              <a:ext cx="372" cy="201"/>
            </p:xfrm>
            <a:graphic>
              <a:graphicData uri="http://schemas.openxmlformats.org/presentationml/2006/ole">
                <mc:AlternateContent xmlns:mc="http://schemas.openxmlformats.org/markup-compatibility/2006">
                  <mc:Choice xmlns:v="urn:schemas-microsoft-com:vml" Requires="v">
                    <p:oleObj spid="_x0000_s6155" name="Clip" r:id="rId7" imgW="1911350" imgH="990600" progId="MS_ClipArt_Gallery.2">
                      <p:embed/>
                    </p:oleObj>
                  </mc:Choice>
                  <mc:Fallback>
                    <p:oleObj name="Clip" r:id="rId7" imgW="1911350" imgH="990600" progId="MS_ClipArt_Gallery.2">
                      <p:embed/>
                      <p:pic>
                        <p:nvPicPr>
                          <p:cNvPr id="0" name="Object 236">
                            <a:hlinkClick r:id="" action="ppaction://ole?verb=0"/>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4" y="3330"/>
                            <a:ext cx="372"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9" name="Text Box 238"/>
              <p:cNvSpPr txBox="1">
                <a:spLocks noChangeArrowheads="1"/>
              </p:cNvSpPr>
              <p:nvPr/>
            </p:nvSpPr>
            <p:spPr bwMode="auto">
              <a:xfrm>
                <a:off x="1361" y="3313"/>
                <a:ext cx="493"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r>
                  <a:rPr lang="zh-CN" altLang="en-US" sz="1600">
                    <a:solidFill>
                      <a:srgbClr val="0033CC"/>
                    </a:solidFill>
                    <a:ea typeface="宋体" panose="02010600030101010101" pitchFamily="2" charset="-122"/>
                  </a:rPr>
                  <a:t>销售</a:t>
                </a:r>
                <a:endParaRPr lang="zh-CN" altLang="en-US" sz="1600">
                  <a:solidFill>
                    <a:srgbClr val="0033CC"/>
                  </a:solidFill>
                  <a:ea typeface="宋体" panose="02010600030101010101" pitchFamily="2" charset="-122"/>
                </a:endParaRPr>
              </a:p>
            </p:txBody>
          </p:sp>
        </p:grpSp>
        <p:grpSp>
          <p:nvGrpSpPr>
            <p:cNvPr id="12" name="Group 549"/>
            <p:cNvGrpSpPr/>
            <p:nvPr/>
          </p:nvGrpSpPr>
          <p:grpSpPr bwMode="auto">
            <a:xfrm>
              <a:off x="3279" y="3708"/>
              <a:ext cx="768" cy="220"/>
              <a:chOff x="3380" y="3406"/>
              <a:chExt cx="958" cy="296"/>
            </a:xfrm>
          </p:grpSpPr>
          <p:sp>
            <p:nvSpPr>
              <p:cNvPr id="66" name="Oval 240"/>
              <p:cNvSpPr>
                <a:spLocks noChangeArrowheads="1"/>
              </p:cNvSpPr>
              <p:nvPr/>
            </p:nvSpPr>
            <p:spPr bwMode="auto">
              <a:xfrm>
                <a:off x="3380" y="3406"/>
                <a:ext cx="958" cy="250"/>
              </a:xfrm>
              <a:prstGeom prst="ellipse">
                <a:avLst/>
              </a:prstGeom>
              <a:gradFill rotWithShape="1">
                <a:gsLst>
                  <a:gs pos="0">
                    <a:srgbClr val="FFFFFF"/>
                  </a:gs>
                  <a:gs pos="100000">
                    <a:srgbClr val="EEEFD7"/>
                  </a:gs>
                </a:gsLst>
                <a:path path="shape">
                  <a:fillToRect l="50000" t="50000" r="50000" b="50000"/>
                </a:path>
              </a:gradFill>
              <a:ln w="9525" algn="ctr">
                <a:solidFill>
                  <a:srgbClr val="808080"/>
                </a:solidFill>
                <a:round/>
              </a:ln>
              <a:effectLst>
                <a:outerShdw dist="35921" dir="2700000" algn="ctr" rotWithShape="0">
                  <a:srgbClr val="ADADAD"/>
                </a:outerShdw>
              </a:effectLst>
            </p:spPr>
            <p:txBody>
              <a:bodyPr wrap="none" anchor="ctr"/>
              <a:lstStyle/>
              <a:p>
                <a:pPr>
                  <a:defRPr/>
                </a:pPr>
                <a:endParaRPr lang="zh-CN" altLang="en-US">
                  <a:ea typeface="宋体" panose="02010600030101010101" pitchFamily="2" charset="-122"/>
                </a:endParaRPr>
              </a:p>
            </p:txBody>
          </p:sp>
          <p:grpSp>
            <p:nvGrpSpPr>
              <p:cNvPr id="67" name="Group 241"/>
              <p:cNvGrpSpPr/>
              <p:nvPr/>
            </p:nvGrpSpPr>
            <p:grpSpPr bwMode="auto">
              <a:xfrm>
                <a:off x="3828" y="3420"/>
                <a:ext cx="315" cy="210"/>
                <a:chOff x="799" y="230"/>
                <a:chExt cx="223" cy="266"/>
              </a:xfrm>
            </p:grpSpPr>
            <p:sp>
              <p:nvSpPr>
                <p:cNvPr id="69" name="Freeform 242"/>
                <p:cNvSpPr/>
                <p:nvPr/>
              </p:nvSpPr>
              <p:spPr bwMode="auto">
                <a:xfrm>
                  <a:off x="860" y="393"/>
                  <a:ext cx="35" cy="31"/>
                </a:xfrm>
                <a:custGeom>
                  <a:avLst/>
                  <a:gdLst>
                    <a:gd name="T0" fmla="*/ 0 w 141"/>
                    <a:gd name="T1" fmla="*/ 26 h 92"/>
                    <a:gd name="T2" fmla="*/ 2 w 141"/>
                    <a:gd name="T3" fmla="*/ 31 h 92"/>
                    <a:gd name="T4" fmla="*/ 35 w 141"/>
                    <a:gd name="T5" fmla="*/ 5 h 92"/>
                    <a:gd name="T6" fmla="*/ 32 w 141"/>
                    <a:gd name="T7" fmla="*/ 0 h 92"/>
                    <a:gd name="T8" fmla="*/ 0 w 141"/>
                    <a:gd name="T9" fmla="*/ 26 h 92"/>
                    <a:gd name="T10" fmla="*/ 0 60000 65536"/>
                    <a:gd name="T11" fmla="*/ 0 60000 65536"/>
                    <a:gd name="T12" fmla="*/ 0 60000 65536"/>
                    <a:gd name="T13" fmla="*/ 0 60000 65536"/>
                    <a:gd name="T14" fmla="*/ 0 60000 65536"/>
                    <a:gd name="T15" fmla="*/ 0 w 141"/>
                    <a:gd name="T16" fmla="*/ 0 h 92"/>
                    <a:gd name="T17" fmla="*/ 141 w 141"/>
                    <a:gd name="T18" fmla="*/ 92 h 92"/>
                  </a:gdLst>
                  <a:ahLst/>
                  <a:cxnLst>
                    <a:cxn ang="T10">
                      <a:pos x="T0" y="T1"/>
                    </a:cxn>
                    <a:cxn ang="T11">
                      <a:pos x="T2" y="T3"/>
                    </a:cxn>
                    <a:cxn ang="T12">
                      <a:pos x="T4" y="T5"/>
                    </a:cxn>
                    <a:cxn ang="T13">
                      <a:pos x="T6" y="T7"/>
                    </a:cxn>
                    <a:cxn ang="T14">
                      <a:pos x="T8" y="T9"/>
                    </a:cxn>
                  </a:cxnLst>
                  <a:rect l="T15" t="T16" r="T17" b="T18"/>
                  <a:pathLst>
                    <a:path w="141" h="92">
                      <a:moveTo>
                        <a:pt x="0" y="77"/>
                      </a:moveTo>
                      <a:lnTo>
                        <a:pt x="10" y="92"/>
                      </a:lnTo>
                      <a:lnTo>
                        <a:pt x="141" y="15"/>
                      </a:lnTo>
                      <a:lnTo>
                        <a:pt x="129" y="0"/>
                      </a:lnTo>
                      <a:lnTo>
                        <a:pt x="0" y="77"/>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70" name="Freeform 243"/>
                <p:cNvSpPr/>
                <p:nvPr/>
              </p:nvSpPr>
              <p:spPr bwMode="auto">
                <a:xfrm>
                  <a:off x="865" y="396"/>
                  <a:ext cx="35" cy="33"/>
                </a:xfrm>
                <a:custGeom>
                  <a:avLst/>
                  <a:gdLst>
                    <a:gd name="T0" fmla="*/ 0 w 139"/>
                    <a:gd name="T1" fmla="*/ 28 h 98"/>
                    <a:gd name="T2" fmla="*/ 3 w 139"/>
                    <a:gd name="T3" fmla="*/ 33 h 98"/>
                    <a:gd name="T4" fmla="*/ 35 w 139"/>
                    <a:gd name="T5" fmla="*/ 5 h 98"/>
                    <a:gd name="T6" fmla="*/ 32 w 139"/>
                    <a:gd name="T7" fmla="*/ 0 h 98"/>
                    <a:gd name="T8" fmla="*/ 0 w 139"/>
                    <a:gd name="T9" fmla="*/ 28 h 98"/>
                    <a:gd name="T10" fmla="*/ 0 60000 65536"/>
                    <a:gd name="T11" fmla="*/ 0 60000 65536"/>
                    <a:gd name="T12" fmla="*/ 0 60000 65536"/>
                    <a:gd name="T13" fmla="*/ 0 60000 65536"/>
                    <a:gd name="T14" fmla="*/ 0 60000 65536"/>
                    <a:gd name="T15" fmla="*/ 0 w 139"/>
                    <a:gd name="T16" fmla="*/ 0 h 98"/>
                    <a:gd name="T17" fmla="*/ 139 w 139"/>
                    <a:gd name="T18" fmla="*/ 98 h 98"/>
                  </a:gdLst>
                  <a:ahLst/>
                  <a:cxnLst>
                    <a:cxn ang="T10">
                      <a:pos x="T0" y="T1"/>
                    </a:cxn>
                    <a:cxn ang="T11">
                      <a:pos x="T2" y="T3"/>
                    </a:cxn>
                    <a:cxn ang="T12">
                      <a:pos x="T4" y="T5"/>
                    </a:cxn>
                    <a:cxn ang="T13">
                      <a:pos x="T6" y="T7"/>
                    </a:cxn>
                    <a:cxn ang="T14">
                      <a:pos x="T8" y="T9"/>
                    </a:cxn>
                  </a:cxnLst>
                  <a:rect l="T15" t="T16" r="T17" b="T18"/>
                  <a:pathLst>
                    <a:path w="139" h="98">
                      <a:moveTo>
                        <a:pt x="0" y="82"/>
                      </a:moveTo>
                      <a:lnTo>
                        <a:pt x="12" y="98"/>
                      </a:lnTo>
                      <a:lnTo>
                        <a:pt x="139" y="14"/>
                      </a:lnTo>
                      <a:lnTo>
                        <a:pt x="128" y="0"/>
                      </a:lnTo>
                      <a:lnTo>
                        <a:pt x="0" y="82"/>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71" name="Freeform 244"/>
                <p:cNvSpPr/>
                <p:nvPr/>
              </p:nvSpPr>
              <p:spPr bwMode="auto">
                <a:xfrm>
                  <a:off x="868" y="399"/>
                  <a:ext cx="35" cy="32"/>
                </a:xfrm>
                <a:custGeom>
                  <a:avLst/>
                  <a:gdLst>
                    <a:gd name="T0" fmla="*/ 0 w 138"/>
                    <a:gd name="T1" fmla="*/ 27 h 94"/>
                    <a:gd name="T2" fmla="*/ 3 w 138"/>
                    <a:gd name="T3" fmla="*/ 32 h 94"/>
                    <a:gd name="T4" fmla="*/ 35 w 138"/>
                    <a:gd name="T5" fmla="*/ 5 h 94"/>
                    <a:gd name="T6" fmla="*/ 32 w 138"/>
                    <a:gd name="T7" fmla="*/ 0 h 94"/>
                    <a:gd name="T8" fmla="*/ 0 w 138"/>
                    <a:gd name="T9" fmla="*/ 27 h 94"/>
                    <a:gd name="T10" fmla="*/ 0 60000 65536"/>
                    <a:gd name="T11" fmla="*/ 0 60000 65536"/>
                    <a:gd name="T12" fmla="*/ 0 60000 65536"/>
                    <a:gd name="T13" fmla="*/ 0 60000 65536"/>
                    <a:gd name="T14" fmla="*/ 0 60000 65536"/>
                    <a:gd name="T15" fmla="*/ 0 w 138"/>
                    <a:gd name="T16" fmla="*/ 0 h 94"/>
                    <a:gd name="T17" fmla="*/ 138 w 138"/>
                    <a:gd name="T18" fmla="*/ 94 h 94"/>
                  </a:gdLst>
                  <a:ahLst/>
                  <a:cxnLst>
                    <a:cxn ang="T10">
                      <a:pos x="T0" y="T1"/>
                    </a:cxn>
                    <a:cxn ang="T11">
                      <a:pos x="T2" y="T3"/>
                    </a:cxn>
                    <a:cxn ang="T12">
                      <a:pos x="T4" y="T5"/>
                    </a:cxn>
                    <a:cxn ang="T13">
                      <a:pos x="T6" y="T7"/>
                    </a:cxn>
                    <a:cxn ang="T14">
                      <a:pos x="T8" y="T9"/>
                    </a:cxn>
                  </a:cxnLst>
                  <a:rect l="T15" t="T16" r="T17" b="T18"/>
                  <a:pathLst>
                    <a:path w="138" h="94">
                      <a:moveTo>
                        <a:pt x="0" y="80"/>
                      </a:moveTo>
                      <a:lnTo>
                        <a:pt x="11" y="94"/>
                      </a:lnTo>
                      <a:lnTo>
                        <a:pt x="138" y="15"/>
                      </a:lnTo>
                      <a:lnTo>
                        <a:pt x="128" y="0"/>
                      </a:lnTo>
                      <a:lnTo>
                        <a:pt x="0" y="8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72" name="Freeform 245"/>
                <p:cNvSpPr/>
                <p:nvPr/>
              </p:nvSpPr>
              <p:spPr bwMode="auto">
                <a:xfrm>
                  <a:off x="872" y="402"/>
                  <a:ext cx="32" cy="30"/>
                </a:xfrm>
                <a:custGeom>
                  <a:avLst/>
                  <a:gdLst>
                    <a:gd name="T0" fmla="*/ 0 w 129"/>
                    <a:gd name="T1" fmla="*/ 26 h 92"/>
                    <a:gd name="T2" fmla="*/ 3 w 129"/>
                    <a:gd name="T3" fmla="*/ 30 h 92"/>
                    <a:gd name="T4" fmla="*/ 32 w 129"/>
                    <a:gd name="T5" fmla="*/ 4 h 92"/>
                    <a:gd name="T6" fmla="*/ 29 w 129"/>
                    <a:gd name="T7" fmla="*/ 0 h 92"/>
                    <a:gd name="T8" fmla="*/ 0 w 129"/>
                    <a:gd name="T9" fmla="*/ 26 h 92"/>
                    <a:gd name="T10" fmla="*/ 0 60000 65536"/>
                    <a:gd name="T11" fmla="*/ 0 60000 65536"/>
                    <a:gd name="T12" fmla="*/ 0 60000 65536"/>
                    <a:gd name="T13" fmla="*/ 0 60000 65536"/>
                    <a:gd name="T14" fmla="*/ 0 60000 65536"/>
                    <a:gd name="T15" fmla="*/ 0 w 129"/>
                    <a:gd name="T16" fmla="*/ 0 h 92"/>
                    <a:gd name="T17" fmla="*/ 129 w 129"/>
                    <a:gd name="T18" fmla="*/ 92 h 92"/>
                  </a:gdLst>
                  <a:ahLst/>
                  <a:cxnLst>
                    <a:cxn ang="T10">
                      <a:pos x="T0" y="T1"/>
                    </a:cxn>
                    <a:cxn ang="T11">
                      <a:pos x="T2" y="T3"/>
                    </a:cxn>
                    <a:cxn ang="T12">
                      <a:pos x="T4" y="T5"/>
                    </a:cxn>
                    <a:cxn ang="T13">
                      <a:pos x="T6" y="T7"/>
                    </a:cxn>
                    <a:cxn ang="T14">
                      <a:pos x="T8" y="T9"/>
                    </a:cxn>
                  </a:cxnLst>
                  <a:rect l="T15" t="T16" r="T17" b="T18"/>
                  <a:pathLst>
                    <a:path w="129" h="92">
                      <a:moveTo>
                        <a:pt x="0" y="80"/>
                      </a:moveTo>
                      <a:lnTo>
                        <a:pt x="11" y="92"/>
                      </a:lnTo>
                      <a:lnTo>
                        <a:pt x="129" y="12"/>
                      </a:lnTo>
                      <a:lnTo>
                        <a:pt x="118" y="0"/>
                      </a:lnTo>
                      <a:lnTo>
                        <a:pt x="0" y="8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73" name="Freeform 246"/>
                <p:cNvSpPr/>
                <p:nvPr/>
              </p:nvSpPr>
              <p:spPr bwMode="auto">
                <a:xfrm>
                  <a:off x="875" y="404"/>
                  <a:ext cx="32" cy="30"/>
                </a:xfrm>
                <a:custGeom>
                  <a:avLst/>
                  <a:gdLst>
                    <a:gd name="T0" fmla="*/ 0 w 127"/>
                    <a:gd name="T1" fmla="*/ 25 h 92"/>
                    <a:gd name="T2" fmla="*/ 4 w 127"/>
                    <a:gd name="T3" fmla="*/ 30 h 92"/>
                    <a:gd name="T4" fmla="*/ 32 w 127"/>
                    <a:gd name="T5" fmla="*/ 4 h 92"/>
                    <a:gd name="T6" fmla="*/ 29 w 127"/>
                    <a:gd name="T7" fmla="*/ 0 h 92"/>
                    <a:gd name="T8" fmla="*/ 0 w 127"/>
                    <a:gd name="T9" fmla="*/ 25 h 92"/>
                    <a:gd name="T10" fmla="*/ 0 60000 65536"/>
                    <a:gd name="T11" fmla="*/ 0 60000 65536"/>
                    <a:gd name="T12" fmla="*/ 0 60000 65536"/>
                    <a:gd name="T13" fmla="*/ 0 60000 65536"/>
                    <a:gd name="T14" fmla="*/ 0 60000 65536"/>
                    <a:gd name="T15" fmla="*/ 0 w 127"/>
                    <a:gd name="T16" fmla="*/ 0 h 92"/>
                    <a:gd name="T17" fmla="*/ 127 w 127"/>
                    <a:gd name="T18" fmla="*/ 92 h 92"/>
                  </a:gdLst>
                  <a:ahLst/>
                  <a:cxnLst>
                    <a:cxn ang="T10">
                      <a:pos x="T0" y="T1"/>
                    </a:cxn>
                    <a:cxn ang="T11">
                      <a:pos x="T2" y="T3"/>
                    </a:cxn>
                    <a:cxn ang="T12">
                      <a:pos x="T4" y="T5"/>
                    </a:cxn>
                    <a:cxn ang="T13">
                      <a:pos x="T6" y="T7"/>
                    </a:cxn>
                    <a:cxn ang="T14">
                      <a:pos x="T8" y="T9"/>
                    </a:cxn>
                  </a:cxnLst>
                  <a:rect l="T15" t="T16" r="T17" b="T18"/>
                  <a:pathLst>
                    <a:path w="127" h="92">
                      <a:moveTo>
                        <a:pt x="0" y="78"/>
                      </a:moveTo>
                      <a:lnTo>
                        <a:pt x="14" y="92"/>
                      </a:lnTo>
                      <a:lnTo>
                        <a:pt x="127" y="11"/>
                      </a:lnTo>
                      <a:lnTo>
                        <a:pt x="115" y="0"/>
                      </a:lnTo>
                      <a:lnTo>
                        <a:pt x="0" y="7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74" name="Freeform 247"/>
                <p:cNvSpPr/>
                <p:nvPr/>
              </p:nvSpPr>
              <p:spPr bwMode="auto">
                <a:xfrm>
                  <a:off x="879" y="406"/>
                  <a:ext cx="31" cy="31"/>
                </a:xfrm>
                <a:custGeom>
                  <a:avLst/>
                  <a:gdLst>
                    <a:gd name="T0" fmla="*/ 0 w 124"/>
                    <a:gd name="T1" fmla="*/ 27 h 93"/>
                    <a:gd name="T2" fmla="*/ 3 w 124"/>
                    <a:gd name="T3" fmla="*/ 31 h 93"/>
                    <a:gd name="T4" fmla="*/ 31 w 124"/>
                    <a:gd name="T5" fmla="*/ 5 h 93"/>
                    <a:gd name="T6" fmla="*/ 28 w 124"/>
                    <a:gd name="T7" fmla="*/ 0 h 93"/>
                    <a:gd name="T8" fmla="*/ 0 w 124"/>
                    <a:gd name="T9" fmla="*/ 27 h 93"/>
                    <a:gd name="T10" fmla="*/ 0 60000 65536"/>
                    <a:gd name="T11" fmla="*/ 0 60000 65536"/>
                    <a:gd name="T12" fmla="*/ 0 60000 65536"/>
                    <a:gd name="T13" fmla="*/ 0 60000 65536"/>
                    <a:gd name="T14" fmla="*/ 0 60000 65536"/>
                    <a:gd name="T15" fmla="*/ 0 w 124"/>
                    <a:gd name="T16" fmla="*/ 0 h 93"/>
                    <a:gd name="T17" fmla="*/ 124 w 124"/>
                    <a:gd name="T18" fmla="*/ 93 h 93"/>
                  </a:gdLst>
                  <a:ahLst/>
                  <a:cxnLst>
                    <a:cxn ang="T10">
                      <a:pos x="T0" y="T1"/>
                    </a:cxn>
                    <a:cxn ang="T11">
                      <a:pos x="T2" y="T3"/>
                    </a:cxn>
                    <a:cxn ang="T12">
                      <a:pos x="T4" y="T5"/>
                    </a:cxn>
                    <a:cxn ang="T13">
                      <a:pos x="T6" y="T7"/>
                    </a:cxn>
                    <a:cxn ang="T14">
                      <a:pos x="T8" y="T9"/>
                    </a:cxn>
                  </a:cxnLst>
                  <a:rect l="T15" t="T16" r="T17" b="T18"/>
                  <a:pathLst>
                    <a:path w="124" h="93">
                      <a:moveTo>
                        <a:pt x="0" y="80"/>
                      </a:moveTo>
                      <a:lnTo>
                        <a:pt x="13" y="93"/>
                      </a:lnTo>
                      <a:lnTo>
                        <a:pt x="124" y="16"/>
                      </a:lnTo>
                      <a:lnTo>
                        <a:pt x="112" y="0"/>
                      </a:lnTo>
                      <a:lnTo>
                        <a:pt x="0" y="8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75" name="Freeform 248"/>
                <p:cNvSpPr/>
                <p:nvPr/>
              </p:nvSpPr>
              <p:spPr bwMode="auto">
                <a:xfrm>
                  <a:off x="867" y="419"/>
                  <a:ext cx="16" cy="13"/>
                </a:xfrm>
                <a:custGeom>
                  <a:avLst/>
                  <a:gdLst>
                    <a:gd name="T0" fmla="*/ 2 w 62"/>
                    <a:gd name="T1" fmla="*/ 0 h 40"/>
                    <a:gd name="T2" fmla="*/ 0 w 62"/>
                    <a:gd name="T3" fmla="*/ 5 h 40"/>
                    <a:gd name="T4" fmla="*/ 14 w 62"/>
                    <a:gd name="T5" fmla="*/ 13 h 40"/>
                    <a:gd name="T6" fmla="*/ 16 w 62"/>
                    <a:gd name="T7" fmla="*/ 9 h 40"/>
                    <a:gd name="T8" fmla="*/ 2 w 62"/>
                    <a:gd name="T9" fmla="*/ 0 h 40"/>
                    <a:gd name="T10" fmla="*/ 0 60000 65536"/>
                    <a:gd name="T11" fmla="*/ 0 60000 65536"/>
                    <a:gd name="T12" fmla="*/ 0 60000 65536"/>
                    <a:gd name="T13" fmla="*/ 0 60000 65536"/>
                    <a:gd name="T14" fmla="*/ 0 60000 65536"/>
                    <a:gd name="T15" fmla="*/ 0 w 62"/>
                    <a:gd name="T16" fmla="*/ 0 h 40"/>
                    <a:gd name="T17" fmla="*/ 62 w 62"/>
                    <a:gd name="T18" fmla="*/ 40 h 40"/>
                  </a:gdLst>
                  <a:ahLst/>
                  <a:cxnLst>
                    <a:cxn ang="T10">
                      <a:pos x="T0" y="T1"/>
                    </a:cxn>
                    <a:cxn ang="T11">
                      <a:pos x="T2" y="T3"/>
                    </a:cxn>
                    <a:cxn ang="T12">
                      <a:pos x="T4" y="T5"/>
                    </a:cxn>
                    <a:cxn ang="T13">
                      <a:pos x="T6" y="T7"/>
                    </a:cxn>
                    <a:cxn ang="T14">
                      <a:pos x="T8" y="T9"/>
                    </a:cxn>
                  </a:cxnLst>
                  <a:rect l="T15" t="T16" r="T17" b="T18"/>
                  <a:pathLst>
                    <a:path w="62" h="40">
                      <a:moveTo>
                        <a:pt x="6" y="0"/>
                      </a:moveTo>
                      <a:lnTo>
                        <a:pt x="0" y="15"/>
                      </a:lnTo>
                      <a:lnTo>
                        <a:pt x="53" y="40"/>
                      </a:lnTo>
                      <a:lnTo>
                        <a:pt x="62" y="27"/>
                      </a:lnTo>
                      <a:lnTo>
                        <a:pt x="6"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76" name="Freeform 249"/>
                <p:cNvSpPr/>
                <p:nvPr/>
              </p:nvSpPr>
              <p:spPr bwMode="auto">
                <a:xfrm>
                  <a:off x="871" y="417"/>
                  <a:ext cx="15" cy="14"/>
                </a:xfrm>
                <a:custGeom>
                  <a:avLst/>
                  <a:gdLst>
                    <a:gd name="T0" fmla="*/ 2 w 61"/>
                    <a:gd name="T1" fmla="*/ 0 h 41"/>
                    <a:gd name="T2" fmla="*/ 0 w 61"/>
                    <a:gd name="T3" fmla="*/ 5 h 41"/>
                    <a:gd name="T4" fmla="*/ 13 w 61"/>
                    <a:gd name="T5" fmla="*/ 14 h 41"/>
                    <a:gd name="T6" fmla="*/ 15 w 61"/>
                    <a:gd name="T7" fmla="*/ 9 h 41"/>
                    <a:gd name="T8" fmla="*/ 2 w 61"/>
                    <a:gd name="T9" fmla="*/ 0 h 41"/>
                    <a:gd name="T10" fmla="*/ 0 60000 65536"/>
                    <a:gd name="T11" fmla="*/ 0 60000 65536"/>
                    <a:gd name="T12" fmla="*/ 0 60000 65536"/>
                    <a:gd name="T13" fmla="*/ 0 60000 65536"/>
                    <a:gd name="T14" fmla="*/ 0 60000 65536"/>
                    <a:gd name="T15" fmla="*/ 0 w 61"/>
                    <a:gd name="T16" fmla="*/ 0 h 41"/>
                    <a:gd name="T17" fmla="*/ 61 w 61"/>
                    <a:gd name="T18" fmla="*/ 41 h 41"/>
                  </a:gdLst>
                  <a:ahLst/>
                  <a:cxnLst>
                    <a:cxn ang="T10">
                      <a:pos x="T0" y="T1"/>
                    </a:cxn>
                    <a:cxn ang="T11">
                      <a:pos x="T2" y="T3"/>
                    </a:cxn>
                    <a:cxn ang="T12">
                      <a:pos x="T4" y="T5"/>
                    </a:cxn>
                    <a:cxn ang="T13">
                      <a:pos x="T6" y="T7"/>
                    </a:cxn>
                    <a:cxn ang="T14">
                      <a:pos x="T8" y="T9"/>
                    </a:cxn>
                  </a:cxnLst>
                  <a:rect l="T15" t="T16" r="T17" b="T18"/>
                  <a:pathLst>
                    <a:path w="61" h="41">
                      <a:moveTo>
                        <a:pt x="8" y="0"/>
                      </a:moveTo>
                      <a:lnTo>
                        <a:pt x="0" y="15"/>
                      </a:lnTo>
                      <a:lnTo>
                        <a:pt x="51" y="41"/>
                      </a:lnTo>
                      <a:lnTo>
                        <a:pt x="61" y="26"/>
                      </a:lnTo>
                      <a:lnTo>
                        <a:pt x="8"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77" name="Freeform 250"/>
                <p:cNvSpPr/>
                <p:nvPr/>
              </p:nvSpPr>
              <p:spPr bwMode="auto">
                <a:xfrm>
                  <a:off x="879" y="413"/>
                  <a:ext cx="15" cy="12"/>
                </a:xfrm>
                <a:custGeom>
                  <a:avLst/>
                  <a:gdLst>
                    <a:gd name="T0" fmla="*/ 2 w 62"/>
                    <a:gd name="T1" fmla="*/ 0 h 38"/>
                    <a:gd name="T2" fmla="*/ 0 w 62"/>
                    <a:gd name="T3" fmla="*/ 5 h 38"/>
                    <a:gd name="T4" fmla="*/ 13 w 62"/>
                    <a:gd name="T5" fmla="*/ 12 h 38"/>
                    <a:gd name="T6" fmla="*/ 15 w 62"/>
                    <a:gd name="T7" fmla="*/ 6 h 38"/>
                    <a:gd name="T8" fmla="*/ 2 w 62"/>
                    <a:gd name="T9" fmla="*/ 0 h 38"/>
                    <a:gd name="T10" fmla="*/ 0 60000 65536"/>
                    <a:gd name="T11" fmla="*/ 0 60000 65536"/>
                    <a:gd name="T12" fmla="*/ 0 60000 65536"/>
                    <a:gd name="T13" fmla="*/ 0 60000 65536"/>
                    <a:gd name="T14" fmla="*/ 0 60000 65536"/>
                    <a:gd name="T15" fmla="*/ 0 w 62"/>
                    <a:gd name="T16" fmla="*/ 0 h 38"/>
                    <a:gd name="T17" fmla="*/ 62 w 62"/>
                    <a:gd name="T18" fmla="*/ 38 h 38"/>
                  </a:gdLst>
                  <a:ahLst/>
                  <a:cxnLst>
                    <a:cxn ang="T10">
                      <a:pos x="T0" y="T1"/>
                    </a:cxn>
                    <a:cxn ang="T11">
                      <a:pos x="T2" y="T3"/>
                    </a:cxn>
                    <a:cxn ang="T12">
                      <a:pos x="T4" y="T5"/>
                    </a:cxn>
                    <a:cxn ang="T13">
                      <a:pos x="T6" y="T7"/>
                    </a:cxn>
                    <a:cxn ang="T14">
                      <a:pos x="T8" y="T9"/>
                    </a:cxn>
                  </a:cxnLst>
                  <a:rect l="T15" t="T16" r="T17" b="T18"/>
                  <a:pathLst>
                    <a:path w="62" h="38">
                      <a:moveTo>
                        <a:pt x="8" y="0"/>
                      </a:moveTo>
                      <a:lnTo>
                        <a:pt x="0" y="15"/>
                      </a:lnTo>
                      <a:lnTo>
                        <a:pt x="53" y="38"/>
                      </a:lnTo>
                      <a:lnTo>
                        <a:pt x="62" y="19"/>
                      </a:lnTo>
                      <a:lnTo>
                        <a:pt x="8"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78" name="Freeform 251"/>
                <p:cNvSpPr/>
                <p:nvPr/>
              </p:nvSpPr>
              <p:spPr bwMode="auto">
                <a:xfrm>
                  <a:off x="883" y="410"/>
                  <a:ext cx="16" cy="13"/>
                </a:xfrm>
                <a:custGeom>
                  <a:avLst/>
                  <a:gdLst>
                    <a:gd name="T0" fmla="*/ 2 w 61"/>
                    <a:gd name="T1" fmla="*/ 0 h 39"/>
                    <a:gd name="T2" fmla="*/ 0 w 61"/>
                    <a:gd name="T3" fmla="*/ 5 h 39"/>
                    <a:gd name="T4" fmla="*/ 14 w 61"/>
                    <a:gd name="T5" fmla="*/ 13 h 39"/>
                    <a:gd name="T6" fmla="*/ 16 w 61"/>
                    <a:gd name="T7" fmla="*/ 8 h 39"/>
                    <a:gd name="T8" fmla="*/ 2 w 61"/>
                    <a:gd name="T9" fmla="*/ 0 h 39"/>
                    <a:gd name="T10" fmla="*/ 0 60000 65536"/>
                    <a:gd name="T11" fmla="*/ 0 60000 65536"/>
                    <a:gd name="T12" fmla="*/ 0 60000 65536"/>
                    <a:gd name="T13" fmla="*/ 0 60000 65536"/>
                    <a:gd name="T14" fmla="*/ 0 60000 65536"/>
                    <a:gd name="T15" fmla="*/ 0 w 61"/>
                    <a:gd name="T16" fmla="*/ 0 h 39"/>
                    <a:gd name="T17" fmla="*/ 61 w 61"/>
                    <a:gd name="T18" fmla="*/ 39 h 39"/>
                  </a:gdLst>
                  <a:ahLst/>
                  <a:cxnLst>
                    <a:cxn ang="T10">
                      <a:pos x="T0" y="T1"/>
                    </a:cxn>
                    <a:cxn ang="T11">
                      <a:pos x="T2" y="T3"/>
                    </a:cxn>
                    <a:cxn ang="T12">
                      <a:pos x="T4" y="T5"/>
                    </a:cxn>
                    <a:cxn ang="T13">
                      <a:pos x="T6" y="T7"/>
                    </a:cxn>
                    <a:cxn ang="T14">
                      <a:pos x="T8" y="T9"/>
                    </a:cxn>
                  </a:cxnLst>
                  <a:rect l="T15" t="T16" r="T17" b="T18"/>
                  <a:pathLst>
                    <a:path w="61" h="39">
                      <a:moveTo>
                        <a:pt x="9" y="0"/>
                      </a:moveTo>
                      <a:lnTo>
                        <a:pt x="0" y="15"/>
                      </a:lnTo>
                      <a:lnTo>
                        <a:pt x="54" y="39"/>
                      </a:lnTo>
                      <a:lnTo>
                        <a:pt x="61" y="24"/>
                      </a:lnTo>
                      <a:lnTo>
                        <a:pt x="9"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79" name="Freeform 252"/>
                <p:cNvSpPr/>
                <p:nvPr/>
              </p:nvSpPr>
              <p:spPr bwMode="auto">
                <a:xfrm>
                  <a:off x="888" y="408"/>
                  <a:ext cx="14" cy="13"/>
                </a:xfrm>
                <a:custGeom>
                  <a:avLst/>
                  <a:gdLst>
                    <a:gd name="T0" fmla="*/ 2 w 58"/>
                    <a:gd name="T1" fmla="*/ 0 h 40"/>
                    <a:gd name="T2" fmla="*/ 0 w 58"/>
                    <a:gd name="T3" fmla="*/ 5 h 40"/>
                    <a:gd name="T4" fmla="*/ 12 w 58"/>
                    <a:gd name="T5" fmla="*/ 13 h 40"/>
                    <a:gd name="T6" fmla="*/ 14 w 58"/>
                    <a:gd name="T7" fmla="*/ 8 h 40"/>
                    <a:gd name="T8" fmla="*/ 2 w 58"/>
                    <a:gd name="T9" fmla="*/ 0 h 40"/>
                    <a:gd name="T10" fmla="*/ 0 60000 65536"/>
                    <a:gd name="T11" fmla="*/ 0 60000 65536"/>
                    <a:gd name="T12" fmla="*/ 0 60000 65536"/>
                    <a:gd name="T13" fmla="*/ 0 60000 65536"/>
                    <a:gd name="T14" fmla="*/ 0 60000 65536"/>
                    <a:gd name="T15" fmla="*/ 0 w 58"/>
                    <a:gd name="T16" fmla="*/ 0 h 40"/>
                    <a:gd name="T17" fmla="*/ 58 w 58"/>
                    <a:gd name="T18" fmla="*/ 40 h 40"/>
                  </a:gdLst>
                  <a:ahLst/>
                  <a:cxnLst>
                    <a:cxn ang="T10">
                      <a:pos x="T0" y="T1"/>
                    </a:cxn>
                    <a:cxn ang="T11">
                      <a:pos x="T2" y="T3"/>
                    </a:cxn>
                    <a:cxn ang="T12">
                      <a:pos x="T4" y="T5"/>
                    </a:cxn>
                    <a:cxn ang="T13">
                      <a:pos x="T6" y="T7"/>
                    </a:cxn>
                    <a:cxn ang="T14">
                      <a:pos x="T8" y="T9"/>
                    </a:cxn>
                  </a:cxnLst>
                  <a:rect l="T15" t="T16" r="T17" b="T18"/>
                  <a:pathLst>
                    <a:path w="58" h="40">
                      <a:moveTo>
                        <a:pt x="10" y="0"/>
                      </a:moveTo>
                      <a:lnTo>
                        <a:pt x="0" y="16"/>
                      </a:lnTo>
                      <a:lnTo>
                        <a:pt x="50" y="40"/>
                      </a:lnTo>
                      <a:lnTo>
                        <a:pt x="58" y="24"/>
                      </a:lnTo>
                      <a:lnTo>
                        <a:pt x="10"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80" name="Freeform 253"/>
                <p:cNvSpPr/>
                <p:nvPr/>
              </p:nvSpPr>
              <p:spPr bwMode="auto">
                <a:xfrm>
                  <a:off x="891" y="405"/>
                  <a:ext cx="14" cy="13"/>
                </a:xfrm>
                <a:custGeom>
                  <a:avLst/>
                  <a:gdLst>
                    <a:gd name="T0" fmla="*/ 3 w 59"/>
                    <a:gd name="T1" fmla="*/ 0 h 39"/>
                    <a:gd name="T2" fmla="*/ 0 w 59"/>
                    <a:gd name="T3" fmla="*/ 5 h 39"/>
                    <a:gd name="T4" fmla="*/ 12 w 59"/>
                    <a:gd name="T5" fmla="*/ 13 h 39"/>
                    <a:gd name="T6" fmla="*/ 14 w 59"/>
                    <a:gd name="T7" fmla="*/ 8 h 39"/>
                    <a:gd name="T8" fmla="*/ 3 w 59"/>
                    <a:gd name="T9" fmla="*/ 0 h 39"/>
                    <a:gd name="T10" fmla="*/ 0 60000 65536"/>
                    <a:gd name="T11" fmla="*/ 0 60000 65536"/>
                    <a:gd name="T12" fmla="*/ 0 60000 65536"/>
                    <a:gd name="T13" fmla="*/ 0 60000 65536"/>
                    <a:gd name="T14" fmla="*/ 0 60000 65536"/>
                    <a:gd name="T15" fmla="*/ 0 w 59"/>
                    <a:gd name="T16" fmla="*/ 0 h 39"/>
                    <a:gd name="T17" fmla="*/ 59 w 59"/>
                    <a:gd name="T18" fmla="*/ 39 h 39"/>
                  </a:gdLst>
                  <a:ahLst/>
                  <a:cxnLst>
                    <a:cxn ang="T10">
                      <a:pos x="T0" y="T1"/>
                    </a:cxn>
                    <a:cxn ang="T11">
                      <a:pos x="T2" y="T3"/>
                    </a:cxn>
                    <a:cxn ang="T12">
                      <a:pos x="T4" y="T5"/>
                    </a:cxn>
                    <a:cxn ang="T13">
                      <a:pos x="T6" y="T7"/>
                    </a:cxn>
                    <a:cxn ang="T14">
                      <a:pos x="T8" y="T9"/>
                    </a:cxn>
                  </a:cxnLst>
                  <a:rect l="T15" t="T16" r="T17" b="T18"/>
                  <a:pathLst>
                    <a:path w="59" h="39">
                      <a:moveTo>
                        <a:pt x="11" y="0"/>
                      </a:moveTo>
                      <a:lnTo>
                        <a:pt x="0" y="14"/>
                      </a:lnTo>
                      <a:lnTo>
                        <a:pt x="51" y="39"/>
                      </a:lnTo>
                      <a:lnTo>
                        <a:pt x="59" y="24"/>
                      </a:lnTo>
                      <a:lnTo>
                        <a:pt x="11"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81" name="Freeform 254"/>
                <p:cNvSpPr/>
                <p:nvPr/>
              </p:nvSpPr>
              <p:spPr bwMode="auto">
                <a:xfrm>
                  <a:off x="895" y="404"/>
                  <a:ext cx="15" cy="11"/>
                </a:xfrm>
                <a:custGeom>
                  <a:avLst/>
                  <a:gdLst>
                    <a:gd name="T0" fmla="*/ 2 w 58"/>
                    <a:gd name="T1" fmla="*/ 0 h 34"/>
                    <a:gd name="T2" fmla="*/ 0 w 58"/>
                    <a:gd name="T3" fmla="*/ 5 h 34"/>
                    <a:gd name="T4" fmla="*/ 14 w 58"/>
                    <a:gd name="T5" fmla="*/ 11 h 34"/>
                    <a:gd name="T6" fmla="*/ 15 w 58"/>
                    <a:gd name="T7" fmla="*/ 6 h 34"/>
                    <a:gd name="T8" fmla="*/ 2 w 58"/>
                    <a:gd name="T9" fmla="*/ 0 h 34"/>
                    <a:gd name="T10" fmla="*/ 0 60000 65536"/>
                    <a:gd name="T11" fmla="*/ 0 60000 65536"/>
                    <a:gd name="T12" fmla="*/ 0 60000 65536"/>
                    <a:gd name="T13" fmla="*/ 0 60000 65536"/>
                    <a:gd name="T14" fmla="*/ 0 60000 65536"/>
                    <a:gd name="T15" fmla="*/ 0 w 58"/>
                    <a:gd name="T16" fmla="*/ 0 h 34"/>
                    <a:gd name="T17" fmla="*/ 58 w 58"/>
                    <a:gd name="T18" fmla="*/ 34 h 34"/>
                  </a:gdLst>
                  <a:ahLst/>
                  <a:cxnLst>
                    <a:cxn ang="T10">
                      <a:pos x="T0" y="T1"/>
                    </a:cxn>
                    <a:cxn ang="T11">
                      <a:pos x="T2" y="T3"/>
                    </a:cxn>
                    <a:cxn ang="T12">
                      <a:pos x="T4" y="T5"/>
                    </a:cxn>
                    <a:cxn ang="T13">
                      <a:pos x="T6" y="T7"/>
                    </a:cxn>
                    <a:cxn ang="T14">
                      <a:pos x="T8" y="T9"/>
                    </a:cxn>
                  </a:cxnLst>
                  <a:rect l="T15" t="T16" r="T17" b="T18"/>
                  <a:pathLst>
                    <a:path w="58" h="34">
                      <a:moveTo>
                        <a:pt x="8" y="0"/>
                      </a:moveTo>
                      <a:lnTo>
                        <a:pt x="0" y="14"/>
                      </a:lnTo>
                      <a:lnTo>
                        <a:pt x="53" y="34"/>
                      </a:lnTo>
                      <a:lnTo>
                        <a:pt x="58" y="18"/>
                      </a:lnTo>
                      <a:lnTo>
                        <a:pt x="8"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82" name="Freeform 255"/>
                <p:cNvSpPr/>
                <p:nvPr/>
              </p:nvSpPr>
              <p:spPr bwMode="auto">
                <a:xfrm>
                  <a:off x="859" y="410"/>
                  <a:ext cx="5" cy="6"/>
                </a:xfrm>
                <a:custGeom>
                  <a:avLst/>
                  <a:gdLst>
                    <a:gd name="T0" fmla="*/ 2 w 21"/>
                    <a:gd name="T1" fmla="*/ 0 h 20"/>
                    <a:gd name="T2" fmla="*/ 0 w 21"/>
                    <a:gd name="T3" fmla="*/ 5 h 20"/>
                    <a:gd name="T4" fmla="*/ 3 w 21"/>
                    <a:gd name="T5" fmla="*/ 6 h 20"/>
                    <a:gd name="T6" fmla="*/ 5 w 21"/>
                    <a:gd name="T7" fmla="*/ 2 h 20"/>
                    <a:gd name="T8" fmla="*/ 2 w 21"/>
                    <a:gd name="T9" fmla="*/ 0 h 20"/>
                    <a:gd name="T10" fmla="*/ 0 60000 65536"/>
                    <a:gd name="T11" fmla="*/ 0 60000 65536"/>
                    <a:gd name="T12" fmla="*/ 0 60000 65536"/>
                    <a:gd name="T13" fmla="*/ 0 60000 65536"/>
                    <a:gd name="T14" fmla="*/ 0 60000 65536"/>
                    <a:gd name="T15" fmla="*/ 0 w 21"/>
                    <a:gd name="T16" fmla="*/ 0 h 20"/>
                    <a:gd name="T17" fmla="*/ 21 w 21"/>
                    <a:gd name="T18" fmla="*/ 20 h 20"/>
                  </a:gdLst>
                  <a:ahLst/>
                  <a:cxnLst>
                    <a:cxn ang="T10">
                      <a:pos x="T0" y="T1"/>
                    </a:cxn>
                    <a:cxn ang="T11">
                      <a:pos x="T2" y="T3"/>
                    </a:cxn>
                    <a:cxn ang="T12">
                      <a:pos x="T4" y="T5"/>
                    </a:cxn>
                    <a:cxn ang="T13">
                      <a:pos x="T6" y="T7"/>
                    </a:cxn>
                    <a:cxn ang="T14">
                      <a:pos x="T8" y="T9"/>
                    </a:cxn>
                  </a:cxnLst>
                  <a:rect l="T15" t="T16" r="T17" b="T18"/>
                  <a:pathLst>
                    <a:path w="21" h="20">
                      <a:moveTo>
                        <a:pt x="8" y="0"/>
                      </a:moveTo>
                      <a:lnTo>
                        <a:pt x="0" y="16"/>
                      </a:lnTo>
                      <a:lnTo>
                        <a:pt x="14" y="20"/>
                      </a:lnTo>
                      <a:lnTo>
                        <a:pt x="21" y="5"/>
                      </a:lnTo>
                      <a:lnTo>
                        <a:pt x="8"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83" name="Freeform 256"/>
                <p:cNvSpPr/>
                <p:nvPr/>
              </p:nvSpPr>
              <p:spPr bwMode="auto">
                <a:xfrm>
                  <a:off x="866" y="407"/>
                  <a:ext cx="4" cy="7"/>
                </a:xfrm>
                <a:custGeom>
                  <a:avLst/>
                  <a:gdLst>
                    <a:gd name="T0" fmla="*/ 1 w 18"/>
                    <a:gd name="T1" fmla="*/ 0 h 19"/>
                    <a:gd name="T2" fmla="*/ 0 w 18"/>
                    <a:gd name="T3" fmla="*/ 6 h 19"/>
                    <a:gd name="T4" fmla="*/ 3 w 18"/>
                    <a:gd name="T5" fmla="*/ 7 h 19"/>
                    <a:gd name="T6" fmla="*/ 4 w 18"/>
                    <a:gd name="T7" fmla="*/ 0 h 19"/>
                    <a:gd name="T8" fmla="*/ 1 w 18"/>
                    <a:gd name="T9" fmla="*/ 0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3" y="0"/>
                      </a:moveTo>
                      <a:lnTo>
                        <a:pt x="0" y="17"/>
                      </a:lnTo>
                      <a:lnTo>
                        <a:pt x="14" y="19"/>
                      </a:lnTo>
                      <a:lnTo>
                        <a:pt x="18" y="0"/>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84" name="Freeform 257"/>
                <p:cNvSpPr/>
                <p:nvPr/>
              </p:nvSpPr>
              <p:spPr bwMode="auto">
                <a:xfrm>
                  <a:off x="871" y="405"/>
                  <a:ext cx="4" cy="6"/>
                </a:xfrm>
                <a:custGeom>
                  <a:avLst/>
                  <a:gdLst>
                    <a:gd name="T0" fmla="*/ 0 w 16"/>
                    <a:gd name="T1" fmla="*/ 0 h 19"/>
                    <a:gd name="T2" fmla="*/ 0 w 16"/>
                    <a:gd name="T3" fmla="*/ 6 h 19"/>
                    <a:gd name="T4" fmla="*/ 4 w 16"/>
                    <a:gd name="T5" fmla="*/ 6 h 19"/>
                    <a:gd name="T6" fmla="*/ 4 w 16"/>
                    <a:gd name="T7" fmla="*/ 0 h 19"/>
                    <a:gd name="T8" fmla="*/ 0 w 16"/>
                    <a:gd name="T9" fmla="*/ 0 h 19"/>
                    <a:gd name="T10" fmla="*/ 0 60000 65536"/>
                    <a:gd name="T11" fmla="*/ 0 60000 65536"/>
                    <a:gd name="T12" fmla="*/ 0 60000 65536"/>
                    <a:gd name="T13" fmla="*/ 0 60000 65536"/>
                    <a:gd name="T14" fmla="*/ 0 60000 65536"/>
                    <a:gd name="T15" fmla="*/ 0 w 16"/>
                    <a:gd name="T16" fmla="*/ 0 h 19"/>
                    <a:gd name="T17" fmla="*/ 16 w 16"/>
                    <a:gd name="T18" fmla="*/ 19 h 19"/>
                  </a:gdLst>
                  <a:ahLst/>
                  <a:cxnLst>
                    <a:cxn ang="T10">
                      <a:pos x="T0" y="T1"/>
                    </a:cxn>
                    <a:cxn ang="T11">
                      <a:pos x="T2" y="T3"/>
                    </a:cxn>
                    <a:cxn ang="T12">
                      <a:pos x="T4" y="T5"/>
                    </a:cxn>
                    <a:cxn ang="T13">
                      <a:pos x="T6" y="T7"/>
                    </a:cxn>
                    <a:cxn ang="T14">
                      <a:pos x="T8" y="T9"/>
                    </a:cxn>
                  </a:cxnLst>
                  <a:rect l="T15" t="T16" r="T17" b="T18"/>
                  <a:pathLst>
                    <a:path w="16" h="19">
                      <a:moveTo>
                        <a:pt x="1" y="0"/>
                      </a:moveTo>
                      <a:lnTo>
                        <a:pt x="0" y="19"/>
                      </a:lnTo>
                      <a:lnTo>
                        <a:pt x="15" y="19"/>
                      </a:lnTo>
                      <a:lnTo>
                        <a:pt x="16" y="1"/>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85" name="Freeform 258"/>
                <p:cNvSpPr/>
                <p:nvPr/>
              </p:nvSpPr>
              <p:spPr bwMode="auto">
                <a:xfrm>
                  <a:off x="876" y="403"/>
                  <a:ext cx="4" cy="5"/>
                </a:xfrm>
                <a:custGeom>
                  <a:avLst/>
                  <a:gdLst>
                    <a:gd name="T0" fmla="*/ 1 w 17"/>
                    <a:gd name="T1" fmla="*/ 0 h 17"/>
                    <a:gd name="T2" fmla="*/ 0 w 17"/>
                    <a:gd name="T3" fmla="*/ 5 h 17"/>
                    <a:gd name="T4" fmla="*/ 4 w 17"/>
                    <a:gd name="T5" fmla="*/ 5 h 17"/>
                    <a:gd name="T6" fmla="*/ 4 w 17"/>
                    <a:gd name="T7" fmla="*/ 0 h 17"/>
                    <a:gd name="T8" fmla="*/ 1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3" y="0"/>
                      </a:moveTo>
                      <a:lnTo>
                        <a:pt x="0" y="16"/>
                      </a:lnTo>
                      <a:lnTo>
                        <a:pt x="15" y="17"/>
                      </a:lnTo>
                      <a:lnTo>
                        <a:pt x="17" y="0"/>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86" name="Freeform 259"/>
                <p:cNvSpPr/>
                <p:nvPr/>
              </p:nvSpPr>
              <p:spPr bwMode="auto">
                <a:xfrm>
                  <a:off x="880" y="399"/>
                  <a:ext cx="7" cy="8"/>
                </a:xfrm>
                <a:custGeom>
                  <a:avLst/>
                  <a:gdLst>
                    <a:gd name="T0" fmla="*/ 5 w 28"/>
                    <a:gd name="T1" fmla="*/ 0 h 23"/>
                    <a:gd name="T2" fmla="*/ 0 w 28"/>
                    <a:gd name="T3" fmla="*/ 3 h 23"/>
                    <a:gd name="T4" fmla="*/ 3 w 28"/>
                    <a:gd name="T5" fmla="*/ 8 h 23"/>
                    <a:gd name="T6" fmla="*/ 7 w 28"/>
                    <a:gd name="T7" fmla="*/ 5 h 23"/>
                    <a:gd name="T8" fmla="*/ 5 w 28"/>
                    <a:gd name="T9" fmla="*/ 0 h 23"/>
                    <a:gd name="T10" fmla="*/ 0 60000 65536"/>
                    <a:gd name="T11" fmla="*/ 0 60000 65536"/>
                    <a:gd name="T12" fmla="*/ 0 60000 65536"/>
                    <a:gd name="T13" fmla="*/ 0 60000 65536"/>
                    <a:gd name="T14" fmla="*/ 0 60000 65536"/>
                    <a:gd name="T15" fmla="*/ 0 w 28"/>
                    <a:gd name="T16" fmla="*/ 0 h 23"/>
                    <a:gd name="T17" fmla="*/ 28 w 28"/>
                    <a:gd name="T18" fmla="*/ 23 h 23"/>
                  </a:gdLst>
                  <a:ahLst/>
                  <a:cxnLst>
                    <a:cxn ang="T10">
                      <a:pos x="T0" y="T1"/>
                    </a:cxn>
                    <a:cxn ang="T11">
                      <a:pos x="T2" y="T3"/>
                    </a:cxn>
                    <a:cxn ang="T12">
                      <a:pos x="T4" y="T5"/>
                    </a:cxn>
                    <a:cxn ang="T13">
                      <a:pos x="T6" y="T7"/>
                    </a:cxn>
                    <a:cxn ang="T14">
                      <a:pos x="T8" y="T9"/>
                    </a:cxn>
                  </a:cxnLst>
                  <a:rect l="T15" t="T16" r="T17" b="T18"/>
                  <a:pathLst>
                    <a:path w="28" h="23">
                      <a:moveTo>
                        <a:pt x="19" y="0"/>
                      </a:moveTo>
                      <a:lnTo>
                        <a:pt x="0" y="8"/>
                      </a:lnTo>
                      <a:lnTo>
                        <a:pt x="12" y="23"/>
                      </a:lnTo>
                      <a:lnTo>
                        <a:pt x="28" y="15"/>
                      </a:lnTo>
                      <a:lnTo>
                        <a:pt x="19"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87" name="Freeform 260"/>
                <p:cNvSpPr/>
                <p:nvPr/>
              </p:nvSpPr>
              <p:spPr bwMode="auto">
                <a:xfrm>
                  <a:off x="888" y="397"/>
                  <a:ext cx="3" cy="6"/>
                </a:xfrm>
                <a:custGeom>
                  <a:avLst/>
                  <a:gdLst>
                    <a:gd name="T0" fmla="*/ 1 w 14"/>
                    <a:gd name="T1" fmla="*/ 0 h 19"/>
                    <a:gd name="T2" fmla="*/ 0 w 14"/>
                    <a:gd name="T3" fmla="*/ 6 h 19"/>
                    <a:gd name="T4" fmla="*/ 2 w 14"/>
                    <a:gd name="T5" fmla="*/ 6 h 19"/>
                    <a:gd name="T6" fmla="*/ 3 w 14"/>
                    <a:gd name="T7" fmla="*/ 1 h 19"/>
                    <a:gd name="T8" fmla="*/ 1 w 14"/>
                    <a:gd name="T9" fmla="*/ 0 h 19"/>
                    <a:gd name="T10" fmla="*/ 0 60000 65536"/>
                    <a:gd name="T11" fmla="*/ 0 60000 65536"/>
                    <a:gd name="T12" fmla="*/ 0 60000 65536"/>
                    <a:gd name="T13" fmla="*/ 0 60000 65536"/>
                    <a:gd name="T14" fmla="*/ 0 60000 65536"/>
                    <a:gd name="T15" fmla="*/ 0 w 14"/>
                    <a:gd name="T16" fmla="*/ 0 h 19"/>
                    <a:gd name="T17" fmla="*/ 14 w 14"/>
                    <a:gd name="T18" fmla="*/ 19 h 19"/>
                  </a:gdLst>
                  <a:ahLst/>
                  <a:cxnLst>
                    <a:cxn ang="T10">
                      <a:pos x="T0" y="T1"/>
                    </a:cxn>
                    <a:cxn ang="T11">
                      <a:pos x="T2" y="T3"/>
                    </a:cxn>
                    <a:cxn ang="T12">
                      <a:pos x="T4" y="T5"/>
                    </a:cxn>
                    <a:cxn ang="T13">
                      <a:pos x="T6" y="T7"/>
                    </a:cxn>
                    <a:cxn ang="T14">
                      <a:pos x="T8" y="T9"/>
                    </a:cxn>
                  </a:cxnLst>
                  <a:rect l="T15" t="T16" r="T17" b="T18"/>
                  <a:pathLst>
                    <a:path w="14" h="19">
                      <a:moveTo>
                        <a:pt x="3" y="0"/>
                      </a:moveTo>
                      <a:lnTo>
                        <a:pt x="0" y="18"/>
                      </a:lnTo>
                      <a:lnTo>
                        <a:pt x="11" y="19"/>
                      </a:lnTo>
                      <a:lnTo>
                        <a:pt x="14" y="3"/>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88" name="Freeform 261"/>
                <p:cNvSpPr/>
                <p:nvPr/>
              </p:nvSpPr>
              <p:spPr bwMode="auto">
                <a:xfrm>
                  <a:off x="928" y="305"/>
                  <a:ext cx="33" cy="52"/>
                </a:xfrm>
                <a:custGeom>
                  <a:avLst/>
                  <a:gdLst>
                    <a:gd name="T0" fmla="*/ 10 w 131"/>
                    <a:gd name="T1" fmla="*/ 2 h 156"/>
                    <a:gd name="T2" fmla="*/ 6 w 131"/>
                    <a:gd name="T3" fmla="*/ 3 h 156"/>
                    <a:gd name="T4" fmla="*/ 4 w 131"/>
                    <a:gd name="T5" fmla="*/ 8 h 156"/>
                    <a:gd name="T6" fmla="*/ 3 w 131"/>
                    <a:gd name="T7" fmla="*/ 14 h 156"/>
                    <a:gd name="T8" fmla="*/ 3 w 131"/>
                    <a:gd name="T9" fmla="*/ 17 h 156"/>
                    <a:gd name="T10" fmla="*/ 3 w 131"/>
                    <a:gd name="T11" fmla="*/ 19 h 156"/>
                    <a:gd name="T12" fmla="*/ 3 w 131"/>
                    <a:gd name="T13" fmla="*/ 20 h 156"/>
                    <a:gd name="T14" fmla="*/ 3 w 131"/>
                    <a:gd name="T15" fmla="*/ 24 h 156"/>
                    <a:gd name="T16" fmla="*/ 2 w 131"/>
                    <a:gd name="T17" fmla="*/ 27 h 156"/>
                    <a:gd name="T18" fmla="*/ 1 w 131"/>
                    <a:gd name="T19" fmla="*/ 28 h 156"/>
                    <a:gd name="T20" fmla="*/ 1 w 131"/>
                    <a:gd name="T21" fmla="*/ 28 h 156"/>
                    <a:gd name="T22" fmla="*/ 0 w 131"/>
                    <a:gd name="T23" fmla="*/ 29 h 156"/>
                    <a:gd name="T24" fmla="*/ 0 w 131"/>
                    <a:gd name="T25" fmla="*/ 30 h 156"/>
                    <a:gd name="T26" fmla="*/ 0 w 131"/>
                    <a:gd name="T27" fmla="*/ 30 h 156"/>
                    <a:gd name="T28" fmla="*/ 1 w 131"/>
                    <a:gd name="T29" fmla="*/ 31 h 156"/>
                    <a:gd name="T30" fmla="*/ 3 w 131"/>
                    <a:gd name="T31" fmla="*/ 31 h 156"/>
                    <a:gd name="T32" fmla="*/ 3 w 131"/>
                    <a:gd name="T33" fmla="*/ 32 h 156"/>
                    <a:gd name="T34" fmla="*/ 3 w 131"/>
                    <a:gd name="T35" fmla="*/ 33 h 156"/>
                    <a:gd name="T36" fmla="*/ 3 w 131"/>
                    <a:gd name="T37" fmla="*/ 34 h 156"/>
                    <a:gd name="T38" fmla="*/ 3 w 131"/>
                    <a:gd name="T39" fmla="*/ 36 h 156"/>
                    <a:gd name="T40" fmla="*/ 3 w 131"/>
                    <a:gd name="T41" fmla="*/ 37 h 156"/>
                    <a:gd name="T42" fmla="*/ 3 w 131"/>
                    <a:gd name="T43" fmla="*/ 38 h 156"/>
                    <a:gd name="T44" fmla="*/ 3 w 131"/>
                    <a:gd name="T45" fmla="*/ 39 h 156"/>
                    <a:gd name="T46" fmla="*/ 3 w 131"/>
                    <a:gd name="T47" fmla="*/ 40 h 156"/>
                    <a:gd name="T48" fmla="*/ 3 w 131"/>
                    <a:gd name="T49" fmla="*/ 40 h 156"/>
                    <a:gd name="T50" fmla="*/ 3 w 131"/>
                    <a:gd name="T51" fmla="*/ 41 h 156"/>
                    <a:gd name="T52" fmla="*/ 4 w 131"/>
                    <a:gd name="T53" fmla="*/ 42 h 156"/>
                    <a:gd name="T54" fmla="*/ 4 w 131"/>
                    <a:gd name="T55" fmla="*/ 43 h 156"/>
                    <a:gd name="T56" fmla="*/ 4 w 131"/>
                    <a:gd name="T57" fmla="*/ 44 h 156"/>
                    <a:gd name="T58" fmla="*/ 5 w 131"/>
                    <a:gd name="T59" fmla="*/ 45 h 156"/>
                    <a:gd name="T60" fmla="*/ 6 w 131"/>
                    <a:gd name="T61" fmla="*/ 45 h 156"/>
                    <a:gd name="T62" fmla="*/ 6 w 131"/>
                    <a:gd name="T63" fmla="*/ 45 h 156"/>
                    <a:gd name="T64" fmla="*/ 7 w 131"/>
                    <a:gd name="T65" fmla="*/ 47 h 156"/>
                    <a:gd name="T66" fmla="*/ 10 w 131"/>
                    <a:gd name="T67" fmla="*/ 45 h 156"/>
                    <a:gd name="T68" fmla="*/ 12 w 131"/>
                    <a:gd name="T69" fmla="*/ 45 h 156"/>
                    <a:gd name="T70" fmla="*/ 15 w 131"/>
                    <a:gd name="T71" fmla="*/ 52 h 156"/>
                    <a:gd name="T72" fmla="*/ 28 w 131"/>
                    <a:gd name="T73" fmla="*/ 44 h 156"/>
                    <a:gd name="T74" fmla="*/ 27 w 131"/>
                    <a:gd name="T75" fmla="*/ 41 h 156"/>
                    <a:gd name="T76" fmla="*/ 27 w 131"/>
                    <a:gd name="T77" fmla="*/ 39 h 156"/>
                    <a:gd name="T78" fmla="*/ 27 w 131"/>
                    <a:gd name="T79" fmla="*/ 35 h 156"/>
                    <a:gd name="T80" fmla="*/ 33 w 131"/>
                    <a:gd name="T81" fmla="*/ 28 h 156"/>
                    <a:gd name="T82" fmla="*/ 33 w 131"/>
                    <a:gd name="T83" fmla="*/ 9 h 156"/>
                    <a:gd name="T84" fmla="*/ 29 w 131"/>
                    <a:gd name="T85" fmla="*/ 5 h 156"/>
                    <a:gd name="T86" fmla="*/ 25 w 131"/>
                    <a:gd name="T87" fmla="*/ 3 h 156"/>
                    <a:gd name="T88" fmla="*/ 21 w 131"/>
                    <a:gd name="T89" fmla="*/ 0 h 156"/>
                    <a:gd name="T90" fmla="*/ 15 w 131"/>
                    <a:gd name="T91" fmla="*/ 1 h 156"/>
                    <a:gd name="T92" fmla="*/ 10 w 131"/>
                    <a:gd name="T93" fmla="*/ 2 h 15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31"/>
                    <a:gd name="T142" fmla="*/ 0 h 156"/>
                    <a:gd name="T143" fmla="*/ 131 w 131"/>
                    <a:gd name="T144" fmla="*/ 156 h 15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31" h="156">
                      <a:moveTo>
                        <a:pt x="40" y="5"/>
                      </a:moveTo>
                      <a:lnTo>
                        <a:pt x="24" y="10"/>
                      </a:lnTo>
                      <a:lnTo>
                        <a:pt x="17" y="24"/>
                      </a:lnTo>
                      <a:lnTo>
                        <a:pt x="12" y="41"/>
                      </a:lnTo>
                      <a:lnTo>
                        <a:pt x="12" y="50"/>
                      </a:lnTo>
                      <a:lnTo>
                        <a:pt x="12" y="56"/>
                      </a:lnTo>
                      <a:lnTo>
                        <a:pt x="13" y="61"/>
                      </a:lnTo>
                      <a:lnTo>
                        <a:pt x="12" y="71"/>
                      </a:lnTo>
                      <a:lnTo>
                        <a:pt x="7" y="80"/>
                      </a:lnTo>
                      <a:lnTo>
                        <a:pt x="4" y="83"/>
                      </a:lnTo>
                      <a:lnTo>
                        <a:pt x="2" y="85"/>
                      </a:lnTo>
                      <a:lnTo>
                        <a:pt x="0" y="86"/>
                      </a:lnTo>
                      <a:lnTo>
                        <a:pt x="0" y="90"/>
                      </a:lnTo>
                      <a:lnTo>
                        <a:pt x="1" y="91"/>
                      </a:lnTo>
                      <a:lnTo>
                        <a:pt x="2" y="93"/>
                      </a:lnTo>
                      <a:lnTo>
                        <a:pt x="10" y="94"/>
                      </a:lnTo>
                      <a:lnTo>
                        <a:pt x="12" y="96"/>
                      </a:lnTo>
                      <a:lnTo>
                        <a:pt x="12" y="100"/>
                      </a:lnTo>
                      <a:lnTo>
                        <a:pt x="12" y="102"/>
                      </a:lnTo>
                      <a:lnTo>
                        <a:pt x="10" y="109"/>
                      </a:lnTo>
                      <a:lnTo>
                        <a:pt x="12" y="110"/>
                      </a:lnTo>
                      <a:lnTo>
                        <a:pt x="12" y="115"/>
                      </a:lnTo>
                      <a:lnTo>
                        <a:pt x="12" y="117"/>
                      </a:lnTo>
                      <a:lnTo>
                        <a:pt x="12" y="119"/>
                      </a:lnTo>
                      <a:lnTo>
                        <a:pt x="12" y="120"/>
                      </a:lnTo>
                      <a:lnTo>
                        <a:pt x="13" y="122"/>
                      </a:lnTo>
                      <a:lnTo>
                        <a:pt x="15" y="126"/>
                      </a:lnTo>
                      <a:lnTo>
                        <a:pt x="15" y="129"/>
                      </a:lnTo>
                      <a:lnTo>
                        <a:pt x="17" y="131"/>
                      </a:lnTo>
                      <a:lnTo>
                        <a:pt x="19" y="134"/>
                      </a:lnTo>
                      <a:lnTo>
                        <a:pt x="24" y="135"/>
                      </a:lnTo>
                      <a:lnTo>
                        <a:pt x="24" y="136"/>
                      </a:lnTo>
                      <a:lnTo>
                        <a:pt x="29" y="140"/>
                      </a:lnTo>
                      <a:lnTo>
                        <a:pt x="38" y="136"/>
                      </a:lnTo>
                      <a:lnTo>
                        <a:pt x="46" y="135"/>
                      </a:lnTo>
                      <a:lnTo>
                        <a:pt x="60" y="156"/>
                      </a:lnTo>
                      <a:lnTo>
                        <a:pt x="113" y="131"/>
                      </a:lnTo>
                      <a:lnTo>
                        <a:pt x="108" y="124"/>
                      </a:lnTo>
                      <a:lnTo>
                        <a:pt x="106" y="117"/>
                      </a:lnTo>
                      <a:lnTo>
                        <a:pt x="106" y="105"/>
                      </a:lnTo>
                      <a:lnTo>
                        <a:pt x="131" y="83"/>
                      </a:lnTo>
                      <a:lnTo>
                        <a:pt x="131" y="28"/>
                      </a:lnTo>
                      <a:lnTo>
                        <a:pt x="117" y="14"/>
                      </a:lnTo>
                      <a:lnTo>
                        <a:pt x="100" y="8"/>
                      </a:lnTo>
                      <a:lnTo>
                        <a:pt x="84" y="0"/>
                      </a:lnTo>
                      <a:lnTo>
                        <a:pt x="60" y="4"/>
                      </a:lnTo>
                      <a:lnTo>
                        <a:pt x="40" y="5"/>
                      </a:lnTo>
                      <a:close/>
                    </a:path>
                  </a:pathLst>
                </a:custGeom>
                <a:solidFill>
                  <a:srgbClr val="FFC17D"/>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89" name="Freeform 262"/>
                <p:cNvSpPr/>
                <p:nvPr/>
              </p:nvSpPr>
              <p:spPr bwMode="auto">
                <a:xfrm>
                  <a:off x="928" y="305"/>
                  <a:ext cx="33" cy="52"/>
                </a:xfrm>
                <a:custGeom>
                  <a:avLst/>
                  <a:gdLst>
                    <a:gd name="T0" fmla="*/ 10 w 131"/>
                    <a:gd name="T1" fmla="*/ 2 h 156"/>
                    <a:gd name="T2" fmla="*/ 6 w 131"/>
                    <a:gd name="T3" fmla="*/ 3 h 156"/>
                    <a:gd name="T4" fmla="*/ 4 w 131"/>
                    <a:gd name="T5" fmla="*/ 8 h 156"/>
                    <a:gd name="T6" fmla="*/ 3 w 131"/>
                    <a:gd name="T7" fmla="*/ 14 h 156"/>
                    <a:gd name="T8" fmla="*/ 3 w 131"/>
                    <a:gd name="T9" fmla="*/ 17 h 156"/>
                    <a:gd name="T10" fmla="*/ 3 w 131"/>
                    <a:gd name="T11" fmla="*/ 19 h 156"/>
                    <a:gd name="T12" fmla="*/ 3 w 131"/>
                    <a:gd name="T13" fmla="*/ 20 h 156"/>
                    <a:gd name="T14" fmla="*/ 3 w 131"/>
                    <a:gd name="T15" fmla="*/ 24 h 156"/>
                    <a:gd name="T16" fmla="*/ 2 w 131"/>
                    <a:gd name="T17" fmla="*/ 27 h 156"/>
                    <a:gd name="T18" fmla="*/ 1 w 131"/>
                    <a:gd name="T19" fmla="*/ 28 h 156"/>
                    <a:gd name="T20" fmla="*/ 1 w 131"/>
                    <a:gd name="T21" fmla="*/ 28 h 156"/>
                    <a:gd name="T22" fmla="*/ 0 w 131"/>
                    <a:gd name="T23" fmla="*/ 29 h 156"/>
                    <a:gd name="T24" fmla="*/ 0 w 131"/>
                    <a:gd name="T25" fmla="*/ 30 h 156"/>
                    <a:gd name="T26" fmla="*/ 0 w 131"/>
                    <a:gd name="T27" fmla="*/ 30 h 156"/>
                    <a:gd name="T28" fmla="*/ 1 w 131"/>
                    <a:gd name="T29" fmla="*/ 31 h 156"/>
                    <a:gd name="T30" fmla="*/ 3 w 131"/>
                    <a:gd name="T31" fmla="*/ 31 h 156"/>
                    <a:gd name="T32" fmla="*/ 3 w 131"/>
                    <a:gd name="T33" fmla="*/ 32 h 156"/>
                    <a:gd name="T34" fmla="*/ 3 w 131"/>
                    <a:gd name="T35" fmla="*/ 33 h 156"/>
                    <a:gd name="T36" fmla="*/ 3 w 131"/>
                    <a:gd name="T37" fmla="*/ 34 h 156"/>
                    <a:gd name="T38" fmla="*/ 3 w 131"/>
                    <a:gd name="T39" fmla="*/ 36 h 156"/>
                    <a:gd name="T40" fmla="*/ 3 w 131"/>
                    <a:gd name="T41" fmla="*/ 37 h 156"/>
                    <a:gd name="T42" fmla="*/ 3 w 131"/>
                    <a:gd name="T43" fmla="*/ 38 h 156"/>
                    <a:gd name="T44" fmla="*/ 3 w 131"/>
                    <a:gd name="T45" fmla="*/ 39 h 156"/>
                    <a:gd name="T46" fmla="*/ 3 w 131"/>
                    <a:gd name="T47" fmla="*/ 40 h 156"/>
                    <a:gd name="T48" fmla="*/ 3 w 131"/>
                    <a:gd name="T49" fmla="*/ 40 h 156"/>
                    <a:gd name="T50" fmla="*/ 3 w 131"/>
                    <a:gd name="T51" fmla="*/ 41 h 156"/>
                    <a:gd name="T52" fmla="*/ 4 w 131"/>
                    <a:gd name="T53" fmla="*/ 42 h 156"/>
                    <a:gd name="T54" fmla="*/ 4 w 131"/>
                    <a:gd name="T55" fmla="*/ 43 h 156"/>
                    <a:gd name="T56" fmla="*/ 4 w 131"/>
                    <a:gd name="T57" fmla="*/ 44 h 156"/>
                    <a:gd name="T58" fmla="*/ 5 w 131"/>
                    <a:gd name="T59" fmla="*/ 45 h 156"/>
                    <a:gd name="T60" fmla="*/ 6 w 131"/>
                    <a:gd name="T61" fmla="*/ 45 h 156"/>
                    <a:gd name="T62" fmla="*/ 6 w 131"/>
                    <a:gd name="T63" fmla="*/ 45 h 156"/>
                    <a:gd name="T64" fmla="*/ 7 w 131"/>
                    <a:gd name="T65" fmla="*/ 47 h 156"/>
                    <a:gd name="T66" fmla="*/ 10 w 131"/>
                    <a:gd name="T67" fmla="*/ 45 h 156"/>
                    <a:gd name="T68" fmla="*/ 12 w 131"/>
                    <a:gd name="T69" fmla="*/ 45 h 156"/>
                    <a:gd name="T70" fmla="*/ 15 w 131"/>
                    <a:gd name="T71" fmla="*/ 52 h 156"/>
                    <a:gd name="T72" fmla="*/ 28 w 131"/>
                    <a:gd name="T73" fmla="*/ 44 h 156"/>
                    <a:gd name="T74" fmla="*/ 27 w 131"/>
                    <a:gd name="T75" fmla="*/ 41 h 156"/>
                    <a:gd name="T76" fmla="*/ 27 w 131"/>
                    <a:gd name="T77" fmla="*/ 39 h 156"/>
                    <a:gd name="T78" fmla="*/ 27 w 131"/>
                    <a:gd name="T79" fmla="*/ 35 h 156"/>
                    <a:gd name="T80" fmla="*/ 33 w 131"/>
                    <a:gd name="T81" fmla="*/ 28 h 156"/>
                    <a:gd name="T82" fmla="*/ 33 w 131"/>
                    <a:gd name="T83" fmla="*/ 9 h 156"/>
                    <a:gd name="T84" fmla="*/ 29 w 131"/>
                    <a:gd name="T85" fmla="*/ 5 h 156"/>
                    <a:gd name="T86" fmla="*/ 25 w 131"/>
                    <a:gd name="T87" fmla="*/ 3 h 156"/>
                    <a:gd name="T88" fmla="*/ 21 w 131"/>
                    <a:gd name="T89" fmla="*/ 0 h 156"/>
                    <a:gd name="T90" fmla="*/ 15 w 131"/>
                    <a:gd name="T91" fmla="*/ 1 h 156"/>
                    <a:gd name="T92" fmla="*/ 10 w 131"/>
                    <a:gd name="T93" fmla="*/ 2 h 15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31"/>
                    <a:gd name="T142" fmla="*/ 0 h 156"/>
                    <a:gd name="T143" fmla="*/ 131 w 131"/>
                    <a:gd name="T144" fmla="*/ 156 h 15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31" h="156">
                      <a:moveTo>
                        <a:pt x="40" y="5"/>
                      </a:moveTo>
                      <a:lnTo>
                        <a:pt x="24" y="10"/>
                      </a:lnTo>
                      <a:lnTo>
                        <a:pt x="17" y="24"/>
                      </a:lnTo>
                      <a:lnTo>
                        <a:pt x="12" y="41"/>
                      </a:lnTo>
                      <a:lnTo>
                        <a:pt x="12" y="50"/>
                      </a:lnTo>
                      <a:lnTo>
                        <a:pt x="12" y="56"/>
                      </a:lnTo>
                      <a:lnTo>
                        <a:pt x="13" y="61"/>
                      </a:lnTo>
                      <a:lnTo>
                        <a:pt x="12" y="71"/>
                      </a:lnTo>
                      <a:lnTo>
                        <a:pt x="7" y="80"/>
                      </a:lnTo>
                      <a:lnTo>
                        <a:pt x="4" y="83"/>
                      </a:lnTo>
                      <a:lnTo>
                        <a:pt x="2" y="85"/>
                      </a:lnTo>
                      <a:lnTo>
                        <a:pt x="0" y="86"/>
                      </a:lnTo>
                      <a:lnTo>
                        <a:pt x="0" y="90"/>
                      </a:lnTo>
                      <a:lnTo>
                        <a:pt x="1" y="91"/>
                      </a:lnTo>
                      <a:lnTo>
                        <a:pt x="2" y="93"/>
                      </a:lnTo>
                      <a:lnTo>
                        <a:pt x="10" y="94"/>
                      </a:lnTo>
                      <a:lnTo>
                        <a:pt x="12" y="96"/>
                      </a:lnTo>
                      <a:lnTo>
                        <a:pt x="12" y="100"/>
                      </a:lnTo>
                      <a:lnTo>
                        <a:pt x="12" y="102"/>
                      </a:lnTo>
                      <a:lnTo>
                        <a:pt x="10" y="109"/>
                      </a:lnTo>
                      <a:lnTo>
                        <a:pt x="12" y="110"/>
                      </a:lnTo>
                      <a:lnTo>
                        <a:pt x="12" y="115"/>
                      </a:lnTo>
                      <a:lnTo>
                        <a:pt x="12" y="117"/>
                      </a:lnTo>
                      <a:lnTo>
                        <a:pt x="12" y="119"/>
                      </a:lnTo>
                      <a:lnTo>
                        <a:pt x="12" y="120"/>
                      </a:lnTo>
                      <a:lnTo>
                        <a:pt x="13" y="122"/>
                      </a:lnTo>
                      <a:lnTo>
                        <a:pt x="15" y="126"/>
                      </a:lnTo>
                      <a:lnTo>
                        <a:pt x="15" y="129"/>
                      </a:lnTo>
                      <a:lnTo>
                        <a:pt x="17" y="131"/>
                      </a:lnTo>
                      <a:lnTo>
                        <a:pt x="19" y="134"/>
                      </a:lnTo>
                      <a:lnTo>
                        <a:pt x="24" y="135"/>
                      </a:lnTo>
                      <a:lnTo>
                        <a:pt x="24" y="136"/>
                      </a:lnTo>
                      <a:lnTo>
                        <a:pt x="29" y="140"/>
                      </a:lnTo>
                      <a:lnTo>
                        <a:pt x="38" y="136"/>
                      </a:lnTo>
                      <a:lnTo>
                        <a:pt x="46" y="135"/>
                      </a:lnTo>
                      <a:lnTo>
                        <a:pt x="60" y="156"/>
                      </a:lnTo>
                      <a:lnTo>
                        <a:pt x="113" y="131"/>
                      </a:lnTo>
                      <a:lnTo>
                        <a:pt x="108" y="124"/>
                      </a:lnTo>
                      <a:lnTo>
                        <a:pt x="106" y="117"/>
                      </a:lnTo>
                      <a:lnTo>
                        <a:pt x="106" y="105"/>
                      </a:lnTo>
                      <a:lnTo>
                        <a:pt x="131" y="83"/>
                      </a:lnTo>
                      <a:lnTo>
                        <a:pt x="131" y="28"/>
                      </a:lnTo>
                      <a:lnTo>
                        <a:pt x="117" y="14"/>
                      </a:lnTo>
                      <a:lnTo>
                        <a:pt x="100" y="8"/>
                      </a:lnTo>
                      <a:lnTo>
                        <a:pt x="84" y="0"/>
                      </a:lnTo>
                      <a:lnTo>
                        <a:pt x="60" y="4"/>
                      </a:lnTo>
                      <a:lnTo>
                        <a:pt x="40" y="5"/>
                      </a:lnTo>
                    </a:path>
                  </a:pathLst>
                </a:custGeom>
                <a:noFill/>
                <a:ln w="9525">
                  <a:solidFill>
                    <a:srgbClr val="404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90" name="Freeform 263"/>
                <p:cNvSpPr/>
                <p:nvPr/>
              </p:nvSpPr>
              <p:spPr bwMode="auto">
                <a:xfrm>
                  <a:off x="944" y="338"/>
                  <a:ext cx="5" cy="8"/>
                </a:xfrm>
                <a:custGeom>
                  <a:avLst/>
                  <a:gdLst>
                    <a:gd name="T0" fmla="*/ 5 w 19"/>
                    <a:gd name="T1" fmla="*/ 0 h 24"/>
                    <a:gd name="T2" fmla="*/ 3 w 19"/>
                    <a:gd name="T3" fmla="*/ 3 h 24"/>
                    <a:gd name="T4" fmla="*/ 2 w 19"/>
                    <a:gd name="T5" fmla="*/ 5 h 24"/>
                    <a:gd name="T6" fmla="*/ 0 w 19"/>
                    <a:gd name="T7" fmla="*/ 8 h 24"/>
                    <a:gd name="T8" fmla="*/ 3 w 19"/>
                    <a:gd name="T9" fmla="*/ 6 h 24"/>
                    <a:gd name="T10" fmla="*/ 4 w 19"/>
                    <a:gd name="T11" fmla="*/ 3 h 24"/>
                    <a:gd name="T12" fmla="*/ 5 w 19"/>
                    <a:gd name="T13" fmla="*/ 0 h 24"/>
                    <a:gd name="T14" fmla="*/ 0 60000 65536"/>
                    <a:gd name="T15" fmla="*/ 0 60000 65536"/>
                    <a:gd name="T16" fmla="*/ 0 60000 65536"/>
                    <a:gd name="T17" fmla="*/ 0 60000 65536"/>
                    <a:gd name="T18" fmla="*/ 0 60000 65536"/>
                    <a:gd name="T19" fmla="*/ 0 60000 65536"/>
                    <a:gd name="T20" fmla="*/ 0 60000 65536"/>
                    <a:gd name="T21" fmla="*/ 0 w 19"/>
                    <a:gd name="T22" fmla="*/ 0 h 24"/>
                    <a:gd name="T23" fmla="*/ 19 w 19"/>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24">
                      <a:moveTo>
                        <a:pt x="19" y="0"/>
                      </a:moveTo>
                      <a:lnTo>
                        <a:pt x="13" y="10"/>
                      </a:lnTo>
                      <a:lnTo>
                        <a:pt x="8" y="16"/>
                      </a:lnTo>
                      <a:lnTo>
                        <a:pt x="0" y="24"/>
                      </a:lnTo>
                      <a:lnTo>
                        <a:pt x="10" y="18"/>
                      </a:lnTo>
                      <a:lnTo>
                        <a:pt x="17" y="10"/>
                      </a:lnTo>
                      <a:lnTo>
                        <a:pt x="19"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91" name="Freeform 264"/>
                <p:cNvSpPr/>
                <p:nvPr/>
              </p:nvSpPr>
              <p:spPr bwMode="auto">
                <a:xfrm>
                  <a:off x="934" y="327"/>
                  <a:ext cx="5" cy="5"/>
                </a:xfrm>
                <a:custGeom>
                  <a:avLst/>
                  <a:gdLst>
                    <a:gd name="T0" fmla="*/ 0 w 19"/>
                    <a:gd name="T1" fmla="*/ 0 h 15"/>
                    <a:gd name="T2" fmla="*/ 1 w 19"/>
                    <a:gd name="T3" fmla="*/ 1 h 15"/>
                    <a:gd name="T4" fmla="*/ 0 w 19"/>
                    <a:gd name="T5" fmla="*/ 1 h 15"/>
                    <a:gd name="T6" fmla="*/ 1 w 19"/>
                    <a:gd name="T7" fmla="*/ 1 h 15"/>
                    <a:gd name="T8" fmla="*/ 1 w 19"/>
                    <a:gd name="T9" fmla="*/ 3 h 15"/>
                    <a:gd name="T10" fmla="*/ 1 w 19"/>
                    <a:gd name="T11" fmla="*/ 3 h 15"/>
                    <a:gd name="T12" fmla="*/ 1 w 19"/>
                    <a:gd name="T13" fmla="*/ 3 h 15"/>
                    <a:gd name="T14" fmla="*/ 1 w 19"/>
                    <a:gd name="T15" fmla="*/ 5 h 15"/>
                    <a:gd name="T16" fmla="*/ 1 w 19"/>
                    <a:gd name="T17" fmla="*/ 3 h 15"/>
                    <a:gd name="T18" fmla="*/ 3 w 19"/>
                    <a:gd name="T19" fmla="*/ 3 h 15"/>
                    <a:gd name="T20" fmla="*/ 5 w 19"/>
                    <a:gd name="T21" fmla="*/ 3 h 15"/>
                    <a:gd name="T22" fmla="*/ 3 w 19"/>
                    <a:gd name="T23" fmla="*/ 1 h 15"/>
                    <a:gd name="T24" fmla="*/ 0 w 19"/>
                    <a:gd name="T25" fmla="*/ 0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15"/>
                    <a:gd name="T41" fmla="*/ 19 w 19"/>
                    <a:gd name="T42" fmla="*/ 15 h 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15">
                      <a:moveTo>
                        <a:pt x="0" y="0"/>
                      </a:moveTo>
                      <a:lnTo>
                        <a:pt x="3" y="4"/>
                      </a:lnTo>
                      <a:lnTo>
                        <a:pt x="0" y="4"/>
                      </a:lnTo>
                      <a:lnTo>
                        <a:pt x="4" y="4"/>
                      </a:lnTo>
                      <a:lnTo>
                        <a:pt x="4" y="8"/>
                      </a:lnTo>
                      <a:lnTo>
                        <a:pt x="3" y="8"/>
                      </a:lnTo>
                      <a:lnTo>
                        <a:pt x="4" y="8"/>
                      </a:lnTo>
                      <a:lnTo>
                        <a:pt x="3" y="15"/>
                      </a:lnTo>
                      <a:lnTo>
                        <a:pt x="5" y="8"/>
                      </a:lnTo>
                      <a:lnTo>
                        <a:pt x="11" y="8"/>
                      </a:lnTo>
                      <a:lnTo>
                        <a:pt x="19" y="8"/>
                      </a:lnTo>
                      <a:lnTo>
                        <a:pt x="11" y="4"/>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92" name="Freeform 265"/>
                <p:cNvSpPr/>
                <p:nvPr/>
              </p:nvSpPr>
              <p:spPr bwMode="auto">
                <a:xfrm>
                  <a:off x="933" y="322"/>
                  <a:ext cx="7" cy="6"/>
                </a:xfrm>
                <a:custGeom>
                  <a:avLst/>
                  <a:gdLst>
                    <a:gd name="T0" fmla="*/ 0 w 26"/>
                    <a:gd name="T1" fmla="*/ 3 h 17"/>
                    <a:gd name="T2" fmla="*/ 1 w 26"/>
                    <a:gd name="T3" fmla="*/ 6 h 17"/>
                    <a:gd name="T4" fmla="*/ 1 w 26"/>
                    <a:gd name="T5" fmla="*/ 6 h 17"/>
                    <a:gd name="T6" fmla="*/ 2 w 26"/>
                    <a:gd name="T7" fmla="*/ 4 h 17"/>
                    <a:gd name="T8" fmla="*/ 4 w 26"/>
                    <a:gd name="T9" fmla="*/ 3 h 17"/>
                    <a:gd name="T10" fmla="*/ 6 w 26"/>
                    <a:gd name="T11" fmla="*/ 3 h 17"/>
                    <a:gd name="T12" fmla="*/ 7 w 26"/>
                    <a:gd name="T13" fmla="*/ 3 h 17"/>
                    <a:gd name="T14" fmla="*/ 6 w 26"/>
                    <a:gd name="T15" fmla="*/ 1 h 17"/>
                    <a:gd name="T16" fmla="*/ 4 w 26"/>
                    <a:gd name="T17" fmla="*/ 0 h 17"/>
                    <a:gd name="T18" fmla="*/ 3 w 26"/>
                    <a:gd name="T19" fmla="*/ 1 h 17"/>
                    <a:gd name="T20" fmla="*/ 3 w 26"/>
                    <a:gd name="T21" fmla="*/ 0 h 17"/>
                    <a:gd name="T22" fmla="*/ 2 w 26"/>
                    <a:gd name="T23" fmla="*/ 1 h 17"/>
                    <a:gd name="T24" fmla="*/ 1 w 26"/>
                    <a:gd name="T25" fmla="*/ 1 h 17"/>
                    <a:gd name="T26" fmla="*/ 0 w 26"/>
                    <a:gd name="T27" fmla="*/ 3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17"/>
                    <a:gd name="T44" fmla="*/ 26 w 26"/>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17">
                      <a:moveTo>
                        <a:pt x="0" y="8"/>
                      </a:moveTo>
                      <a:lnTo>
                        <a:pt x="2" y="17"/>
                      </a:lnTo>
                      <a:lnTo>
                        <a:pt x="5" y="17"/>
                      </a:lnTo>
                      <a:lnTo>
                        <a:pt x="8" y="12"/>
                      </a:lnTo>
                      <a:lnTo>
                        <a:pt x="16" y="8"/>
                      </a:lnTo>
                      <a:lnTo>
                        <a:pt x="24" y="8"/>
                      </a:lnTo>
                      <a:lnTo>
                        <a:pt x="26" y="8"/>
                      </a:lnTo>
                      <a:lnTo>
                        <a:pt x="21" y="3"/>
                      </a:lnTo>
                      <a:lnTo>
                        <a:pt x="16" y="0"/>
                      </a:lnTo>
                      <a:lnTo>
                        <a:pt x="11" y="3"/>
                      </a:lnTo>
                      <a:lnTo>
                        <a:pt x="11" y="0"/>
                      </a:lnTo>
                      <a:lnTo>
                        <a:pt x="8" y="3"/>
                      </a:lnTo>
                      <a:lnTo>
                        <a:pt x="5" y="3"/>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93" name="Freeform 266"/>
                <p:cNvSpPr/>
                <p:nvPr/>
              </p:nvSpPr>
              <p:spPr bwMode="auto">
                <a:xfrm>
                  <a:off x="932" y="342"/>
                  <a:ext cx="4" cy="5"/>
                </a:xfrm>
                <a:custGeom>
                  <a:avLst/>
                  <a:gdLst>
                    <a:gd name="T0" fmla="*/ 0 w 18"/>
                    <a:gd name="T1" fmla="*/ 0 h 17"/>
                    <a:gd name="T2" fmla="*/ 0 w 18"/>
                    <a:gd name="T3" fmla="*/ 0 h 17"/>
                    <a:gd name="T4" fmla="*/ 1 w 18"/>
                    <a:gd name="T5" fmla="*/ 0 h 17"/>
                    <a:gd name="T6" fmla="*/ 2 w 18"/>
                    <a:gd name="T7" fmla="*/ 0 h 17"/>
                    <a:gd name="T8" fmla="*/ 3 w 18"/>
                    <a:gd name="T9" fmla="*/ 1 h 17"/>
                    <a:gd name="T10" fmla="*/ 3 w 18"/>
                    <a:gd name="T11" fmla="*/ 2 h 17"/>
                    <a:gd name="T12" fmla="*/ 4 w 18"/>
                    <a:gd name="T13" fmla="*/ 2 h 17"/>
                    <a:gd name="T14" fmla="*/ 4 w 18"/>
                    <a:gd name="T15" fmla="*/ 1 h 17"/>
                    <a:gd name="T16" fmla="*/ 4 w 18"/>
                    <a:gd name="T17" fmla="*/ 3 h 17"/>
                    <a:gd name="T18" fmla="*/ 4 w 18"/>
                    <a:gd name="T19" fmla="*/ 3 h 17"/>
                    <a:gd name="T20" fmla="*/ 4 w 18"/>
                    <a:gd name="T21" fmla="*/ 4 h 17"/>
                    <a:gd name="T22" fmla="*/ 4 w 18"/>
                    <a:gd name="T23" fmla="*/ 5 h 17"/>
                    <a:gd name="T24" fmla="*/ 4 w 18"/>
                    <a:gd name="T25" fmla="*/ 3 h 17"/>
                    <a:gd name="T26" fmla="*/ 4 w 18"/>
                    <a:gd name="T27" fmla="*/ 3 h 17"/>
                    <a:gd name="T28" fmla="*/ 3 w 18"/>
                    <a:gd name="T29" fmla="*/ 3 h 17"/>
                    <a:gd name="T30" fmla="*/ 2 w 18"/>
                    <a:gd name="T31" fmla="*/ 3 h 17"/>
                    <a:gd name="T32" fmla="*/ 0 w 18"/>
                    <a:gd name="T33" fmla="*/ 3 h 17"/>
                    <a:gd name="T34" fmla="*/ 0 w 18"/>
                    <a:gd name="T35" fmla="*/ 2 h 17"/>
                    <a:gd name="T36" fmla="*/ 0 w 18"/>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
                    <a:gd name="T58" fmla="*/ 0 h 17"/>
                    <a:gd name="T59" fmla="*/ 18 w 18"/>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 h="17">
                      <a:moveTo>
                        <a:pt x="0" y="1"/>
                      </a:moveTo>
                      <a:lnTo>
                        <a:pt x="1" y="0"/>
                      </a:lnTo>
                      <a:lnTo>
                        <a:pt x="3" y="0"/>
                      </a:lnTo>
                      <a:lnTo>
                        <a:pt x="7" y="1"/>
                      </a:lnTo>
                      <a:lnTo>
                        <a:pt x="12" y="3"/>
                      </a:lnTo>
                      <a:lnTo>
                        <a:pt x="15" y="6"/>
                      </a:lnTo>
                      <a:lnTo>
                        <a:pt x="16" y="6"/>
                      </a:lnTo>
                      <a:lnTo>
                        <a:pt x="16" y="3"/>
                      </a:lnTo>
                      <a:lnTo>
                        <a:pt x="18" y="10"/>
                      </a:lnTo>
                      <a:lnTo>
                        <a:pt x="18" y="11"/>
                      </a:lnTo>
                      <a:lnTo>
                        <a:pt x="18" y="14"/>
                      </a:lnTo>
                      <a:lnTo>
                        <a:pt x="18" y="17"/>
                      </a:lnTo>
                      <a:lnTo>
                        <a:pt x="18" y="11"/>
                      </a:lnTo>
                      <a:lnTo>
                        <a:pt x="16" y="10"/>
                      </a:lnTo>
                      <a:lnTo>
                        <a:pt x="12" y="10"/>
                      </a:lnTo>
                      <a:lnTo>
                        <a:pt x="7" y="10"/>
                      </a:lnTo>
                      <a:lnTo>
                        <a:pt x="1" y="10"/>
                      </a:lnTo>
                      <a:lnTo>
                        <a:pt x="0" y="6"/>
                      </a:lnTo>
                      <a:lnTo>
                        <a:pt x="0" y="1"/>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94" name="Freeform 267"/>
                <p:cNvSpPr/>
                <p:nvPr/>
              </p:nvSpPr>
              <p:spPr bwMode="auto">
                <a:xfrm>
                  <a:off x="932" y="346"/>
                  <a:ext cx="5" cy="1"/>
                </a:xfrm>
                <a:custGeom>
                  <a:avLst/>
                  <a:gdLst>
                    <a:gd name="T0" fmla="*/ 0 w 20"/>
                    <a:gd name="T1" fmla="*/ 0 h 1"/>
                    <a:gd name="T2" fmla="*/ 3 w 20"/>
                    <a:gd name="T3" fmla="*/ 0 h 1"/>
                    <a:gd name="T4" fmla="*/ 5 w 20"/>
                    <a:gd name="T5" fmla="*/ 0 h 1"/>
                    <a:gd name="T6" fmla="*/ 3 w 20"/>
                    <a:gd name="T7" fmla="*/ 0 h 1"/>
                    <a:gd name="T8" fmla="*/ 0 w 20"/>
                    <a:gd name="T9" fmla="*/ 0 h 1"/>
                    <a:gd name="T10" fmla="*/ 0 60000 65536"/>
                    <a:gd name="T11" fmla="*/ 0 60000 65536"/>
                    <a:gd name="T12" fmla="*/ 0 60000 65536"/>
                    <a:gd name="T13" fmla="*/ 0 60000 65536"/>
                    <a:gd name="T14" fmla="*/ 0 60000 65536"/>
                    <a:gd name="T15" fmla="*/ 0 w 20"/>
                    <a:gd name="T16" fmla="*/ 0 h 1"/>
                    <a:gd name="T17" fmla="*/ 20 w 20"/>
                    <a:gd name="T18" fmla="*/ 1 h 1"/>
                  </a:gdLst>
                  <a:ahLst/>
                  <a:cxnLst>
                    <a:cxn ang="T10">
                      <a:pos x="T0" y="T1"/>
                    </a:cxn>
                    <a:cxn ang="T11">
                      <a:pos x="T2" y="T3"/>
                    </a:cxn>
                    <a:cxn ang="T12">
                      <a:pos x="T4" y="T5"/>
                    </a:cxn>
                    <a:cxn ang="T13">
                      <a:pos x="T6" y="T7"/>
                    </a:cxn>
                    <a:cxn ang="T14">
                      <a:pos x="T8" y="T9"/>
                    </a:cxn>
                  </a:cxnLst>
                  <a:rect l="T15" t="T16" r="T17" b="T18"/>
                  <a:pathLst>
                    <a:path w="20" h="1">
                      <a:moveTo>
                        <a:pt x="0" y="0"/>
                      </a:moveTo>
                      <a:lnTo>
                        <a:pt x="12" y="0"/>
                      </a:lnTo>
                      <a:lnTo>
                        <a:pt x="20" y="0"/>
                      </a:lnTo>
                      <a:lnTo>
                        <a:pt x="12" y="0"/>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95" name="Freeform 268"/>
                <p:cNvSpPr/>
                <p:nvPr/>
              </p:nvSpPr>
              <p:spPr bwMode="auto">
                <a:xfrm>
                  <a:off x="930" y="335"/>
                  <a:ext cx="5" cy="1"/>
                </a:xfrm>
                <a:custGeom>
                  <a:avLst/>
                  <a:gdLst>
                    <a:gd name="T0" fmla="*/ 0 w 19"/>
                    <a:gd name="T1" fmla="*/ 0 h 1"/>
                    <a:gd name="T2" fmla="*/ 3 w 19"/>
                    <a:gd name="T3" fmla="*/ 0 h 1"/>
                    <a:gd name="T4" fmla="*/ 5 w 19"/>
                    <a:gd name="T5" fmla="*/ 0 h 1"/>
                    <a:gd name="T6" fmla="*/ 4 w 19"/>
                    <a:gd name="T7" fmla="*/ 0 h 1"/>
                    <a:gd name="T8" fmla="*/ 2 w 19"/>
                    <a:gd name="T9" fmla="*/ 0 h 1"/>
                    <a:gd name="T10" fmla="*/ 0 w 19"/>
                    <a:gd name="T11" fmla="*/ 0 h 1"/>
                    <a:gd name="T12" fmla="*/ 0 60000 65536"/>
                    <a:gd name="T13" fmla="*/ 0 60000 65536"/>
                    <a:gd name="T14" fmla="*/ 0 60000 65536"/>
                    <a:gd name="T15" fmla="*/ 0 60000 65536"/>
                    <a:gd name="T16" fmla="*/ 0 60000 65536"/>
                    <a:gd name="T17" fmla="*/ 0 60000 65536"/>
                    <a:gd name="T18" fmla="*/ 0 w 19"/>
                    <a:gd name="T19" fmla="*/ 0 h 1"/>
                    <a:gd name="T20" fmla="*/ 19 w 19"/>
                    <a:gd name="T21" fmla="*/ 1 h 1"/>
                  </a:gdLst>
                  <a:ahLst/>
                  <a:cxnLst>
                    <a:cxn ang="T12">
                      <a:pos x="T0" y="T1"/>
                    </a:cxn>
                    <a:cxn ang="T13">
                      <a:pos x="T2" y="T3"/>
                    </a:cxn>
                    <a:cxn ang="T14">
                      <a:pos x="T4" y="T5"/>
                    </a:cxn>
                    <a:cxn ang="T15">
                      <a:pos x="T6" y="T7"/>
                    </a:cxn>
                    <a:cxn ang="T16">
                      <a:pos x="T8" y="T9"/>
                    </a:cxn>
                    <a:cxn ang="T17">
                      <a:pos x="T10" y="T11"/>
                    </a:cxn>
                  </a:cxnLst>
                  <a:rect l="T18" t="T19" r="T20" b="T21"/>
                  <a:pathLst>
                    <a:path w="19" h="1">
                      <a:moveTo>
                        <a:pt x="0" y="0"/>
                      </a:moveTo>
                      <a:lnTo>
                        <a:pt x="11" y="0"/>
                      </a:lnTo>
                      <a:lnTo>
                        <a:pt x="19" y="0"/>
                      </a:lnTo>
                      <a:lnTo>
                        <a:pt x="16" y="0"/>
                      </a:lnTo>
                      <a:lnTo>
                        <a:pt x="7" y="0"/>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96" name="Freeform 269"/>
                <p:cNvSpPr/>
                <p:nvPr/>
              </p:nvSpPr>
              <p:spPr bwMode="auto">
                <a:xfrm>
                  <a:off x="933" y="335"/>
                  <a:ext cx="1" cy="5"/>
                </a:xfrm>
                <a:custGeom>
                  <a:avLst/>
                  <a:gdLst>
                    <a:gd name="T0" fmla="*/ 0 w 1"/>
                    <a:gd name="T1" fmla="*/ 0 h 16"/>
                    <a:gd name="T2" fmla="*/ 0 w 1"/>
                    <a:gd name="T3" fmla="*/ 2 h 16"/>
                    <a:gd name="T4" fmla="*/ 0 w 1"/>
                    <a:gd name="T5" fmla="*/ 3 h 16"/>
                    <a:gd name="T6" fmla="*/ 0 w 1"/>
                    <a:gd name="T7" fmla="*/ 5 h 16"/>
                    <a:gd name="T8" fmla="*/ 0 w 1"/>
                    <a:gd name="T9" fmla="*/ 3 h 16"/>
                    <a:gd name="T10" fmla="*/ 0 w 1"/>
                    <a:gd name="T11" fmla="*/ 2 h 16"/>
                    <a:gd name="T12" fmla="*/ 0 w 1"/>
                    <a:gd name="T13" fmla="*/ 2 h 16"/>
                    <a:gd name="T14" fmla="*/ 0 w 1"/>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16"/>
                    <a:gd name="T26" fmla="*/ 1 w 1"/>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16">
                      <a:moveTo>
                        <a:pt x="0" y="0"/>
                      </a:moveTo>
                      <a:lnTo>
                        <a:pt x="0" y="6"/>
                      </a:lnTo>
                      <a:lnTo>
                        <a:pt x="0" y="11"/>
                      </a:lnTo>
                      <a:lnTo>
                        <a:pt x="0" y="16"/>
                      </a:lnTo>
                      <a:lnTo>
                        <a:pt x="0" y="11"/>
                      </a:lnTo>
                      <a:lnTo>
                        <a:pt x="0" y="7"/>
                      </a:lnTo>
                      <a:lnTo>
                        <a:pt x="0" y="6"/>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97" name="Freeform 270"/>
                <p:cNvSpPr/>
                <p:nvPr/>
              </p:nvSpPr>
              <p:spPr bwMode="auto">
                <a:xfrm>
                  <a:off x="936" y="327"/>
                  <a:ext cx="5" cy="1"/>
                </a:xfrm>
                <a:custGeom>
                  <a:avLst/>
                  <a:gdLst>
                    <a:gd name="T0" fmla="*/ 0 w 21"/>
                    <a:gd name="T1" fmla="*/ 0 h 1"/>
                    <a:gd name="T2" fmla="*/ 5 w 21"/>
                    <a:gd name="T3" fmla="*/ 0 h 1"/>
                    <a:gd name="T4" fmla="*/ 0 w 21"/>
                    <a:gd name="T5" fmla="*/ 0 h 1"/>
                    <a:gd name="T6" fmla="*/ 0 60000 65536"/>
                    <a:gd name="T7" fmla="*/ 0 60000 65536"/>
                    <a:gd name="T8" fmla="*/ 0 60000 65536"/>
                    <a:gd name="T9" fmla="*/ 0 w 21"/>
                    <a:gd name="T10" fmla="*/ 0 h 1"/>
                    <a:gd name="T11" fmla="*/ 21 w 21"/>
                    <a:gd name="T12" fmla="*/ 1 h 1"/>
                  </a:gdLst>
                  <a:ahLst/>
                  <a:cxnLst>
                    <a:cxn ang="T6">
                      <a:pos x="T0" y="T1"/>
                    </a:cxn>
                    <a:cxn ang="T7">
                      <a:pos x="T2" y="T3"/>
                    </a:cxn>
                    <a:cxn ang="T8">
                      <a:pos x="T4" y="T5"/>
                    </a:cxn>
                  </a:cxnLst>
                  <a:rect l="T9" t="T10" r="T11" b="T12"/>
                  <a:pathLst>
                    <a:path w="21" h="1">
                      <a:moveTo>
                        <a:pt x="0" y="0"/>
                      </a:moveTo>
                      <a:lnTo>
                        <a:pt x="21" y="0"/>
                      </a:lnTo>
                      <a:lnTo>
                        <a:pt x="0" y="0"/>
                      </a:lnTo>
                      <a:close/>
                    </a:path>
                  </a:pathLst>
                </a:custGeom>
                <a:solidFill>
                  <a:srgbClr val="FFC17D"/>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98" name="Freeform 271"/>
                <p:cNvSpPr/>
                <p:nvPr/>
              </p:nvSpPr>
              <p:spPr bwMode="auto">
                <a:xfrm>
                  <a:off x="947" y="326"/>
                  <a:ext cx="5" cy="7"/>
                </a:xfrm>
                <a:custGeom>
                  <a:avLst/>
                  <a:gdLst>
                    <a:gd name="T0" fmla="*/ 0 w 20"/>
                    <a:gd name="T1" fmla="*/ 1 h 22"/>
                    <a:gd name="T2" fmla="*/ 1 w 20"/>
                    <a:gd name="T3" fmla="*/ 0 h 22"/>
                    <a:gd name="T4" fmla="*/ 3 w 20"/>
                    <a:gd name="T5" fmla="*/ 0 h 22"/>
                    <a:gd name="T6" fmla="*/ 3 w 20"/>
                    <a:gd name="T7" fmla="*/ 2 h 22"/>
                    <a:gd name="T8" fmla="*/ 3 w 20"/>
                    <a:gd name="T9" fmla="*/ 4 h 22"/>
                    <a:gd name="T10" fmla="*/ 3 w 20"/>
                    <a:gd name="T11" fmla="*/ 4 h 22"/>
                    <a:gd name="T12" fmla="*/ 3 w 20"/>
                    <a:gd name="T13" fmla="*/ 6 h 22"/>
                    <a:gd name="T14" fmla="*/ 3 w 20"/>
                    <a:gd name="T15" fmla="*/ 4 h 22"/>
                    <a:gd name="T16" fmla="*/ 2 w 20"/>
                    <a:gd name="T17" fmla="*/ 4 h 22"/>
                    <a:gd name="T18" fmla="*/ 0 w 20"/>
                    <a:gd name="T19" fmla="*/ 3 h 22"/>
                    <a:gd name="T20" fmla="*/ 1 w 20"/>
                    <a:gd name="T21" fmla="*/ 4 h 22"/>
                    <a:gd name="T22" fmla="*/ 3 w 20"/>
                    <a:gd name="T23" fmla="*/ 5 h 22"/>
                    <a:gd name="T24" fmla="*/ 3 w 20"/>
                    <a:gd name="T25" fmla="*/ 6 h 22"/>
                    <a:gd name="T26" fmla="*/ 3 w 20"/>
                    <a:gd name="T27" fmla="*/ 7 h 22"/>
                    <a:gd name="T28" fmla="*/ 1 w 20"/>
                    <a:gd name="T29" fmla="*/ 7 h 22"/>
                    <a:gd name="T30" fmla="*/ 3 w 20"/>
                    <a:gd name="T31" fmla="*/ 7 h 22"/>
                    <a:gd name="T32" fmla="*/ 5 w 20"/>
                    <a:gd name="T33" fmla="*/ 5 h 22"/>
                    <a:gd name="T34" fmla="*/ 5 w 20"/>
                    <a:gd name="T35" fmla="*/ 4 h 22"/>
                    <a:gd name="T36" fmla="*/ 5 w 20"/>
                    <a:gd name="T37" fmla="*/ 2 h 22"/>
                    <a:gd name="T38" fmla="*/ 3 w 20"/>
                    <a:gd name="T39" fmla="*/ 0 h 22"/>
                    <a:gd name="T40" fmla="*/ 2 w 20"/>
                    <a:gd name="T41" fmla="*/ 0 h 22"/>
                    <a:gd name="T42" fmla="*/ 1 w 20"/>
                    <a:gd name="T43" fmla="*/ 0 h 22"/>
                    <a:gd name="T44" fmla="*/ 0 w 20"/>
                    <a:gd name="T45" fmla="*/ 1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22"/>
                    <a:gd name="T71" fmla="*/ 20 w 20"/>
                    <a:gd name="T72" fmla="*/ 22 h 2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22">
                      <a:moveTo>
                        <a:pt x="0" y="4"/>
                      </a:moveTo>
                      <a:lnTo>
                        <a:pt x="6" y="1"/>
                      </a:lnTo>
                      <a:lnTo>
                        <a:pt x="13" y="1"/>
                      </a:lnTo>
                      <a:lnTo>
                        <a:pt x="14" y="6"/>
                      </a:lnTo>
                      <a:lnTo>
                        <a:pt x="14" y="11"/>
                      </a:lnTo>
                      <a:lnTo>
                        <a:pt x="14" y="14"/>
                      </a:lnTo>
                      <a:lnTo>
                        <a:pt x="13" y="18"/>
                      </a:lnTo>
                      <a:lnTo>
                        <a:pt x="12" y="12"/>
                      </a:lnTo>
                      <a:lnTo>
                        <a:pt x="9" y="11"/>
                      </a:lnTo>
                      <a:lnTo>
                        <a:pt x="0" y="8"/>
                      </a:lnTo>
                      <a:lnTo>
                        <a:pt x="6" y="12"/>
                      </a:lnTo>
                      <a:lnTo>
                        <a:pt x="12" y="15"/>
                      </a:lnTo>
                      <a:lnTo>
                        <a:pt x="12" y="19"/>
                      </a:lnTo>
                      <a:lnTo>
                        <a:pt x="12" y="21"/>
                      </a:lnTo>
                      <a:lnTo>
                        <a:pt x="6" y="22"/>
                      </a:lnTo>
                      <a:lnTo>
                        <a:pt x="14" y="21"/>
                      </a:lnTo>
                      <a:lnTo>
                        <a:pt x="20" y="17"/>
                      </a:lnTo>
                      <a:lnTo>
                        <a:pt x="20" y="11"/>
                      </a:lnTo>
                      <a:lnTo>
                        <a:pt x="20" y="5"/>
                      </a:lnTo>
                      <a:lnTo>
                        <a:pt x="13" y="0"/>
                      </a:lnTo>
                      <a:lnTo>
                        <a:pt x="9" y="0"/>
                      </a:lnTo>
                      <a:lnTo>
                        <a:pt x="4" y="0"/>
                      </a:lnTo>
                      <a:lnTo>
                        <a:pt x="0" y="4"/>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99" name="Freeform 272"/>
                <p:cNvSpPr/>
                <p:nvPr/>
              </p:nvSpPr>
              <p:spPr bwMode="auto">
                <a:xfrm>
                  <a:off x="947" y="324"/>
                  <a:ext cx="5" cy="11"/>
                </a:xfrm>
                <a:custGeom>
                  <a:avLst/>
                  <a:gdLst>
                    <a:gd name="T0" fmla="*/ 0 w 18"/>
                    <a:gd name="T1" fmla="*/ 3 h 33"/>
                    <a:gd name="T2" fmla="*/ 1 w 18"/>
                    <a:gd name="T3" fmla="*/ 1 h 33"/>
                    <a:gd name="T4" fmla="*/ 3 w 18"/>
                    <a:gd name="T5" fmla="*/ 1 h 33"/>
                    <a:gd name="T6" fmla="*/ 4 w 18"/>
                    <a:gd name="T7" fmla="*/ 1 h 33"/>
                    <a:gd name="T8" fmla="*/ 4 w 18"/>
                    <a:gd name="T9" fmla="*/ 2 h 33"/>
                    <a:gd name="T10" fmla="*/ 4 w 18"/>
                    <a:gd name="T11" fmla="*/ 4 h 33"/>
                    <a:gd name="T12" fmla="*/ 4 w 18"/>
                    <a:gd name="T13" fmla="*/ 5 h 33"/>
                    <a:gd name="T14" fmla="*/ 4 w 18"/>
                    <a:gd name="T15" fmla="*/ 6 h 33"/>
                    <a:gd name="T16" fmla="*/ 4 w 18"/>
                    <a:gd name="T17" fmla="*/ 7 h 33"/>
                    <a:gd name="T18" fmla="*/ 4 w 18"/>
                    <a:gd name="T19" fmla="*/ 8 h 33"/>
                    <a:gd name="T20" fmla="*/ 3 w 18"/>
                    <a:gd name="T21" fmla="*/ 10 h 33"/>
                    <a:gd name="T22" fmla="*/ 3 w 18"/>
                    <a:gd name="T23" fmla="*/ 10 h 33"/>
                    <a:gd name="T24" fmla="*/ 1 w 18"/>
                    <a:gd name="T25" fmla="*/ 10 h 33"/>
                    <a:gd name="T26" fmla="*/ 3 w 18"/>
                    <a:gd name="T27" fmla="*/ 11 h 33"/>
                    <a:gd name="T28" fmla="*/ 3 w 18"/>
                    <a:gd name="T29" fmla="*/ 11 h 33"/>
                    <a:gd name="T30" fmla="*/ 4 w 18"/>
                    <a:gd name="T31" fmla="*/ 10 h 33"/>
                    <a:gd name="T32" fmla="*/ 4 w 18"/>
                    <a:gd name="T33" fmla="*/ 8 h 33"/>
                    <a:gd name="T34" fmla="*/ 5 w 18"/>
                    <a:gd name="T35" fmla="*/ 6 h 33"/>
                    <a:gd name="T36" fmla="*/ 5 w 18"/>
                    <a:gd name="T37" fmla="*/ 5 h 33"/>
                    <a:gd name="T38" fmla="*/ 5 w 18"/>
                    <a:gd name="T39" fmla="*/ 3 h 33"/>
                    <a:gd name="T40" fmla="*/ 4 w 18"/>
                    <a:gd name="T41" fmla="*/ 2 h 33"/>
                    <a:gd name="T42" fmla="*/ 4 w 18"/>
                    <a:gd name="T43" fmla="*/ 1 h 33"/>
                    <a:gd name="T44" fmla="*/ 3 w 18"/>
                    <a:gd name="T45" fmla="*/ 0 h 33"/>
                    <a:gd name="T46" fmla="*/ 1 w 18"/>
                    <a:gd name="T47" fmla="*/ 1 h 33"/>
                    <a:gd name="T48" fmla="*/ 0 w 18"/>
                    <a:gd name="T49" fmla="*/ 1 h 33"/>
                    <a:gd name="T50" fmla="*/ 0 w 18"/>
                    <a:gd name="T51" fmla="*/ 3 h 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33"/>
                    <a:gd name="T80" fmla="*/ 18 w 18"/>
                    <a:gd name="T81" fmla="*/ 33 h 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33">
                      <a:moveTo>
                        <a:pt x="0" y="9"/>
                      </a:moveTo>
                      <a:lnTo>
                        <a:pt x="4" y="3"/>
                      </a:lnTo>
                      <a:lnTo>
                        <a:pt x="9" y="2"/>
                      </a:lnTo>
                      <a:lnTo>
                        <a:pt x="13" y="3"/>
                      </a:lnTo>
                      <a:lnTo>
                        <a:pt x="13" y="6"/>
                      </a:lnTo>
                      <a:lnTo>
                        <a:pt x="14" y="11"/>
                      </a:lnTo>
                      <a:lnTo>
                        <a:pt x="14" y="16"/>
                      </a:lnTo>
                      <a:lnTo>
                        <a:pt x="14" y="17"/>
                      </a:lnTo>
                      <a:lnTo>
                        <a:pt x="14" y="20"/>
                      </a:lnTo>
                      <a:lnTo>
                        <a:pt x="13" y="24"/>
                      </a:lnTo>
                      <a:lnTo>
                        <a:pt x="12" y="29"/>
                      </a:lnTo>
                      <a:lnTo>
                        <a:pt x="9" y="29"/>
                      </a:lnTo>
                      <a:lnTo>
                        <a:pt x="5" y="29"/>
                      </a:lnTo>
                      <a:lnTo>
                        <a:pt x="9" y="33"/>
                      </a:lnTo>
                      <a:lnTo>
                        <a:pt x="11" y="33"/>
                      </a:lnTo>
                      <a:lnTo>
                        <a:pt x="13" y="29"/>
                      </a:lnTo>
                      <a:lnTo>
                        <a:pt x="14" y="24"/>
                      </a:lnTo>
                      <a:lnTo>
                        <a:pt x="18" y="17"/>
                      </a:lnTo>
                      <a:lnTo>
                        <a:pt x="18" y="15"/>
                      </a:lnTo>
                      <a:lnTo>
                        <a:pt x="18" y="10"/>
                      </a:lnTo>
                      <a:lnTo>
                        <a:pt x="14" y="5"/>
                      </a:lnTo>
                      <a:lnTo>
                        <a:pt x="13" y="2"/>
                      </a:lnTo>
                      <a:lnTo>
                        <a:pt x="11" y="0"/>
                      </a:lnTo>
                      <a:lnTo>
                        <a:pt x="4" y="2"/>
                      </a:lnTo>
                      <a:lnTo>
                        <a:pt x="0" y="3"/>
                      </a:lnTo>
                      <a:lnTo>
                        <a:pt x="0" y="9"/>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00" name="Freeform 273"/>
                <p:cNvSpPr/>
                <p:nvPr/>
              </p:nvSpPr>
              <p:spPr bwMode="auto">
                <a:xfrm>
                  <a:off x="885" y="347"/>
                  <a:ext cx="84" cy="149"/>
                </a:xfrm>
                <a:custGeom>
                  <a:avLst/>
                  <a:gdLst>
                    <a:gd name="T0" fmla="*/ 71 w 333"/>
                    <a:gd name="T1" fmla="*/ 0 h 447"/>
                    <a:gd name="T2" fmla="*/ 59 w 333"/>
                    <a:gd name="T3" fmla="*/ 16 h 447"/>
                    <a:gd name="T4" fmla="*/ 55 w 333"/>
                    <a:gd name="T5" fmla="*/ 26 h 447"/>
                    <a:gd name="T6" fmla="*/ 47 w 333"/>
                    <a:gd name="T7" fmla="*/ 45 h 447"/>
                    <a:gd name="T8" fmla="*/ 45 w 333"/>
                    <a:gd name="T9" fmla="*/ 52 h 447"/>
                    <a:gd name="T10" fmla="*/ 46 w 333"/>
                    <a:gd name="T11" fmla="*/ 60 h 447"/>
                    <a:gd name="T12" fmla="*/ 46 w 333"/>
                    <a:gd name="T13" fmla="*/ 66 h 447"/>
                    <a:gd name="T14" fmla="*/ 26 w 333"/>
                    <a:gd name="T15" fmla="*/ 72 h 447"/>
                    <a:gd name="T16" fmla="*/ 19 w 333"/>
                    <a:gd name="T17" fmla="*/ 74 h 447"/>
                    <a:gd name="T18" fmla="*/ 19 w 333"/>
                    <a:gd name="T19" fmla="*/ 81 h 447"/>
                    <a:gd name="T20" fmla="*/ 31 w 333"/>
                    <a:gd name="T21" fmla="*/ 84 h 447"/>
                    <a:gd name="T22" fmla="*/ 42 w 333"/>
                    <a:gd name="T23" fmla="*/ 85 h 447"/>
                    <a:gd name="T24" fmla="*/ 46 w 333"/>
                    <a:gd name="T25" fmla="*/ 92 h 447"/>
                    <a:gd name="T26" fmla="*/ 47 w 333"/>
                    <a:gd name="T27" fmla="*/ 101 h 447"/>
                    <a:gd name="T28" fmla="*/ 45 w 333"/>
                    <a:gd name="T29" fmla="*/ 103 h 447"/>
                    <a:gd name="T30" fmla="*/ 40 w 333"/>
                    <a:gd name="T31" fmla="*/ 106 h 447"/>
                    <a:gd name="T32" fmla="*/ 35 w 333"/>
                    <a:gd name="T33" fmla="*/ 109 h 447"/>
                    <a:gd name="T34" fmla="*/ 12 w 333"/>
                    <a:gd name="T35" fmla="*/ 121 h 447"/>
                    <a:gd name="T36" fmla="*/ 5 w 333"/>
                    <a:gd name="T37" fmla="*/ 128 h 447"/>
                    <a:gd name="T38" fmla="*/ 0 w 333"/>
                    <a:gd name="T39" fmla="*/ 149 h 447"/>
                    <a:gd name="T40" fmla="*/ 42 w 333"/>
                    <a:gd name="T41" fmla="*/ 145 h 447"/>
                    <a:gd name="T42" fmla="*/ 66 w 333"/>
                    <a:gd name="T43" fmla="*/ 145 h 447"/>
                    <a:gd name="T44" fmla="*/ 77 w 333"/>
                    <a:gd name="T45" fmla="*/ 143 h 447"/>
                    <a:gd name="T46" fmla="*/ 82 w 333"/>
                    <a:gd name="T47" fmla="*/ 138 h 447"/>
                    <a:gd name="T48" fmla="*/ 83 w 333"/>
                    <a:gd name="T49" fmla="*/ 128 h 447"/>
                    <a:gd name="T50" fmla="*/ 81 w 333"/>
                    <a:gd name="T51" fmla="*/ 113 h 447"/>
                    <a:gd name="T52" fmla="*/ 78 w 333"/>
                    <a:gd name="T53" fmla="*/ 100 h 447"/>
                    <a:gd name="T54" fmla="*/ 78 w 333"/>
                    <a:gd name="T55" fmla="*/ 90 h 447"/>
                    <a:gd name="T56" fmla="*/ 78 w 333"/>
                    <a:gd name="T57" fmla="*/ 79 h 447"/>
                    <a:gd name="T58" fmla="*/ 83 w 333"/>
                    <a:gd name="T59" fmla="*/ 57 h 447"/>
                    <a:gd name="T60" fmla="*/ 84 w 333"/>
                    <a:gd name="T61" fmla="*/ 35 h 447"/>
                    <a:gd name="T62" fmla="*/ 82 w 333"/>
                    <a:gd name="T63" fmla="*/ 24 h 447"/>
                    <a:gd name="T64" fmla="*/ 79 w 333"/>
                    <a:gd name="T65" fmla="*/ 14 h 4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33"/>
                    <a:gd name="T100" fmla="*/ 0 h 447"/>
                    <a:gd name="T101" fmla="*/ 333 w 333"/>
                    <a:gd name="T102" fmla="*/ 447 h 4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33" h="447">
                      <a:moveTo>
                        <a:pt x="295" y="23"/>
                      </a:moveTo>
                      <a:lnTo>
                        <a:pt x="283" y="0"/>
                      </a:lnTo>
                      <a:lnTo>
                        <a:pt x="228" y="28"/>
                      </a:lnTo>
                      <a:lnTo>
                        <a:pt x="233" y="47"/>
                      </a:lnTo>
                      <a:lnTo>
                        <a:pt x="226" y="66"/>
                      </a:lnTo>
                      <a:lnTo>
                        <a:pt x="217" y="79"/>
                      </a:lnTo>
                      <a:lnTo>
                        <a:pt x="202" y="109"/>
                      </a:lnTo>
                      <a:lnTo>
                        <a:pt x="185" y="134"/>
                      </a:lnTo>
                      <a:lnTo>
                        <a:pt x="182" y="148"/>
                      </a:lnTo>
                      <a:lnTo>
                        <a:pt x="180" y="156"/>
                      </a:lnTo>
                      <a:lnTo>
                        <a:pt x="182" y="170"/>
                      </a:lnTo>
                      <a:lnTo>
                        <a:pt x="184" y="180"/>
                      </a:lnTo>
                      <a:lnTo>
                        <a:pt x="184" y="187"/>
                      </a:lnTo>
                      <a:lnTo>
                        <a:pt x="184" y="198"/>
                      </a:lnTo>
                      <a:lnTo>
                        <a:pt x="130" y="213"/>
                      </a:lnTo>
                      <a:lnTo>
                        <a:pt x="102" y="215"/>
                      </a:lnTo>
                      <a:lnTo>
                        <a:pt x="80" y="213"/>
                      </a:lnTo>
                      <a:lnTo>
                        <a:pt x="76" y="223"/>
                      </a:lnTo>
                      <a:lnTo>
                        <a:pt x="75" y="234"/>
                      </a:lnTo>
                      <a:lnTo>
                        <a:pt x="74" y="242"/>
                      </a:lnTo>
                      <a:lnTo>
                        <a:pt x="95" y="250"/>
                      </a:lnTo>
                      <a:lnTo>
                        <a:pt x="121" y="253"/>
                      </a:lnTo>
                      <a:lnTo>
                        <a:pt x="142" y="253"/>
                      </a:lnTo>
                      <a:lnTo>
                        <a:pt x="167" y="256"/>
                      </a:lnTo>
                      <a:lnTo>
                        <a:pt x="184" y="253"/>
                      </a:lnTo>
                      <a:lnTo>
                        <a:pt x="184" y="276"/>
                      </a:lnTo>
                      <a:lnTo>
                        <a:pt x="189" y="287"/>
                      </a:lnTo>
                      <a:lnTo>
                        <a:pt x="185" y="302"/>
                      </a:lnTo>
                      <a:lnTo>
                        <a:pt x="187" y="309"/>
                      </a:lnTo>
                      <a:lnTo>
                        <a:pt x="179" y="309"/>
                      </a:lnTo>
                      <a:lnTo>
                        <a:pt x="173" y="315"/>
                      </a:lnTo>
                      <a:lnTo>
                        <a:pt x="157" y="318"/>
                      </a:lnTo>
                      <a:lnTo>
                        <a:pt x="149" y="325"/>
                      </a:lnTo>
                      <a:lnTo>
                        <a:pt x="139" y="326"/>
                      </a:lnTo>
                      <a:lnTo>
                        <a:pt x="69" y="352"/>
                      </a:lnTo>
                      <a:lnTo>
                        <a:pt x="47" y="362"/>
                      </a:lnTo>
                      <a:lnTo>
                        <a:pt x="32" y="367"/>
                      </a:lnTo>
                      <a:lnTo>
                        <a:pt x="21" y="383"/>
                      </a:lnTo>
                      <a:lnTo>
                        <a:pt x="11" y="407"/>
                      </a:lnTo>
                      <a:lnTo>
                        <a:pt x="0" y="447"/>
                      </a:lnTo>
                      <a:lnTo>
                        <a:pt x="126" y="447"/>
                      </a:lnTo>
                      <a:lnTo>
                        <a:pt x="165" y="435"/>
                      </a:lnTo>
                      <a:lnTo>
                        <a:pt x="224" y="433"/>
                      </a:lnTo>
                      <a:lnTo>
                        <a:pt x="260" y="434"/>
                      </a:lnTo>
                      <a:lnTo>
                        <a:pt x="282" y="435"/>
                      </a:lnTo>
                      <a:lnTo>
                        <a:pt x="305" y="430"/>
                      </a:lnTo>
                      <a:lnTo>
                        <a:pt x="313" y="424"/>
                      </a:lnTo>
                      <a:lnTo>
                        <a:pt x="326" y="413"/>
                      </a:lnTo>
                      <a:lnTo>
                        <a:pt x="327" y="403"/>
                      </a:lnTo>
                      <a:lnTo>
                        <a:pt x="331" y="385"/>
                      </a:lnTo>
                      <a:lnTo>
                        <a:pt x="328" y="367"/>
                      </a:lnTo>
                      <a:lnTo>
                        <a:pt x="321" y="339"/>
                      </a:lnTo>
                      <a:lnTo>
                        <a:pt x="310" y="311"/>
                      </a:lnTo>
                      <a:lnTo>
                        <a:pt x="309" y="299"/>
                      </a:lnTo>
                      <a:lnTo>
                        <a:pt x="312" y="293"/>
                      </a:lnTo>
                      <a:lnTo>
                        <a:pt x="310" y="269"/>
                      </a:lnTo>
                      <a:lnTo>
                        <a:pt x="306" y="261"/>
                      </a:lnTo>
                      <a:lnTo>
                        <a:pt x="309" y="238"/>
                      </a:lnTo>
                      <a:lnTo>
                        <a:pt x="317" y="211"/>
                      </a:lnTo>
                      <a:lnTo>
                        <a:pt x="328" y="171"/>
                      </a:lnTo>
                      <a:lnTo>
                        <a:pt x="333" y="136"/>
                      </a:lnTo>
                      <a:lnTo>
                        <a:pt x="333" y="105"/>
                      </a:lnTo>
                      <a:lnTo>
                        <a:pt x="331" y="85"/>
                      </a:lnTo>
                      <a:lnTo>
                        <a:pt x="327" y="73"/>
                      </a:lnTo>
                      <a:lnTo>
                        <a:pt x="321" y="57"/>
                      </a:lnTo>
                      <a:lnTo>
                        <a:pt x="313" y="42"/>
                      </a:lnTo>
                      <a:lnTo>
                        <a:pt x="295" y="23"/>
                      </a:lnTo>
                      <a:close/>
                    </a:path>
                  </a:pathLst>
                </a:custGeom>
                <a:solidFill>
                  <a:srgbClr val="00006E"/>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01" name="Freeform 274"/>
                <p:cNvSpPr/>
                <p:nvPr/>
              </p:nvSpPr>
              <p:spPr bwMode="auto">
                <a:xfrm>
                  <a:off x="885" y="347"/>
                  <a:ext cx="84" cy="149"/>
                </a:xfrm>
                <a:custGeom>
                  <a:avLst/>
                  <a:gdLst>
                    <a:gd name="T0" fmla="*/ 71 w 333"/>
                    <a:gd name="T1" fmla="*/ 0 h 447"/>
                    <a:gd name="T2" fmla="*/ 59 w 333"/>
                    <a:gd name="T3" fmla="*/ 16 h 447"/>
                    <a:gd name="T4" fmla="*/ 55 w 333"/>
                    <a:gd name="T5" fmla="*/ 26 h 447"/>
                    <a:gd name="T6" fmla="*/ 47 w 333"/>
                    <a:gd name="T7" fmla="*/ 45 h 447"/>
                    <a:gd name="T8" fmla="*/ 45 w 333"/>
                    <a:gd name="T9" fmla="*/ 52 h 447"/>
                    <a:gd name="T10" fmla="*/ 46 w 333"/>
                    <a:gd name="T11" fmla="*/ 60 h 447"/>
                    <a:gd name="T12" fmla="*/ 46 w 333"/>
                    <a:gd name="T13" fmla="*/ 66 h 447"/>
                    <a:gd name="T14" fmla="*/ 26 w 333"/>
                    <a:gd name="T15" fmla="*/ 72 h 447"/>
                    <a:gd name="T16" fmla="*/ 19 w 333"/>
                    <a:gd name="T17" fmla="*/ 74 h 447"/>
                    <a:gd name="T18" fmla="*/ 19 w 333"/>
                    <a:gd name="T19" fmla="*/ 81 h 447"/>
                    <a:gd name="T20" fmla="*/ 31 w 333"/>
                    <a:gd name="T21" fmla="*/ 84 h 447"/>
                    <a:gd name="T22" fmla="*/ 42 w 333"/>
                    <a:gd name="T23" fmla="*/ 85 h 447"/>
                    <a:gd name="T24" fmla="*/ 46 w 333"/>
                    <a:gd name="T25" fmla="*/ 92 h 447"/>
                    <a:gd name="T26" fmla="*/ 47 w 333"/>
                    <a:gd name="T27" fmla="*/ 101 h 447"/>
                    <a:gd name="T28" fmla="*/ 45 w 333"/>
                    <a:gd name="T29" fmla="*/ 103 h 447"/>
                    <a:gd name="T30" fmla="*/ 40 w 333"/>
                    <a:gd name="T31" fmla="*/ 106 h 447"/>
                    <a:gd name="T32" fmla="*/ 35 w 333"/>
                    <a:gd name="T33" fmla="*/ 109 h 447"/>
                    <a:gd name="T34" fmla="*/ 12 w 333"/>
                    <a:gd name="T35" fmla="*/ 121 h 447"/>
                    <a:gd name="T36" fmla="*/ 5 w 333"/>
                    <a:gd name="T37" fmla="*/ 128 h 447"/>
                    <a:gd name="T38" fmla="*/ 0 w 333"/>
                    <a:gd name="T39" fmla="*/ 149 h 447"/>
                    <a:gd name="T40" fmla="*/ 42 w 333"/>
                    <a:gd name="T41" fmla="*/ 145 h 447"/>
                    <a:gd name="T42" fmla="*/ 66 w 333"/>
                    <a:gd name="T43" fmla="*/ 145 h 447"/>
                    <a:gd name="T44" fmla="*/ 77 w 333"/>
                    <a:gd name="T45" fmla="*/ 143 h 447"/>
                    <a:gd name="T46" fmla="*/ 82 w 333"/>
                    <a:gd name="T47" fmla="*/ 138 h 447"/>
                    <a:gd name="T48" fmla="*/ 83 w 333"/>
                    <a:gd name="T49" fmla="*/ 128 h 447"/>
                    <a:gd name="T50" fmla="*/ 81 w 333"/>
                    <a:gd name="T51" fmla="*/ 113 h 447"/>
                    <a:gd name="T52" fmla="*/ 78 w 333"/>
                    <a:gd name="T53" fmla="*/ 100 h 447"/>
                    <a:gd name="T54" fmla="*/ 78 w 333"/>
                    <a:gd name="T55" fmla="*/ 90 h 447"/>
                    <a:gd name="T56" fmla="*/ 78 w 333"/>
                    <a:gd name="T57" fmla="*/ 79 h 447"/>
                    <a:gd name="T58" fmla="*/ 83 w 333"/>
                    <a:gd name="T59" fmla="*/ 57 h 447"/>
                    <a:gd name="T60" fmla="*/ 84 w 333"/>
                    <a:gd name="T61" fmla="*/ 35 h 447"/>
                    <a:gd name="T62" fmla="*/ 82 w 333"/>
                    <a:gd name="T63" fmla="*/ 24 h 447"/>
                    <a:gd name="T64" fmla="*/ 79 w 333"/>
                    <a:gd name="T65" fmla="*/ 14 h 4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33"/>
                    <a:gd name="T100" fmla="*/ 0 h 447"/>
                    <a:gd name="T101" fmla="*/ 333 w 333"/>
                    <a:gd name="T102" fmla="*/ 447 h 4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33" h="447">
                      <a:moveTo>
                        <a:pt x="295" y="23"/>
                      </a:moveTo>
                      <a:lnTo>
                        <a:pt x="283" y="0"/>
                      </a:lnTo>
                      <a:lnTo>
                        <a:pt x="228" y="28"/>
                      </a:lnTo>
                      <a:lnTo>
                        <a:pt x="233" y="47"/>
                      </a:lnTo>
                      <a:lnTo>
                        <a:pt x="226" y="66"/>
                      </a:lnTo>
                      <a:lnTo>
                        <a:pt x="217" y="79"/>
                      </a:lnTo>
                      <a:lnTo>
                        <a:pt x="202" y="109"/>
                      </a:lnTo>
                      <a:lnTo>
                        <a:pt x="185" y="134"/>
                      </a:lnTo>
                      <a:lnTo>
                        <a:pt x="182" y="148"/>
                      </a:lnTo>
                      <a:lnTo>
                        <a:pt x="180" y="156"/>
                      </a:lnTo>
                      <a:lnTo>
                        <a:pt x="182" y="170"/>
                      </a:lnTo>
                      <a:lnTo>
                        <a:pt x="184" y="180"/>
                      </a:lnTo>
                      <a:lnTo>
                        <a:pt x="184" y="187"/>
                      </a:lnTo>
                      <a:lnTo>
                        <a:pt x="184" y="198"/>
                      </a:lnTo>
                      <a:lnTo>
                        <a:pt x="130" y="213"/>
                      </a:lnTo>
                      <a:lnTo>
                        <a:pt x="102" y="215"/>
                      </a:lnTo>
                      <a:lnTo>
                        <a:pt x="80" y="213"/>
                      </a:lnTo>
                      <a:lnTo>
                        <a:pt x="76" y="223"/>
                      </a:lnTo>
                      <a:lnTo>
                        <a:pt x="75" y="234"/>
                      </a:lnTo>
                      <a:lnTo>
                        <a:pt x="74" y="242"/>
                      </a:lnTo>
                      <a:lnTo>
                        <a:pt x="95" y="250"/>
                      </a:lnTo>
                      <a:lnTo>
                        <a:pt x="121" y="253"/>
                      </a:lnTo>
                      <a:lnTo>
                        <a:pt x="142" y="253"/>
                      </a:lnTo>
                      <a:lnTo>
                        <a:pt x="167" y="256"/>
                      </a:lnTo>
                      <a:lnTo>
                        <a:pt x="184" y="253"/>
                      </a:lnTo>
                      <a:lnTo>
                        <a:pt x="184" y="276"/>
                      </a:lnTo>
                      <a:lnTo>
                        <a:pt x="189" y="287"/>
                      </a:lnTo>
                      <a:lnTo>
                        <a:pt x="185" y="302"/>
                      </a:lnTo>
                      <a:lnTo>
                        <a:pt x="187" y="309"/>
                      </a:lnTo>
                      <a:lnTo>
                        <a:pt x="179" y="309"/>
                      </a:lnTo>
                      <a:lnTo>
                        <a:pt x="173" y="315"/>
                      </a:lnTo>
                      <a:lnTo>
                        <a:pt x="157" y="318"/>
                      </a:lnTo>
                      <a:lnTo>
                        <a:pt x="149" y="325"/>
                      </a:lnTo>
                      <a:lnTo>
                        <a:pt x="139" y="326"/>
                      </a:lnTo>
                      <a:lnTo>
                        <a:pt x="69" y="352"/>
                      </a:lnTo>
                      <a:lnTo>
                        <a:pt x="47" y="362"/>
                      </a:lnTo>
                      <a:lnTo>
                        <a:pt x="32" y="367"/>
                      </a:lnTo>
                      <a:lnTo>
                        <a:pt x="21" y="383"/>
                      </a:lnTo>
                      <a:lnTo>
                        <a:pt x="11" y="407"/>
                      </a:lnTo>
                      <a:lnTo>
                        <a:pt x="0" y="447"/>
                      </a:lnTo>
                      <a:lnTo>
                        <a:pt x="126" y="447"/>
                      </a:lnTo>
                      <a:lnTo>
                        <a:pt x="165" y="435"/>
                      </a:lnTo>
                      <a:lnTo>
                        <a:pt x="224" y="433"/>
                      </a:lnTo>
                      <a:lnTo>
                        <a:pt x="260" y="434"/>
                      </a:lnTo>
                      <a:lnTo>
                        <a:pt x="282" y="435"/>
                      </a:lnTo>
                      <a:lnTo>
                        <a:pt x="305" y="430"/>
                      </a:lnTo>
                      <a:lnTo>
                        <a:pt x="313" y="424"/>
                      </a:lnTo>
                      <a:lnTo>
                        <a:pt x="326" y="413"/>
                      </a:lnTo>
                      <a:lnTo>
                        <a:pt x="327" y="403"/>
                      </a:lnTo>
                      <a:lnTo>
                        <a:pt x="331" y="385"/>
                      </a:lnTo>
                      <a:lnTo>
                        <a:pt x="328" y="367"/>
                      </a:lnTo>
                      <a:lnTo>
                        <a:pt x="321" y="339"/>
                      </a:lnTo>
                      <a:lnTo>
                        <a:pt x="310" y="311"/>
                      </a:lnTo>
                      <a:lnTo>
                        <a:pt x="309" y="299"/>
                      </a:lnTo>
                      <a:lnTo>
                        <a:pt x="312" y="293"/>
                      </a:lnTo>
                      <a:lnTo>
                        <a:pt x="310" y="269"/>
                      </a:lnTo>
                      <a:lnTo>
                        <a:pt x="306" y="261"/>
                      </a:lnTo>
                      <a:lnTo>
                        <a:pt x="309" y="238"/>
                      </a:lnTo>
                      <a:lnTo>
                        <a:pt x="317" y="211"/>
                      </a:lnTo>
                      <a:lnTo>
                        <a:pt x="328" y="171"/>
                      </a:lnTo>
                      <a:lnTo>
                        <a:pt x="333" y="136"/>
                      </a:lnTo>
                      <a:lnTo>
                        <a:pt x="333" y="105"/>
                      </a:lnTo>
                      <a:lnTo>
                        <a:pt x="331" y="85"/>
                      </a:lnTo>
                      <a:lnTo>
                        <a:pt x="327" y="73"/>
                      </a:lnTo>
                      <a:lnTo>
                        <a:pt x="321" y="57"/>
                      </a:lnTo>
                      <a:lnTo>
                        <a:pt x="313" y="42"/>
                      </a:lnTo>
                      <a:lnTo>
                        <a:pt x="295" y="23"/>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02" name="Freeform 275"/>
                <p:cNvSpPr/>
                <p:nvPr/>
              </p:nvSpPr>
              <p:spPr bwMode="auto">
                <a:xfrm>
                  <a:off x="882" y="409"/>
                  <a:ext cx="26" cy="19"/>
                </a:xfrm>
                <a:custGeom>
                  <a:avLst/>
                  <a:gdLst>
                    <a:gd name="T0" fmla="*/ 26 w 102"/>
                    <a:gd name="T1" fmla="*/ 12 h 57"/>
                    <a:gd name="T2" fmla="*/ 22 w 102"/>
                    <a:gd name="T3" fmla="*/ 10 h 57"/>
                    <a:gd name="T4" fmla="*/ 22 w 102"/>
                    <a:gd name="T5" fmla="*/ 10 h 57"/>
                    <a:gd name="T6" fmla="*/ 20 w 102"/>
                    <a:gd name="T7" fmla="*/ 9 h 57"/>
                    <a:gd name="T8" fmla="*/ 20 w 102"/>
                    <a:gd name="T9" fmla="*/ 7 h 57"/>
                    <a:gd name="T10" fmla="*/ 18 w 102"/>
                    <a:gd name="T11" fmla="*/ 6 h 57"/>
                    <a:gd name="T12" fmla="*/ 16 w 102"/>
                    <a:gd name="T13" fmla="*/ 4 h 57"/>
                    <a:gd name="T14" fmla="*/ 15 w 102"/>
                    <a:gd name="T15" fmla="*/ 3 h 57"/>
                    <a:gd name="T16" fmla="*/ 14 w 102"/>
                    <a:gd name="T17" fmla="*/ 2 h 57"/>
                    <a:gd name="T18" fmla="*/ 12 w 102"/>
                    <a:gd name="T19" fmla="*/ 2 h 57"/>
                    <a:gd name="T20" fmla="*/ 8 w 102"/>
                    <a:gd name="T21" fmla="*/ 0 h 57"/>
                    <a:gd name="T22" fmla="*/ 7 w 102"/>
                    <a:gd name="T23" fmla="*/ 0 h 57"/>
                    <a:gd name="T24" fmla="*/ 6 w 102"/>
                    <a:gd name="T25" fmla="*/ 1 h 57"/>
                    <a:gd name="T26" fmla="*/ 5 w 102"/>
                    <a:gd name="T27" fmla="*/ 1 h 57"/>
                    <a:gd name="T28" fmla="*/ 4 w 102"/>
                    <a:gd name="T29" fmla="*/ 3 h 57"/>
                    <a:gd name="T30" fmla="*/ 3 w 102"/>
                    <a:gd name="T31" fmla="*/ 3 h 57"/>
                    <a:gd name="T32" fmla="*/ 2 w 102"/>
                    <a:gd name="T33" fmla="*/ 4 h 57"/>
                    <a:gd name="T34" fmla="*/ 2 w 102"/>
                    <a:gd name="T35" fmla="*/ 4 h 57"/>
                    <a:gd name="T36" fmla="*/ 1 w 102"/>
                    <a:gd name="T37" fmla="*/ 5 h 57"/>
                    <a:gd name="T38" fmla="*/ 1 w 102"/>
                    <a:gd name="T39" fmla="*/ 5 h 57"/>
                    <a:gd name="T40" fmla="*/ 1 w 102"/>
                    <a:gd name="T41" fmla="*/ 6 h 57"/>
                    <a:gd name="T42" fmla="*/ 0 w 102"/>
                    <a:gd name="T43" fmla="*/ 6 h 57"/>
                    <a:gd name="T44" fmla="*/ 0 w 102"/>
                    <a:gd name="T45" fmla="*/ 7 h 57"/>
                    <a:gd name="T46" fmla="*/ 0 w 102"/>
                    <a:gd name="T47" fmla="*/ 7 h 57"/>
                    <a:gd name="T48" fmla="*/ 1 w 102"/>
                    <a:gd name="T49" fmla="*/ 7 h 57"/>
                    <a:gd name="T50" fmla="*/ 2 w 102"/>
                    <a:gd name="T51" fmla="*/ 7 h 57"/>
                    <a:gd name="T52" fmla="*/ 3 w 102"/>
                    <a:gd name="T53" fmla="*/ 7 h 57"/>
                    <a:gd name="T54" fmla="*/ 3 w 102"/>
                    <a:gd name="T55" fmla="*/ 7 h 57"/>
                    <a:gd name="T56" fmla="*/ 4 w 102"/>
                    <a:gd name="T57" fmla="*/ 7 h 57"/>
                    <a:gd name="T58" fmla="*/ 4 w 102"/>
                    <a:gd name="T59" fmla="*/ 7 h 57"/>
                    <a:gd name="T60" fmla="*/ 5 w 102"/>
                    <a:gd name="T61" fmla="*/ 6 h 57"/>
                    <a:gd name="T62" fmla="*/ 6 w 102"/>
                    <a:gd name="T63" fmla="*/ 7 h 57"/>
                    <a:gd name="T64" fmla="*/ 7 w 102"/>
                    <a:gd name="T65" fmla="*/ 7 h 57"/>
                    <a:gd name="T66" fmla="*/ 5 w 102"/>
                    <a:gd name="T67" fmla="*/ 7 h 57"/>
                    <a:gd name="T68" fmla="*/ 4 w 102"/>
                    <a:gd name="T69" fmla="*/ 8 h 57"/>
                    <a:gd name="T70" fmla="*/ 2 w 102"/>
                    <a:gd name="T71" fmla="*/ 9 h 57"/>
                    <a:gd name="T72" fmla="*/ 2 w 102"/>
                    <a:gd name="T73" fmla="*/ 10 h 57"/>
                    <a:gd name="T74" fmla="*/ 2 w 102"/>
                    <a:gd name="T75" fmla="*/ 10 h 57"/>
                    <a:gd name="T76" fmla="*/ 2 w 102"/>
                    <a:gd name="T77" fmla="*/ 11 h 57"/>
                    <a:gd name="T78" fmla="*/ 3 w 102"/>
                    <a:gd name="T79" fmla="*/ 12 h 57"/>
                    <a:gd name="T80" fmla="*/ 3 w 102"/>
                    <a:gd name="T81" fmla="*/ 11 h 57"/>
                    <a:gd name="T82" fmla="*/ 5 w 102"/>
                    <a:gd name="T83" fmla="*/ 10 h 57"/>
                    <a:gd name="T84" fmla="*/ 8 w 102"/>
                    <a:gd name="T85" fmla="*/ 10 h 57"/>
                    <a:gd name="T86" fmla="*/ 9 w 102"/>
                    <a:gd name="T87" fmla="*/ 10 h 57"/>
                    <a:gd name="T88" fmla="*/ 9 w 102"/>
                    <a:gd name="T89" fmla="*/ 11 h 57"/>
                    <a:gd name="T90" fmla="*/ 11 w 102"/>
                    <a:gd name="T91" fmla="*/ 12 h 57"/>
                    <a:gd name="T92" fmla="*/ 11 w 102"/>
                    <a:gd name="T93" fmla="*/ 13 h 57"/>
                    <a:gd name="T94" fmla="*/ 12 w 102"/>
                    <a:gd name="T95" fmla="*/ 14 h 57"/>
                    <a:gd name="T96" fmla="*/ 14 w 102"/>
                    <a:gd name="T97" fmla="*/ 15 h 57"/>
                    <a:gd name="T98" fmla="*/ 15 w 102"/>
                    <a:gd name="T99" fmla="*/ 16 h 57"/>
                    <a:gd name="T100" fmla="*/ 16 w 102"/>
                    <a:gd name="T101" fmla="*/ 17 h 57"/>
                    <a:gd name="T102" fmla="*/ 16 w 102"/>
                    <a:gd name="T103" fmla="*/ 17 h 57"/>
                    <a:gd name="T104" fmla="*/ 18 w 102"/>
                    <a:gd name="T105" fmla="*/ 17 h 57"/>
                    <a:gd name="T106" fmla="*/ 20 w 102"/>
                    <a:gd name="T107" fmla="*/ 17 h 57"/>
                    <a:gd name="T108" fmla="*/ 22 w 102"/>
                    <a:gd name="T109" fmla="*/ 17 h 57"/>
                    <a:gd name="T110" fmla="*/ 26 w 102"/>
                    <a:gd name="T111" fmla="*/ 19 h 57"/>
                    <a:gd name="T112" fmla="*/ 26 w 102"/>
                    <a:gd name="T113" fmla="*/ 12 h 5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2"/>
                    <a:gd name="T172" fmla="*/ 0 h 57"/>
                    <a:gd name="T173" fmla="*/ 102 w 102"/>
                    <a:gd name="T174" fmla="*/ 57 h 5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2" h="57">
                      <a:moveTo>
                        <a:pt x="102" y="35"/>
                      </a:moveTo>
                      <a:lnTo>
                        <a:pt x="88" y="30"/>
                      </a:lnTo>
                      <a:lnTo>
                        <a:pt x="85" y="30"/>
                      </a:lnTo>
                      <a:lnTo>
                        <a:pt x="80" y="26"/>
                      </a:lnTo>
                      <a:lnTo>
                        <a:pt x="78" y="22"/>
                      </a:lnTo>
                      <a:lnTo>
                        <a:pt x="72" y="17"/>
                      </a:lnTo>
                      <a:lnTo>
                        <a:pt x="61" y="12"/>
                      </a:lnTo>
                      <a:lnTo>
                        <a:pt x="60" y="10"/>
                      </a:lnTo>
                      <a:lnTo>
                        <a:pt x="55" y="7"/>
                      </a:lnTo>
                      <a:lnTo>
                        <a:pt x="49" y="7"/>
                      </a:lnTo>
                      <a:lnTo>
                        <a:pt x="33" y="0"/>
                      </a:lnTo>
                      <a:lnTo>
                        <a:pt x="27" y="0"/>
                      </a:lnTo>
                      <a:lnTo>
                        <a:pt x="23" y="2"/>
                      </a:lnTo>
                      <a:lnTo>
                        <a:pt x="21" y="3"/>
                      </a:lnTo>
                      <a:lnTo>
                        <a:pt x="14" y="9"/>
                      </a:lnTo>
                      <a:lnTo>
                        <a:pt x="13" y="10"/>
                      </a:lnTo>
                      <a:lnTo>
                        <a:pt x="7" y="11"/>
                      </a:lnTo>
                      <a:lnTo>
                        <a:pt x="6" y="11"/>
                      </a:lnTo>
                      <a:lnTo>
                        <a:pt x="4" y="14"/>
                      </a:lnTo>
                      <a:lnTo>
                        <a:pt x="3" y="15"/>
                      </a:lnTo>
                      <a:lnTo>
                        <a:pt x="3" y="17"/>
                      </a:lnTo>
                      <a:lnTo>
                        <a:pt x="0" y="18"/>
                      </a:lnTo>
                      <a:lnTo>
                        <a:pt x="0" y="21"/>
                      </a:lnTo>
                      <a:lnTo>
                        <a:pt x="0" y="22"/>
                      </a:lnTo>
                      <a:lnTo>
                        <a:pt x="3" y="22"/>
                      </a:lnTo>
                      <a:lnTo>
                        <a:pt x="6" y="22"/>
                      </a:lnTo>
                      <a:lnTo>
                        <a:pt x="10" y="21"/>
                      </a:lnTo>
                      <a:lnTo>
                        <a:pt x="13" y="21"/>
                      </a:lnTo>
                      <a:lnTo>
                        <a:pt x="14" y="21"/>
                      </a:lnTo>
                      <a:lnTo>
                        <a:pt x="16" y="20"/>
                      </a:lnTo>
                      <a:lnTo>
                        <a:pt x="21" y="18"/>
                      </a:lnTo>
                      <a:lnTo>
                        <a:pt x="24" y="20"/>
                      </a:lnTo>
                      <a:lnTo>
                        <a:pt x="28" y="21"/>
                      </a:lnTo>
                      <a:lnTo>
                        <a:pt x="21" y="22"/>
                      </a:lnTo>
                      <a:lnTo>
                        <a:pt x="14" y="25"/>
                      </a:lnTo>
                      <a:lnTo>
                        <a:pt x="7" y="26"/>
                      </a:lnTo>
                      <a:lnTo>
                        <a:pt x="6" y="29"/>
                      </a:lnTo>
                      <a:lnTo>
                        <a:pt x="6" y="30"/>
                      </a:lnTo>
                      <a:lnTo>
                        <a:pt x="7" y="32"/>
                      </a:lnTo>
                      <a:lnTo>
                        <a:pt x="10" y="35"/>
                      </a:lnTo>
                      <a:lnTo>
                        <a:pt x="13" y="32"/>
                      </a:lnTo>
                      <a:lnTo>
                        <a:pt x="21" y="30"/>
                      </a:lnTo>
                      <a:lnTo>
                        <a:pt x="30" y="30"/>
                      </a:lnTo>
                      <a:lnTo>
                        <a:pt x="34" y="30"/>
                      </a:lnTo>
                      <a:lnTo>
                        <a:pt x="37" y="32"/>
                      </a:lnTo>
                      <a:lnTo>
                        <a:pt x="44" y="36"/>
                      </a:lnTo>
                      <a:lnTo>
                        <a:pt x="45" y="38"/>
                      </a:lnTo>
                      <a:lnTo>
                        <a:pt x="49" y="42"/>
                      </a:lnTo>
                      <a:lnTo>
                        <a:pt x="53" y="45"/>
                      </a:lnTo>
                      <a:lnTo>
                        <a:pt x="59" y="49"/>
                      </a:lnTo>
                      <a:lnTo>
                        <a:pt x="61" y="50"/>
                      </a:lnTo>
                      <a:lnTo>
                        <a:pt x="64" y="50"/>
                      </a:lnTo>
                      <a:lnTo>
                        <a:pt x="72" y="51"/>
                      </a:lnTo>
                      <a:lnTo>
                        <a:pt x="79" y="51"/>
                      </a:lnTo>
                      <a:lnTo>
                        <a:pt x="85" y="52"/>
                      </a:lnTo>
                      <a:lnTo>
                        <a:pt x="102" y="57"/>
                      </a:lnTo>
                      <a:lnTo>
                        <a:pt x="102" y="35"/>
                      </a:lnTo>
                      <a:close/>
                    </a:path>
                  </a:pathLst>
                </a:custGeom>
                <a:solidFill>
                  <a:srgbClr val="FFC17D"/>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03" name="Freeform 276"/>
                <p:cNvSpPr/>
                <p:nvPr/>
              </p:nvSpPr>
              <p:spPr bwMode="auto">
                <a:xfrm>
                  <a:off x="882" y="409"/>
                  <a:ext cx="26" cy="19"/>
                </a:xfrm>
                <a:custGeom>
                  <a:avLst/>
                  <a:gdLst>
                    <a:gd name="T0" fmla="*/ 26 w 102"/>
                    <a:gd name="T1" fmla="*/ 12 h 57"/>
                    <a:gd name="T2" fmla="*/ 22 w 102"/>
                    <a:gd name="T3" fmla="*/ 10 h 57"/>
                    <a:gd name="T4" fmla="*/ 22 w 102"/>
                    <a:gd name="T5" fmla="*/ 10 h 57"/>
                    <a:gd name="T6" fmla="*/ 20 w 102"/>
                    <a:gd name="T7" fmla="*/ 9 h 57"/>
                    <a:gd name="T8" fmla="*/ 20 w 102"/>
                    <a:gd name="T9" fmla="*/ 7 h 57"/>
                    <a:gd name="T10" fmla="*/ 18 w 102"/>
                    <a:gd name="T11" fmla="*/ 6 h 57"/>
                    <a:gd name="T12" fmla="*/ 16 w 102"/>
                    <a:gd name="T13" fmla="*/ 4 h 57"/>
                    <a:gd name="T14" fmla="*/ 15 w 102"/>
                    <a:gd name="T15" fmla="*/ 3 h 57"/>
                    <a:gd name="T16" fmla="*/ 14 w 102"/>
                    <a:gd name="T17" fmla="*/ 2 h 57"/>
                    <a:gd name="T18" fmla="*/ 12 w 102"/>
                    <a:gd name="T19" fmla="*/ 2 h 57"/>
                    <a:gd name="T20" fmla="*/ 8 w 102"/>
                    <a:gd name="T21" fmla="*/ 0 h 57"/>
                    <a:gd name="T22" fmla="*/ 7 w 102"/>
                    <a:gd name="T23" fmla="*/ 0 h 57"/>
                    <a:gd name="T24" fmla="*/ 6 w 102"/>
                    <a:gd name="T25" fmla="*/ 1 h 57"/>
                    <a:gd name="T26" fmla="*/ 5 w 102"/>
                    <a:gd name="T27" fmla="*/ 1 h 57"/>
                    <a:gd name="T28" fmla="*/ 4 w 102"/>
                    <a:gd name="T29" fmla="*/ 3 h 57"/>
                    <a:gd name="T30" fmla="*/ 3 w 102"/>
                    <a:gd name="T31" fmla="*/ 3 h 57"/>
                    <a:gd name="T32" fmla="*/ 2 w 102"/>
                    <a:gd name="T33" fmla="*/ 4 h 57"/>
                    <a:gd name="T34" fmla="*/ 2 w 102"/>
                    <a:gd name="T35" fmla="*/ 4 h 57"/>
                    <a:gd name="T36" fmla="*/ 1 w 102"/>
                    <a:gd name="T37" fmla="*/ 5 h 57"/>
                    <a:gd name="T38" fmla="*/ 1 w 102"/>
                    <a:gd name="T39" fmla="*/ 5 h 57"/>
                    <a:gd name="T40" fmla="*/ 1 w 102"/>
                    <a:gd name="T41" fmla="*/ 6 h 57"/>
                    <a:gd name="T42" fmla="*/ 0 w 102"/>
                    <a:gd name="T43" fmla="*/ 6 h 57"/>
                    <a:gd name="T44" fmla="*/ 0 w 102"/>
                    <a:gd name="T45" fmla="*/ 7 h 57"/>
                    <a:gd name="T46" fmla="*/ 0 w 102"/>
                    <a:gd name="T47" fmla="*/ 7 h 57"/>
                    <a:gd name="T48" fmla="*/ 1 w 102"/>
                    <a:gd name="T49" fmla="*/ 7 h 57"/>
                    <a:gd name="T50" fmla="*/ 2 w 102"/>
                    <a:gd name="T51" fmla="*/ 7 h 57"/>
                    <a:gd name="T52" fmla="*/ 3 w 102"/>
                    <a:gd name="T53" fmla="*/ 7 h 57"/>
                    <a:gd name="T54" fmla="*/ 3 w 102"/>
                    <a:gd name="T55" fmla="*/ 7 h 57"/>
                    <a:gd name="T56" fmla="*/ 4 w 102"/>
                    <a:gd name="T57" fmla="*/ 7 h 57"/>
                    <a:gd name="T58" fmla="*/ 4 w 102"/>
                    <a:gd name="T59" fmla="*/ 7 h 57"/>
                    <a:gd name="T60" fmla="*/ 5 w 102"/>
                    <a:gd name="T61" fmla="*/ 6 h 57"/>
                    <a:gd name="T62" fmla="*/ 6 w 102"/>
                    <a:gd name="T63" fmla="*/ 7 h 57"/>
                    <a:gd name="T64" fmla="*/ 7 w 102"/>
                    <a:gd name="T65" fmla="*/ 7 h 57"/>
                    <a:gd name="T66" fmla="*/ 5 w 102"/>
                    <a:gd name="T67" fmla="*/ 7 h 57"/>
                    <a:gd name="T68" fmla="*/ 4 w 102"/>
                    <a:gd name="T69" fmla="*/ 8 h 57"/>
                    <a:gd name="T70" fmla="*/ 2 w 102"/>
                    <a:gd name="T71" fmla="*/ 9 h 57"/>
                    <a:gd name="T72" fmla="*/ 2 w 102"/>
                    <a:gd name="T73" fmla="*/ 10 h 57"/>
                    <a:gd name="T74" fmla="*/ 2 w 102"/>
                    <a:gd name="T75" fmla="*/ 10 h 57"/>
                    <a:gd name="T76" fmla="*/ 2 w 102"/>
                    <a:gd name="T77" fmla="*/ 11 h 57"/>
                    <a:gd name="T78" fmla="*/ 3 w 102"/>
                    <a:gd name="T79" fmla="*/ 12 h 57"/>
                    <a:gd name="T80" fmla="*/ 3 w 102"/>
                    <a:gd name="T81" fmla="*/ 11 h 57"/>
                    <a:gd name="T82" fmla="*/ 5 w 102"/>
                    <a:gd name="T83" fmla="*/ 10 h 57"/>
                    <a:gd name="T84" fmla="*/ 8 w 102"/>
                    <a:gd name="T85" fmla="*/ 10 h 57"/>
                    <a:gd name="T86" fmla="*/ 9 w 102"/>
                    <a:gd name="T87" fmla="*/ 10 h 57"/>
                    <a:gd name="T88" fmla="*/ 9 w 102"/>
                    <a:gd name="T89" fmla="*/ 11 h 57"/>
                    <a:gd name="T90" fmla="*/ 11 w 102"/>
                    <a:gd name="T91" fmla="*/ 12 h 57"/>
                    <a:gd name="T92" fmla="*/ 11 w 102"/>
                    <a:gd name="T93" fmla="*/ 13 h 57"/>
                    <a:gd name="T94" fmla="*/ 12 w 102"/>
                    <a:gd name="T95" fmla="*/ 14 h 57"/>
                    <a:gd name="T96" fmla="*/ 14 w 102"/>
                    <a:gd name="T97" fmla="*/ 15 h 57"/>
                    <a:gd name="T98" fmla="*/ 15 w 102"/>
                    <a:gd name="T99" fmla="*/ 16 h 57"/>
                    <a:gd name="T100" fmla="*/ 16 w 102"/>
                    <a:gd name="T101" fmla="*/ 17 h 57"/>
                    <a:gd name="T102" fmla="*/ 16 w 102"/>
                    <a:gd name="T103" fmla="*/ 17 h 57"/>
                    <a:gd name="T104" fmla="*/ 18 w 102"/>
                    <a:gd name="T105" fmla="*/ 17 h 57"/>
                    <a:gd name="T106" fmla="*/ 20 w 102"/>
                    <a:gd name="T107" fmla="*/ 17 h 57"/>
                    <a:gd name="T108" fmla="*/ 22 w 102"/>
                    <a:gd name="T109" fmla="*/ 17 h 57"/>
                    <a:gd name="T110" fmla="*/ 26 w 102"/>
                    <a:gd name="T111" fmla="*/ 19 h 57"/>
                    <a:gd name="T112" fmla="*/ 26 w 102"/>
                    <a:gd name="T113" fmla="*/ 12 h 5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2"/>
                    <a:gd name="T172" fmla="*/ 0 h 57"/>
                    <a:gd name="T173" fmla="*/ 102 w 102"/>
                    <a:gd name="T174" fmla="*/ 57 h 5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2" h="57">
                      <a:moveTo>
                        <a:pt x="102" y="35"/>
                      </a:moveTo>
                      <a:lnTo>
                        <a:pt x="88" y="30"/>
                      </a:lnTo>
                      <a:lnTo>
                        <a:pt x="85" y="30"/>
                      </a:lnTo>
                      <a:lnTo>
                        <a:pt x="80" y="26"/>
                      </a:lnTo>
                      <a:lnTo>
                        <a:pt x="78" y="22"/>
                      </a:lnTo>
                      <a:lnTo>
                        <a:pt x="72" y="17"/>
                      </a:lnTo>
                      <a:lnTo>
                        <a:pt x="61" y="12"/>
                      </a:lnTo>
                      <a:lnTo>
                        <a:pt x="60" y="10"/>
                      </a:lnTo>
                      <a:lnTo>
                        <a:pt x="55" y="7"/>
                      </a:lnTo>
                      <a:lnTo>
                        <a:pt x="49" y="7"/>
                      </a:lnTo>
                      <a:lnTo>
                        <a:pt x="33" y="0"/>
                      </a:lnTo>
                      <a:lnTo>
                        <a:pt x="27" y="0"/>
                      </a:lnTo>
                      <a:lnTo>
                        <a:pt x="23" y="2"/>
                      </a:lnTo>
                      <a:lnTo>
                        <a:pt x="21" y="3"/>
                      </a:lnTo>
                      <a:lnTo>
                        <a:pt x="14" y="9"/>
                      </a:lnTo>
                      <a:lnTo>
                        <a:pt x="13" y="10"/>
                      </a:lnTo>
                      <a:lnTo>
                        <a:pt x="7" y="11"/>
                      </a:lnTo>
                      <a:lnTo>
                        <a:pt x="6" y="11"/>
                      </a:lnTo>
                      <a:lnTo>
                        <a:pt x="4" y="14"/>
                      </a:lnTo>
                      <a:lnTo>
                        <a:pt x="3" y="15"/>
                      </a:lnTo>
                      <a:lnTo>
                        <a:pt x="3" y="17"/>
                      </a:lnTo>
                      <a:lnTo>
                        <a:pt x="0" y="18"/>
                      </a:lnTo>
                      <a:lnTo>
                        <a:pt x="0" y="21"/>
                      </a:lnTo>
                      <a:lnTo>
                        <a:pt x="0" y="22"/>
                      </a:lnTo>
                      <a:lnTo>
                        <a:pt x="3" y="22"/>
                      </a:lnTo>
                      <a:lnTo>
                        <a:pt x="6" y="22"/>
                      </a:lnTo>
                      <a:lnTo>
                        <a:pt x="10" y="21"/>
                      </a:lnTo>
                      <a:lnTo>
                        <a:pt x="13" y="21"/>
                      </a:lnTo>
                      <a:lnTo>
                        <a:pt x="14" y="21"/>
                      </a:lnTo>
                      <a:lnTo>
                        <a:pt x="16" y="20"/>
                      </a:lnTo>
                      <a:lnTo>
                        <a:pt x="21" y="18"/>
                      </a:lnTo>
                      <a:lnTo>
                        <a:pt x="24" y="20"/>
                      </a:lnTo>
                      <a:lnTo>
                        <a:pt x="28" y="21"/>
                      </a:lnTo>
                      <a:lnTo>
                        <a:pt x="21" y="22"/>
                      </a:lnTo>
                      <a:lnTo>
                        <a:pt x="14" y="25"/>
                      </a:lnTo>
                      <a:lnTo>
                        <a:pt x="7" y="26"/>
                      </a:lnTo>
                      <a:lnTo>
                        <a:pt x="6" y="29"/>
                      </a:lnTo>
                      <a:lnTo>
                        <a:pt x="6" y="30"/>
                      </a:lnTo>
                      <a:lnTo>
                        <a:pt x="7" y="32"/>
                      </a:lnTo>
                      <a:lnTo>
                        <a:pt x="10" y="35"/>
                      </a:lnTo>
                      <a:lnTo>
                        <a:pt x="13" y="32"/>
                      </a:lnTo>
                      <a:lnTo>
                        <a:pt x="21" y="30"/>
                      </a:lnTo>
                      <a:lnTo>
                        <a:pt x="30" y="30"/>
                      </a:lnTo>
                      <a:lnTo>
                        <a:pt x="34" y="30"/>
                      </a:lnTo>
                      <a:lnTo>
                        <a:pt x="37" y="32"/>
                      </a:lnTo>
                      <a:lnTo>
                        <a:pt x="44" y="36"/>
                      </a:lnTo>
                      <a:lnTo>
                        <a:pt x="45" y="38"/>
                      </a:lnTo>
                      <a:lnTo>
                        <a:pt x="49" y="42"/>
                      </a:lnTo>
                      <a:lnTo>
                        <a:pt x="53" y="45"/>
                      </a:lnTo>
                      <a:lnTo>
                        <a:pt x="59" y="49"/>
                      </a:lnTo>
                      <a:lnTo>
                        <a:pt x="61" y="50"/>
                      </a:lnTo>
                      <a:lnTo>
                        <a:pt x="64" y="50"/>
                      </a:lnTo>
                      <a:lnTo>
                        <a:pt x="72" y="51"/>
                      </a:lnTo>
                      <a:lnTo>
                        <a:pt x="79" y="51"/>
                      </a:lnTo>
                      <a:lnTo>
                        <a:pt x="85" y="52"/>
                      </a:lnTo>
                      <a:lnTo>
                        <a:pt x="102" y="57"/>
                      </a:lnTo>
                      <a:lnTo>
                        <a:pt x="102" y="35"/>
                      </a:lnTo>
                    </a:path>
                  </a:pathLst>
                </a:custGeom>
                <a:noFill/>
                <a:ln w="9525">
                  <a:solidFill>
                    <a:srgbClr val="404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04" name="Freeform 277"/>
                <p:cNvSpPr/>
                <p:nvPr/>
              </p:nvSpPr>
              <p:spPr bwMode="auto">
                <a:xfrm>
                  <a:off x="884" y="413"/>
                  <a:ext cx="8" cy="5"/>
                </a:xfrm>
                <a:custGeom>
                  <a:avLst/>
                  <a:gdLst>
                    <a:gd name="T0" fmla="*/ 0 w 30"/>
                    <a:gd name="T1" fmla="*/ 5 h 15"/>
                    <a:gd name="T2" fmla="*/ 2 w 30"/>
                    <a:gd name="T3" fmla="*/ 3 h 15"/>
                    <a:gd name="T4" fmla="*/ 3 w 30"/>
                    <a:gd name="T5" fmla="*/ 2 h 15"/>
                    <a:gd name="T6" fmla="*/ 5 w 30"/>
                    <a:gd name="T7" fmla="*/ 1 h 15"/>
                    <a:gd name="T8" fmla="*/ 5 w 30"/>
                    <a:gd name="T9" fmla="*/ 1 h 15"/>
                    <a:gd name="T10" fmla="*/ 7 w 30"/>
                    <a:gd name="T11" fmla="*/ 1 h 15"/>
                    <a:gd name="T12" fmla="*/ 8 w 30"/>
                    <a:gd name="T13" fmla="*/ 1 h 15"/>
                    <a:gd name="T14" fmla="*/ 7 w 30"/>
                    <a:gd name="T15" fmla="*/ 1 h 15"/>
                    <a:gd name="T16" fmla="*/ 5 w 30"/>
                    <a:gd name="T17" fmla="*/ 0 h 15"/>
                    <a:gd name="T18" fmla="*/ 3 w 30"/>
                    <a:gd name="T19" fmla="*/ 2 h 15"/>
                    <a:gd name="T20" fmla="*/ 2 w 30"/>
                    <a:gd name="T21" fmla="*/ 2 h 15"/>
                    <a:gd name="T22" fmla="*/ 0 w 30"/>
                    <a:gd name="T23" fmla="*/ 5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15"/>
                    <a:gd name="T38" fmla="*/ 30 w 30"/>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15">
                      <a:moveTo>
                        <a:pt x="0" y="15"/>
                      </a:moveTo>
                      <a:lnTo>
                        <a:pt x="7" y="10"/>
                      </a:lnTo>
                      <a:lnTo>
                        <a:pt x="10" y="6"/>
                      </a:lnTo>
                      <a:lnTo>
                        <a:pt x="17" y="3"/>
                      </a:lnTo>
                      <a:lnTo>
                        <a:pt x="20" y="3"/>
                      </a:lnTo>
                      <a:lnTo>
                        <a:pt x="27" y="3"/>
                      </a:lnTo>
                      <a:lnTo>
                        <a:pt x="30" y="3"/>
                      </a:lnTo>
                      <a:lnTo>
                        <a:pt x="25" y="3"/>
                      </a:lnTo>
                      <a:lnTo>
                        <a:pt x="18" y="0"/>
                      </a:lnTo>
                      <a:lnTo>
                        <a:pt x="10" y="6"/>
                      </a:lnTo>
                      <a:lnTo>
                        <a:pt x="7" y="6"/>
                      </a:lnTo>
                      <a:lnTo>
                        <a:pt x="0" y="15"/>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05" name="Freeform 278"/>
                <p:cNvSpPr/>
                <p:nvPr/>
              </p:nvSpPr>
              <p:spPr bwMode="auto">
                <a:xfrm>
                  <a:off x="889" y="409"/>
                  <a:ext cx="6" cy="7"/>
                </a:xfrm>
                <a:custGeom>
                  <a:avLst/>
                  <a:gdLst>
                    <a:gd name="T0" fmla="*/ 2 w 23"/>
                    <a:gd name="T1" fmla="*/ 0 h 20"/>
                    <a:gd name="T2" fmla="*/ 1 w 23"/>
                    <a:gd name="T3" fmla="*/ 0 h 20"/>
                    <a:gd name="T4" fmla="*/ 0 w 23"/>
                    <a:gd name="T5" fmla="*/ 0 h 20"/>
                    <a:gd name="T6" fmla="*/ 1 w 23"/>
                    <a:gd name="T7" fmla="*/ 0 h 20"/>
                    <a:gd name="T8" fmla="*/ 2 w 23"/>
                    <a:gd name="T9" fmla="*/ 0 h 20"/>
                    <a:gd name="T10" fmla="*/ 3 w 23"/>
                    <a:gd name="T11" fmla="*/ 7 h 20"/>
                    <a:gd name="T12" fmla="*/ 5 w 23"/>
                    <a:gd name="T13" fmla="*/ 7 h 20"/>
                    <a:gd name="T14" fmla="*/ 6 w 23"/>
                    <a:gd name="T15" fmla="*/ 7 h 20"/>
                    <a:gd name="T16" fmla="*/ 6 w 23"/>
                    <a:gd name="T17" fmla="*/ 7 h 20"/>
                    <a:gd name="T18" fmla="*/ 5 w 23"/>
                    <a:gd name="T19" fmla="*/ 7 h 20"/>
                    <a:gd name="T20" fmla="*/ 3 w 23"/>
                    <a:gd name="T21" fmla="*/ 0 h 20"/>
                    <a:gd name="T22" fmla="*/ 2 w 23"/>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
                    <a:gd name="T37" fmla="*/ 0 h 20"/>
                    <a:gd name="T38" fmla="*/ 23 w 23"/>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 h="20">
                      <a:moveTo>
                        <a:pt x="6" y="0"/>
                      </a:moveTo>
                      <a:lnTo>
                        <a:pt x="5" y="0"/>
                      </a:lnTo>
                      <a:lnTo>
                        <a:pt x="0" y="0"/>
                      </a:lnTo>
                      <a:lnTo>
                        <a:pt x="3" y="0"/>
                      </a:lnTo>
                      <a:lnTo>
                        <a:pt x="6" y="0"/>
                      </a:lnTo>
                      <a:lnTo>
                        <a:pt x="13" y="20"/>
                      </a:lnTo>
                      <a:lnTo>
                        <a:pt x="18" y="20"/>
                      </a:lnTo>
                      <a:lnTo>
                        <a:pt x="22" y="20"/>
                      </a:lnTo>
                      <a:lnTo>
                        <a:pt x="23" y="20"/>
                      </a:lnTo>
                      <a:lnTo>
                        <a:pt x="18" y="20"/>
                      </a:lnTo>
                      <a:lnTo>
                        <a:pt x="10" y="0"/>
                      </a:lnTo>
                      <a:lnTo>
                        <a:pt x="6"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06" name="Freeform 279"/>
                <p:cNvSpPr/>
                <p:nvPr/>
              </p:nvSpPr>
              <p:spPr bwMode="auto">
                <a:xfrm>
                  <a:off x="890" y="416"/>
                  <a:ext cx="5" cy="1"/>
                </a:xfrm>
                <a:custGeom>
                  <a:avLst/>
                  <a:gdLst>
                    <a:gd name="T0" fmla="*/ 0 w 18"/>
                    <a:gd name="T1" fmla="*/ 0 h 1"/>
                    <a:gd name="T2" fmla="*/ 0 w 18"/>
                    <a:gd name="T3" fmla="*/ 0 h 1"/>
                    <a:gd name="T4" fmla="*/ 2 w 18"/>
                    <a:gd name="T5" fmla="*/ 0 h 1"/>
                    <a:gd name="T6" fmla="*/ 4 w 18"/>
                    <a:gd name="T7" fmla="*/ 0 h 1"/>
                    <a:gd name="T8" fmla="*/ 5 w 18"/>
                    <a:gd name="T9" fmla="*/ 0 h 1"/>
                    <a:gd name="T10" fmla="*/ 4 w 18"/>
                    <a:gd name="T11" fmla="*/ 0 h 1"/>
                    <a:gd name="T12" fmla="*/ 0 w 18"/>
                    <a:gd name="T13" fmla="*/ 0 h 1"/>
                    <a:gd name="T14" fmla="*/ 0 60000 65536"/>
                    <a:gd name="T15" fmla="*/ 0 60000 65536"/>
                    <a:gd name="T16" fmla="*/ 0 60000 65536"/>
                    <a:gd name="T17" fmla="*/ 0 60000 65536"/>
                    <a:gd name="T18" fmla="*/ 0 60000 65536"/>
                    <a:gd name="T19" fmla="*/ 0 60000 65536"/>
                    <a:gd name="T20" fmla="*/ 0 60000 65536"/>
                    <a:gd name="T21" fmla="*/ 0 w 18"/>
                    <a:gd name="T22" fmla="*/ 0 h 1"/>
                    <a:gd name="T23" fmla="*/ 18 w 18"/>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
                      <a:moveTo>
                        <a:pt x="0" y="0"/>
                      </a:moveTo>
                      <a:lnTo>
                        <a:pt x="1" y="0"/>
                      </a:lnTo>
                      <a:lnTo>
                        <a:pt x="8" y="0"/>
                      </a:lnTo>
                      <a:lnTo>
                        <a:pt x="16" y="0"/>
                      </a:lnTo>
                      <a:lnTo>
                        <a:pt x="18" y="0"/>
                      </a:lnTo>
                      <a:lnTo>
                        <a:pt x="13" y="0"/>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07" name="Freeform 280"/>
                <p:cNvSpPr/>
                <p:nvPr/>
              </p:nvSpPr>
              <p:spPr bwMode="auto">
                <a:xfrm>
                  <a:off x="895" y="414"/>
                  <a:ext cx="4" cy="5"/>
                </a:xfrm>
                <a:custGeom>
                  <a:avLst/>
                  <a:gdLst>
                    <a:gd name="T0" fmla="*/ 0 w 18"/>
                    <a:gd name="T1" fmla="*/ 0 h 16"/>
                    <a:gd name="T2" fmla="*/ 1 w 18"/>
                    <a:gd name="T3" fmla="*/ 2 h 16"/>
                    <a:gd name="T4" fmla="*/ 4 w 18"/>
                    <a:gd name="T5" fmla="*/ 5 h 16"/>
                    <a:gd name="T6" fmla="*/ 0 w 18"/>
                    <a:gd name="T7" fmla="*/ 0 h 16"/>
                    <a:gd name="T8" fmla="*/ 0 60000 65536"/>
                    <a:gd name="T9" fmla="*/ 0 60000 65536"/>
                    <a:gd name="T10" fmla="*/ 0 60000 65536"/>
                    <a:gd name="T11" fmla="*/ 0 60000 65536"/>
                    <a:gd name="T12" fmla="*/ 0 w 18"/>
                    <a:gd name="T13" fmla="*/ 0 h 16"/>
                    <a:gd name="T14" fmla="*/ 18 w 18"/>
                    <a:gd name="T15" fmla="*/ 16 h 16"/>
                  </a:gdLst>
                  <a:ahLst/>
                  <a:cxnLst>
                    <a:cxn ang="T8">
                      <a:pos x="T0" y="T1"/>
                    </a:cxn>
                    <a:cxn ang="T9">
                      <a:pos x="T2" y="T3"/>
                    </a:cxn>
                    <a:cxn ang="T10">
                      <a:pos x="T4" y="T5"/>
                    </a:cxn>
                    <a:cxn ang="T11">
                      <a:pos x="T6" y="T7"/>
                    </a:cxn>
                  </a:cxnLst>
                  <a:rect l="T12" t="T13" r="T14" b="T15"/>
                  <a:pathLst>
                    <a:path w="18" h="16">
                      <a:moveTo>
                        <a:pt x="0" y="0"/>
                      </a:moveTo>
                      <a:lnTo>
                        <a:pt x="5" y="7"/>
                      </a:lnTo>
                      <a:lnTo>
                        <a:pt x="18" y="16"/>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08" name="Freeform 281"/>
                <p:cNvSpPr/>
                <p:nvPr/>
              </p:nvSpPr>
              <p:spPr bwMode="auto">
                <a:xfrm>
                  <a:off x="894" y="416"/>
                  <a:ext cx="4" cy="7"/>
                </a:xfrm>
                <a:custGeom>
                  <a:avLst/>
                  <a:gdLst>
                    <a:gd name="T0" fmla="*/ 4 w 17"/>
                    <a:gd name="T1" fmla="*/ 0 h 19"/>
                    <a:gd name="T2" fmla="*/ 0 w 17"/>
                    <a:gd name="T3" fmla="*/ 7 h 19"/>
                    <a:gd name="T4" fmla="*/ 4 w 17"/>
                    <a:gd name="T5" fmla="*/ 0 h 19"/>
                    <a:gd name="T6" fmla="*/ 0 60000 65536"/>
                    <a:gd name="T7" fmla="*/ 0 60000 65536"/>
                    <a:gd name="T8" fmla="*/ 0 60000 65536"/>
                    <a:gd name="T9" fmla="*/ 0 w 17"/>
                    <a:gd name="T10" fmla="*/ 0 h 19"/>
                    <a:gd name="T11" fmla="*/ 17 w 17"/>
                    <a:gd name="T12" fmla="*/ 19 h 19"/>
                  </a:gdLst>
                  <a:ahLst/>
                  <a:cxnLst>
                    <a:cxn ang="T6">
                      <a:pos x="T0" y="T1"/>
                    </a:cxn>
                    <a:cxn ang="T7">
                      <a:pos x="T2" y="T3"/>
                    </a:cxn>
                    <a:cxn ang="T8">
                      <a:pos x="T4" y="T5"/>
                    </a:cxn>
                  </a:cxnLst>
                  <a:rect l="T9" t="T10" r="T11" b="T12"/>
                  <a:pathLst>
                    <a:path w="17" h="19">
                      <a:moveTo>
                        <a:pt x="17" y="0"/>
                      </a:moveTo>
                      <a:lnTo>
                        <a:pt x="0" y="19"/>
                      </a:lnTo>
                      <a:lnTo>
                        <a:pt x="17"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09" name="Freeform 282"/>
                <p:cNvSpPr/>
                <p:nvPr/>
              </p:nvSpPr>
              <p:spPr bwMode="auto">
                <a:xfrm>
                  <a:off x="884" y="415"/>
                  <a:ext cx="1" cy="6"/>
                </a:xfrm>
                <a:custGeom>
                  <a:avLst/>
                  <a:gdLst>
                    <a:gd name="T0" fmla="*/ 0 w 1"/>
                    <a:gd name="T1" fmla="*/ 6 h 18"/>
                    <a:gd name="T2" fmla="*/ 0 w 1"/>
                    <a:gd name="T3" fmla="*/ 0 h 18"/>
                    <a:gd name="T4" fmla="*/ 0 w 1"/>
                    <a:gd name="T5" fmla="*/ 6 h 18"/>
                    <a:gd name="T6" fmla="*/ 0 60000 65536"/>
                    <a:gd name="T7" fmla="*/ 0 60000 65536"/>
                    <a:gd name="T8" fmla="*/ 0 60000 65536"/>
                    <a:gd name="T9" fmla="*/ 0 w 1"/>
                    <a:gd name="T10" fmla="*/ 0 h 18"/>
                    <a:gd name="T11" fmla="*/ 1 w 1"/>
                    <a:gd name="T12" fmla="*/ 18 h 18"/>
                  </a:gdLst>
                  <a:ahLst/>
                  <a:cxnLst>
                    <a:cxn ang="T6">
                      <a:pos x="T0" y="T1"/>
                    </a:cxn>
                    <a:cxn ang="T7">
                      <a:pos x="T2" y="T3"/>
                    </a:cxn>
                    <a:cxn ang="T8">
                      <a:pos x="T4" y="T5"/>
                    </a:cxn>
                  </a:cxnLst>
                  <a:rect l="T9" t="T10" r="T11" b="T12"/>
                  <a:pathLst>
                    <a:path w="1" h="18">
                      <a:moveTo>
                        <a:pt x="0" y="18"/>
                      </a:moveTo>
                      <a:lnTo>
                        <a:pt x="0" y="0"/>
                      </a:lnTo>
                      <a:lnTo>
                        <a:pt x="0" y="18"/>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10" name="Freeform 283"/>
                <p:cNvSpPr/>
                <p:nvPr/>
              </p:nvSpPr>
              <p:spPr bwMode="auto">
                <a:xfrm>
                  <a:off x="888" y="397"/>
                  <a:ext cx="27" cy="17"/>
                </a:xfrm>
                <a:custGeom>
                  <a:avLst/>
                  <a:gdLst>
                    <a:gd name="T0" fmla="*/ 25 w 108"/>
                    <a:gd name="T1" fmla="*/ 17 h 50"/>
                    <a:gd name="T2" fmla="*/ 23 w 108"/>
                    <a:gd name="T3" fmla="*/ 17 h 50"/>
                    <a:gd name="T4" fmla="*/ 21 w 108"/>
                    <a:gd name="T5" fmla="*/ 16 h 50"/>
                    <a:gd name="T6" fmla="*/ 20 w 108"/>
                    <a:gd name="T7" fmla="*/ 16 h 50"/>
                    <a:gd name="T8" fmla="*/ 18 w 108"/>
                    <a:gd name="T9" fmla="*/ 16 h 50"/>
                    <a:gd name="T10" fmla="*/ 16 w 108"/>
                    <a:gd name="T11" fmla="*/ 16 h 50"/>
                    <a:gd name="T12" fmla="*/ 15 w 108"/>
                    <a:gd name="T13" fmla="*/ 15 h 50"/>
                    <a:gd name="T14" fmla="*/ 14 w 108"/>
                    <a:gd name="T15" fmla="*/ 15 h 50"/>
                    <a:gd name="T16" fmla="*/ 14 w 108"/>
                    <a:gd name="T17" fmla="*/ 15 h 50"/>
                    <a:gd name="T18" fmla="*/ 12 w 108"/>
                    <a:gd name="T19" fmla="*/ 13 h 50"/>
                    <a:gd name="T20" fmla="*/ 11 w 108"/>
                    <a:gd name="T21" fmla="*/ 12 h 50"/>
                    <a:gd name="T22" fmla="*/ 10 w 108"/>
                    <a:gd name="T23" fmla="*/ 11 h 50"/>
                    <a:gd name="T24" fmla="*/ 9 w 108"/>
                    <a:gd name="T25" fmla="*/ 11 h 50"/>
                    <a:gd name="T26" fmla="*/ 8 w 108"/>
                    <a:gd name="T27" fmla="*/ 11 h 50"/>
                    <a:gd name="T28" fmla="*/ 7 w 108"/>
                    <a:gd name="T29" fmla="*/ 11 h 50"/>
                    <a:gd name="T30" fmla="*/ 7 w 108"/>
                    <a:gd name="T31" fmla="*/ 11 h 50"/>
                    <a:gd name="T32" fmla="*/ 6 w 108"/>
                    <a:gd name="T33" fmla="*/ 11 h 50"/>
                    <a:gd name="T34" fmla="*/ 6 w 108"/>
                    <a:gd name="T35" fmla="*/ 10 h 50"/>
                    <a:gd name="T36" fmla="*/ 7 w 108"/>
                    <a:gd name="T37" fmla="*/ 9 h 50"/>
                    <a:gd name="T38" fmla="*/ 7 w 108"/>
                    <a:gd name="T39" fmla="*/ 9 h 50"/>
                    <a:gd name="T40" fmla="*/ 8 w 108"/>
                    <a:gd name="T41" fmla="*/ 9 h 50"/>
                    <a:gd name="T42" fmla="*/ 9 w 108"/>
                    <a:gd name="T43" fmla="*/ 9 h 50"/>
                    <a:gd name="T44" fmla="*/ 10 w 108"/>
                    <a:gd name="T45" fmla="*/ 9 h 50"/>
                    <a:gd name="T46" fmla="*/ 12 w 108"/>
                    <a:gd name="T47" fmla="*/ 9 h 50"/>
                    <a:gd name="T48" fmla="*/ 10 w 108"/>
                    <a:gd name="T49" fmla="*/ 7 h 50"/>
                    <a:gd name="T50" fmla="*/ 9 w 108"/>
                    <a:gd name="T51" fmla="*/ 6 h 50"/>
                    <a:gd name="T52" fmla="*/ 7 w 108"/>
                    <a:gd name="T53" fmla="*/ 6 h 50"/>
                    <a:gd name="T54" fmla="*/ 6 w 108"/>
                    <a:gd name="T55" fmla="*/ 6 h 50"/>
                    <a:gd name="T56" fmla="*/ 3 w 108"/>
                    <a:gd name="T57" fmla="*/ 5 h 50"/>
                    <a:gd name="T58" fmla="*/ 3 w 108"/>
                    <a:gd name="T59" fmla="*/ 6 h 50"/>
                    <a:gd name="T60" fmla="*/ 3 w 108"/>
                    <a:gd name="T61" fmla="*/ 6 h 50"/>
                    <a:gd name="T62" fmla="*/ 2 w 108"/>
                    <a:gd name="T63" fmla="*/ 6 h 50"/>
                    <a:gd name="T64" fmla="*/ 2 w 108"/>
                    <a:gd name="T65" fmla="*/ 6 h 50"/>
                    <a:gd name="T66" fmla="*/ 1 w 108"/>
                    <a:gd name="T67" fmla="*/ 5 h 50"/>
                    <a:gd name="T68" fmla="*/ 1 w 108"/>
                    <a:gd name="T69" fmla="*/ 4 h 50"/>
                    <a:gd name="T70" fmla="*/ 1 w 108"/>
                    <a:gd name="T71" fmla="*/ 4 h 50"/>
                    <a:gd name="T72" fmla="*/ 0 w 108"/>
                    <a:gd name="T73" fmla="*/ 4 h 50"/>
                    <a:gd name="T74" fmla="*/ 0 w 108"/>
                    <a:gd name="T75" fmla="*/ 3 h 50"/>
                    <a:gd name="T76" fmla="*/ 0 w 108"/>
                    <a:gd name="T77" fmla="*/ 3 h 50"/>
                    <a:gd name="T78" fmla="*/ 1 w 108"/>
                    <a:gd name="T79" fmla="*/ 2 h 50"/>
                    <a:gd name="T80" fmla="*/ 1 w 108"/>
                    <a:gd name="T81" fmla="*/ 2 h 50"/>
                    <a:gd name="T82" fmla="*/ 2 w 108"/>
                    <a:gd name="T83" fmla="*/ 2 h 50"/>
                    <a:gd name="T84" fmla="*/ 2 w 108"/>
                    <a:gd name="T85" fmla="*/ 2 h 50"/>
                    <a:gd name="T86" fmla="*/ 3 w 108"/>
                    <a:gd name="T87" fmla="*/ 2 h 50"/>
                    <a:gd name="T88" fmla="*/ 3 w 108"/>
                    <a:gd name="T89" fmla="*/ 2 h 50"/>
                    <a:gd name="T90" fmla="*/ 7 w 108"/>
                    <a:gd name="T91" fmla="*/ 1 h 50"/>
                    <a:gd name="T92" fmla="*/ 8 w 108"/>
                    <a:gd name="T93" fmla="*/ 1 h 50"/>
                    <a:gd name="T94" fmla="*/ 8 w 108"/>
                    <a:gd name="T95" fmla="*/ 0 h 50"/>
                    <a:gd name="T96" fmla="*/ 9 w 108"/>
                    <a:gd name="T97" fmla="*/ 0 h 50"/>
                    <a:gd name="T98" fmla="*/ 10 w 108"/>
                    <a:gd name="T99" fmla="*/ 1 h 50"/>
                    <a:gd name="T100" fmla="*/ 13 w 108"/>
                    <a:gd name="T101" fmla="*/ 2 h 50"/>
                    <a:gd name="T102" fmla="*/ 14 w 108"/>
                    <a:gd name="T103" fmla="*/ 2 h 50"/>
                    <a:gd name="T104" fmla="*/ 16 w 108"/>
                    <a:gd name="T105" fmla="*/ 3 h 50"/>
                    <a:gd name="T106" fmla="*/ 19 w 108"/>
                    <a:gd name="T107" fmla="*/ 7 h 50"/>
                    <a:gd name="T108" fmla="*/ 20 w 108"/>
                    <a:gd name="T109" fmla="*/ 9 h 50"/>
                    <a:gd name="T110" fmla="*/ 21 w 108"/>
                    <a:gd name="T111" fmla="*/ 10 h 50"/>
                    <a:gd name="T112" fmla="*/ 23 w 108"/>
                    <a:gd name="T113" fmla="*/ 11 h 50"/>
                    <a:gd name="T114" fmla="*/ 27 w 108"/>
                    <a:gd name="T115" fmla="*/ 11 h 50"/>
                    <a:gd name="T116" fmla="*/ 25 w 108"/>
                    <a:gd name="T117" fmla="*/ 17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8"/>
                    <a:gd name="T178" fmla="*/ 0 h 50"/>
                    <a:gd name="T179" fmla="*/ 108 w 108"/>
                    <a:gd name="T180" fmla="*/ 50 h 5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8" h="50">
                      <a:moveTo>
                        <a:pt x="98" y="50"/>
                      </a:moveTo>
                      <a:lnTo>
                        <a:pt x="92" y="49"/>
                      </a:lnTo>
                      <a:lnTo>
                        <a:pt x="85" y="47"/>
                      </a:lnTo>
                      <a:lnTo>
                        <a:pt x="80" y="47"/>
                      </a:lnTo>
                      <a:lnTo>
                        <a:pt x="70" y="47"/>
                      </a:lnTo>
                      <a:lnTo>
                        <a:pt x="64" y="47"/>
                      </a:lnTo>
                      <a:lnTo>
                        <a:pt x="59" y="45"/>
                      </a:lnTo>
                      <a:lnTo>
                        <a:pt x="55" y="43"/>
                      </a:lnTo>
                      <a:lnTo>
                        <a:pt x="54" y="43"/>
                      </a:lnTo>
                      <a:lnTo>
                        <a:pt x="49" y="38"/>
                      </a:lnTo>
                      <a:lnTo>
                        <a:pt x="43" y="36"/>
                      </a:lnTo>
                      <a:lnTo>
                        <a:pt x="38" y="33"/>
                      </a:lnTo>
                      <a:lnTo>
                        <a:pt x="37" y="33"/>
                      </a:lnTo>
                      <a:lnTo>
                        <a:pt x="32" y="32"/>
                      </a:lnTo>
                      <a:lnTo>
                        <a:pt x="29" y="32"/>
                      </a:lnTo>
                      <a:lnTo>
                        <a:pt x="26" y="31"/>
                      </a:lnTo>
                      <a:lnTo>
                        <a:pt x="23" y="31"/>
                      </a:lnTo>
                      <a:lnTo>
                        <a:pt x="23" y="29"/>
                      </a:lnTo>
                      <a:lnTo>
                        <a:pt x="26" y="27"/>
                      </a:lnTo>
                      <a:lnTo>
                        <a:pt x="29" y="27"/>
                      </a:lnTo>
                      <a:lnTo>
                        <a:pt x="32" y="26"/>
                      </a:lnTo>
                      <a:lnTo>
                        <a:pt x="37" y="26"/>
                      </a:lnTo>
                      <a:lnTo>
                        <a:pt x="38" y="27"/>
                      </a:lnTo>
                      <a:lnTo>
                        <a:pt x="48" y="27"/>
                      </a:lnTo>
                      <a:lnTo>
                        <a:pt x="40" y="22"/>
                      </a:lnTo>
                      <a:lnTo>
                        <a:pt x="36" y="18"/>
                      </a:lnTo>
                      <a:lnTo>
                        <a:pt x="29" y="17"/>
                      </a:lnTo>
                      <a:lnTo>
                        <a:pt x="22" y="17"/>
                      </a:lnTo>
                      <a:lnTo>
                        <a:pt x="14" y="15"/>
                      </a:lnTo>
                      <a:lnTo>
                        <a:pt x="11" y="17"/>
                      </a:lnTo>
                      <a:lnTo>
                        <a:pt x="10" y="17"/>
                      </a:lnTo>
                      <a:lnTo>
                        <a:pt x="9" y="17"/>
                      </a:lnTo>
                      <a:lnTo>
                        <a:pt x="7" y="17"/>
                      </a:lnTo>
                      <a:lnTo>
                        <a:pt x="4" y="15"/>
                      </a:lnTo>
                      <a:lnTo>
                        <a:pt x="5" y="11"/>
                      </a:lnTo>
                      <a:lnTo>
                        <a:pt x="2" y="11"/>
                      </a:lnTo>
                      <a:lnTo>
                        <a:pt x="1" y="11"/>
                      </a:lnTo>
                      <a:lnTo>
                        <a:pt x="0" y="9"/>
                      </a:lnTo>
                      <a:lnTo>
                        <a:pt x="1" y="8"/>
                      </a:lnTo>
                      <a:lnTo>
                        <a:pt x="2" y="7"/>
                      </a:lnTo>
                      <a:lnTo>
                        <a:pt x="5" y="7"/>
                      </a:lnTo>
                      <a:lnTo>
                        <a:pt x="7" y="7"/>
                      </a:lnTo>
                      <a:lnTo>
                        <a:pt x="9" y="6"/>
                      </a:lnTo>
                      <a:lnTo>
                        <a:pt x="11" y="6"/>
                      </a:lnTo>
                      <a:lnTo>
                        <a:pt x="13" y="5"/>
                      </a:lnTo>
                      <a:lnTo>
                        <a:pt x="27" y="2"/>
                      </a:lnTo>
                      <a:lnTo>
                        <a:pt x="31" y="2"/>
                      </a:lnTo>
                      <a:lnTo>
                        <a:pt x="32" y="0"/>
                      </a:lnTo>
                      <a:lnTo>
                        <a:pt x="37" y="0"/>
                      </a:lnTo>
                      <a:lnTo>
                        <a:pt x="38" y="4"/>
                      </a:lnTo>
                      <a:lnTo>
                        <a:pt x="53" y="7"/>
                      </a:lnTo>
                      <a:lnTo>
                        <a:pt x="56" y="7"/>
                      </a:lnTo>
                      <a:lnTo>
                        <a:pt x="63" y="9"/>
                      </a:lnTo>
                      <a:lnTo>
                        <a:pt x="75" y="21"/>
                      </a:lnTo>
                      <a:lnTo>
                        <a:pt x="80" y="25"/>
                      </a:lnTo>
                      <a:lnTo>
                        <a:pt x="85" y="29"/>
                      </a:lnTo>
                      <a:lnTo>
                        <a:pt x="92" y="31"/>
                      </a:lnTo>
                      <a:lnTo>
                        <a:pt x="108" y="31"/>
                      </a:lnTo>
                      <a:lnTo>
                        <a:pt x="98" y="50"/>
                      </a:lnTo>
                      <a:close/>
                    </a:path>
                  </a:pathLst>
                </a:custGeom>
                <a:solidFill>
                  <a:srgbClr val="FFC17D"/>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11" name="Freeform 284"/>
                <p:cNvSpPr/>
                <p:nvPr/>
              </p:nvSpPr>
              <p:spPr bwMode="auto">
                <a:xfrm>
                  <a:off x="888" y="397"/>
                  <a:ext cx="27" cy="17"/>
                </a:xfrm>
                <a:custGeom>
                  <a:avLst/>
                  <a:gdLst>
                    <a:gd name="T0" fmla="*/ 25 w 108"/>
                    <a:gd name="T1" fmla="*/ 17 h 50"/>
                    <a:gd name="T2" fmla="*/ 23 w 108"/>
                    <a:gd name="T3" fmla="*/ 17 h 50"/>
                    <a:gd name="T4" fmla="*/ 21 w 108"/>
                    <a:gd name="T5" fmla="*/ 16 h 50"/>
                    <a:gd name="T6" fmla="*/ 20 w 108"/>
                    <a:gd name="T7" fmla="*/ 16 h 50"/>
                    <a:gd name="T8" fmla="*/ 18 w 108"/>
                    <a:gd name="T9" fmla="*/ 16 h 50"/>
                    <a:gd name="T10" fmla="*/ 16 w 108"/>
                    <a:gd name="T11" fmla="*/ 16 h 50"/>
                    <a:gd name="T12" fmla="*/ 15 w 108"/>
                    <a:gd name="T13" fmla="*/ 15 h 50"/>
                    <a:gd name="T14" fmla="*/ 14 w 108"/>
                    <a:gd name="T15" fmla="*/ 15 h 50"/>
                    <a:gd name="T16" fmla="*/ 14 w 108"/>
                    <a:gd name="T17" fmla="*/ 15 h 50"/>
                    <a:gd name="T18" fmla="*/ 12 w 108"/>
                    <a:gd name="T19" fmla="*/ 13 h 50"/>
                    <a:gd name="T20" fmla="*/ 11 w 108"/>
                    <a:gd name="T21" fmla="*/ 12 h 50"/>
                    <a:gd name="T22" fmla="*/ 10 w 108"/>
                    <a:gd name="T23" fmla="*/ 11 h 50"/>
                    <a:gd name="T24" fmla="*/ 9 w 108"/>
                    <a:gd name="T25" fmla="*/ 11 h 50"/>
                    <a:gd name="T26" fmla="*/ 8 w 108"/>
                    <a:gd name="T27" fmla="*/ 11 h 50"/>
                    <a:gd name="T28" fmla="*/ 7 w 108"/>
                    <a:gd name="T29" fmla="*/ 11 h 50"/>
                    <a:gd name="T30" fmla="*/ 7 w 108"/>
                    <a:gd name="T31" fmla="*/ 11 h 50"/>
                    <a:gd name="T32" fmla="*/ 6 w 108"/>
                    <a:gd name="T33" fmla="*/ 11 h 50"/>
                    <a:gd name="T34" fmla="*/ 6 w 108"/>
                    <a:gd name="T35" fmla="*/ 10 h 50"/>
                    <a:gd name="T36" fmla="*/ 7 w 108"/>
                    <a:gd name="T37" fmla="*/ 9 h 50"/>
                    <a:gd name="T38" fmla="*/ 7 w 108"/>
                    <a:gd name="T39" fmla="*/ 9 h 50"/>
                    <a:gd name="T40" fmla="*/ 8 w 108"/>
                    <a:gd name="T41" fmla="*/ 9 h 50"/>
                    <a:gd name="T42" fmla="*/ 9 w 108"/>
                    <a:gd name="T43" fmla="*/ 9 h 50"/>
                    <a:gd name="T44" fmla="*/ 10 w 108"/>
                    <a:gd name="T45" fmla="*/ 9 h 50"/>
                    <a:gd name="T46" fmla="*/ 12 w 108"/>
                    <a:gd name="T47" fmla="*/ 9 h 50"/>
                    <a:gd name="T48" fmla="*/ 10 w 108"/>
                    <a:gd name="T49" fmla="*/ 7 h 50"/>
                    <a:gd name="T50" fmla="*/ 9 w 108"/>
                    <a:gd name="T51" fmla="*/ 6 h 50"/>
                    <a:gd name="T52" fmla="*/ 7 w 108"/>
                    <a:gd name="T53" fmla="*/ 6 h 50"/>
                    <a:gd name="T54" fmla="*/ 6 w 108"/>
                    <a:gd name="T55" fmla="*/ 6 h 50"/>
                    <a:gd name="T56" fmla="*/ 3 w 108"/>
                    <a:gd name="T57" fmla="*/ 5 h 50"/>
                    <a:gd name="T58" fmla="*/ 3 w 108"/>
                    <a:gd name="T59" fmla="*/ 6 h 50"/>
                    <a:gd name="T60" fmla="*/ 3 w 108"/>
                    <a:gd name="T61" fmla="*/ 6 h 50"/>
                    <a:gd name="T62" fmla="*/ 2 w 108"/>
                    <a:gd name="T63" fmla="*/ 6 h 50"/>
                    <a:gd name="T64" fmla="*/ 2 w 108"/>
                    <a:gd name="T65" fmla="*/ 6 h 50"/>
                    <a:gd name="T66" fmla="*/ 1 w 108"/>
                    <a:gd name="T67" fmla="*/ 5 h 50"/>
                    <a:gd name="T68" fmla="*/ 1 w 108"/>
                    <a:gd name="T69" fmla="*/ 4 h 50"/>
                    <a:gd name="T70" fmla="*/ 1 w 108"/>
                    <a:gd name="T71" fmla="*/ 4 h 50"/>
                    <a:gd name="T72" fmla="*/ 0 w 108"/>
                    <a:gd name="T73" fmla="*/ 4 h 50"/>
                    <a:gd name="T74" fmla="*/ 0 w 108"/>
                    <a:gd name="T75" fmla="*/ 3 h 50"/>
                    <a:gd name="T76" fmla="*/ 0 w 108"/>
                    <a:gd name="T77" fmla="*/ 3 h 50"/>
                    <a:gd name="T78" fmla="*/ 1 w 108"/>
                    <a:gd name="T79" fmla="*/ 2 h 50"/>
                    <a:gd name="T80" fmla="*/ 1 w 108"/>
                    <a:gd name="T81" fmla="*/ 2 h 50"/>
                    <a:gd name="T82" fmla="*/ 2 w 108"/>
                    <a:gd name="T83" fmla="*/ 2 h 50"/>
                    <a:gd name="T84" fmla="*/ 2 w 108"/>
                    <a:gd name="T85" fmla="*/ 2 h 50"/>
                    <a:gd name="T86" fmla="*/ 3 w 108"/>
                    <a:gd name="T87" fmla="*/ 2 h 50"/>
                    <a:gd name="T88" fmla="*/ 3 w 108"/>
                    <a:gd name="T89" fmla="*/ 2 h 50"/>
                    <a:gd name="T90" fmla="*/ 7 w 108"/>
                    <a:gd name="T91" fmla="*/ 1 h 50"/>
                    <a:gd name="T92" fmla="*/ 8 w 108"/>
                    <a:gd name="T93" fmla="*/ 1 h 50"/>
                    <a:gd name="T94" fmla="*/ 8 w 108"/>
                    <a:gd name="T95" fmla="*/ 0 h 50"/>
                    <a:gd name="T96" fmla="*/ 9 w 108"/>
                    <a:gd name="T97" fmla="*/ 0 h 50"/>
                    <a:gd name="T98" fmla="*/ 10 w 108"/>
                    <a:gd name="T99" fmla="*/ 1 h 50"/>
                    <a:gd name="T100" fmla="*/ 13 w 108"/>
                    <a:gd name="T101" fmla="*/ 2 h 50"/>
                    <a:gd name="T102" fmla="*/ 14 w 108"/>
                    <a:gd name="T103" fmla="*/ 2 h 50"/>
                    <a:gd name="T104" fmla="*/ 16 w 108"/>
                    <a:gd name="T105" fmla="*/ 3 h 50"/>
                    <a:gd name="T106" fmla="*/ 19 w 108"/>
                    <a:gd name="T107" fmla="*/ 7 h 50"/>
                    <a:gd name="T108" fmla="*/ 20 w 108"/>
                    <a:gd name="T109" fmla="*/ 9 h 50"/>
                    <a:gd name="T110" fmla="*/ 21 w 108"/>
                    <a:gd name="T111" fmla="*/ 10 h 50"/>
                    <a:gd name="T112" fmla="*/ 23 w 108"/>
                    <a:gd name="T113" fmla="*/ 11 h 50"/>
                    <a:gd name="T114" fmla="*/ 27 w 108"/>
                    <a:gd name="T115" fmla="*/ 11 h 50"/>
                    <a:gd name="T116" fmla="*/ 25 w 108"/>
                    <a:gd name="T117" fmla="*/ 17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8"/>
                    <a:gd name="T178" fmla="*/ 0 h 50"/>
                    <a:gd name="T179" fmla="*/ 108 w 108"/>
                    <a:gd name="T180" fmla="*/ 50 h 5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8" h="50">
                      <a:moveTo>
                        <a:pt x="98" y="50"/>
                      </a:moveTo>
                      <a:lnTo>
                        <a:pt x="92" y="49"/>
                      </a:lnTo>
                      <a:lnTo>
                        <a:pt x="85" y="47"/>
                      </a:lnTo>
                      <a:lnTo>
                        <a:pt x="80" y="47"/>
                      </a:lnTo>
                      <a:lnTo>
                        <a:pt x="70" y="47"/>
                      </a:lnTo>
                      <a:lnTo>
                        <a:pt x="64" y="47"/>
                      </a:lnTo>
                      <a:lnTo>
                        <a:pt x="59" y="45"/>
                      </a:lnTo>
                      <a:lnTo>
                        <a:pt x="55" y="43"/>
                      </a:lnTo>
                      <a:lnTo>
                        <a:pt x="54" y="43"/>
                      </a:lnTo>
                      <a:lnTo>
                        <a:pt x="49" y="38"/>
                      </a:lnTo>
                      <a:lnTo>
                        <a:pt x="43" y="36"/>
                      </a:lnTo>
                      <a:lnTo>
                        <a:pt x="38" y="33"/>
                      </a:lnTo>
                      <a:lnTo>
                        <a:pt x="37" y="33"/>
                      </a:lnTo>
                      <a:lnTo>
                        <a:pt x="32" y="32"/>
                      </a:lnTo>
                      <a:lnTo>
                        <a:pt x="29" y="32"/>
                      </a:lnTo>
                      <a:lnTo>
                        <a:pt x="26" y="31"/>
                      </a:lnTo>
                      <a:lnTo>
                        <a:pt x="23" y="31"/>
                      </a:lnTo>
                      <a:lnTo>
                        <a:pt x="23" y="29"/>
                      </a:lnTo>
                      <a:lnTo>
                        <a:pt x="26" y="27"/>
                      </a:lnTo>
                      <a:lnTo>
                        <a:pt x="29" y="27"/>
                      </a:lnTo>
                      <a:lnTo>
                        <a:pt x="32" y="26"/>
                      </a:lnTo>
                      <a:lnTo>
                        <a:pt x="37" y="26"/>
                      </a:lnTo>
                      <a:lnTo>
                        <a:pt x="38" y="27"/>
                      </a:lnTo>
                      <a:lnTo>
                        <a:pt x="48" y="27"/>
                      </a:lnTo>
                      <a:lnTo>
                        <a:pt x="40" y="22"/>
                      </a:lnTo>
                      <a:lnTo>
                        <a:pt x="36" y="18"/>
                      </a:lnTo>
                      <a:lnTo>
                        <a:pt x="29" y="17"/>
                      </a:lnTo>
                      <a:lnTo>
                        <a:pt x="22" y="17"/>
                      </a:lnTo>
                      <a:lnTo>
                        <a:pt x="14" y="15"/>
                      </a:lnTo>
                      <a:lnTo>
                        <a:pt x="11" y="17"/>
                      </a:lnTo>
                      <a:lnTo>
                        <a:pt x="10" y="17"/>
                      </a:lnTo>
                      <a:lnTo>
                        <a:pt x="9" y="17"/>
                      </a:lnTo>
                      <a:lnTo>
                        <a:pt x="7" y="17"/>
                      </a:lnTo>
                      <a:lnTo>
                        <a:pt x="4" y="15"/>
                      </a:lnTo>
                      <a:lnTo>
                        <a:pt x="5" y="11"/>
                      </a:lnTo>
                      <a:lnTo>
                        <a:pt x="2" y="11"/>
                      </a:lnTo>
                      <a:lnTo>
                        <a:pt x="1" y="11"/>
                      </a:lnTo>
                      <a:lnTo>
                        <a:pt x="0" y="9"/>
                      </a:lnTo>
                      <a:lnTo>
                        <a:pt x="1" y="8"/>
                      </a:lnTo>
                      <a:lnTo>
                        <a:pt x="2" y="7"/>
                      </a:lnTo>
                      <a:lnTo>
                        <a:pt x="5" y="7"/>
                      </a:lnTo>
                      <a:lnTo>
                        <a:pt x="7" y="7"/>
                      </a:lnTo>
                      <a:lnTo>
                        <a:pt x="9" y="6"/>
                      </a:lnTo>
                      <a:lnTo>
                        <a:pt x="11" y="6"/>
                      </a:lnTo>
                      <a:lnTo>
                        <a:pt x="13" y="5"/>
                      </a:lnTo>
                      <a:lnTo>
                        <a:pt x="27" y="2"/>
                      </a:lnTo>
                      <a:lnTo>
                        <a:pt x="31" y="2"/>
                      </a:lnTo>
                      <a:lnTo>
                        <a:pt x="32" y="0"/>
                      </a:lnTo>
                      <a:lnTo>
                        <a:pt x="37" y="0"/>
                      </a:lnTo>
                      <a:lnTo>
                        <a:pt x="38" y="4"/>
                      </a:lnTo>
                      <a:lnTo>
                        <a:pt x="53" y="7"/>
                      </a:lnTo>
                      <a:lnTo>
                        <a:pt x="56" y="7"/>
                      </a:lnTo>
                      <a:lnTo>
                        <a:pt x="63" y="9"/>
                      </a:lnTo>
                      <a:lnTo>
                        <a:pt x="75" y="21"/>
                      </a:lnTo>
                      <a:lnTo>
                        <a:pt x="80" y="25"/>
                      </a:lnTo>
                      <a:lnTo>
                        <a:pt x="85" y="29"/>
                      </a:lnTo>
                      <a:lnTo>
                        <a:pt x="92" y="31"/>
                      </a:lnTo>
                      <a:lnTo>
                        <a:pt x="108" y="31"/>
                      </a:lnTo>
                      <a:lnTo>
                        <a:pt x="98" y="50"/>
                      </a:lnTo>
                    </a:path>
                  </a:pathLst>
                </a:custGeom>
                <a:noFill/>
                <a:ln w="9525">
                  <a:solidFill>
                    <a:srgbClr val="404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12" name="Freeform 285"/>
                <p:cNvSpPr/>
                <p:nvPr/>
              </p:nvSpPr>
              <p:spPr bwMode="auto">
                <a:xfrm>
                  <a:off x="889" y="400"/>
                  <a:ext cx="5" cy="6"/>
                </a:xfrm>
                <a:custGeom>
                  <a:avLst/>
                  <a:gdLst>
                    <a:gd name="T0" fmla="*/ 0 w 18"/>
                    <a:gd name="T1" fmla="*/ 6 h 18"/>
                    <a:gd name="T2" fmla="*/ 1 w 18"/>
                    <a:gd name="T3" fmla="*/ 6 h 18"/>
                    <a:gd name="T4" fmla="*/ 1 w 18"/>
                    <a:gd name="T5" fmla="*/ 4 h 18"/>
                    <a:gd name="T6" fmla="*/ 2 w 18"/>
                    <a:gd name="T7" fmla="*/ 3 h 18"/>
                    <a:gd name="T8" fmla="*/ 3 w 18"/>
                    <a:gd name="T9" fmla="*/ 3 h 18"/>
                    <a:gd name="T10" fmla="*/ 4 w 18"/>
                    <a:gd name="T11" fmla="*/ 0 h 18"/>
                    <a:gd name="T12" fmla="*/ 5 w 18"/>
                    <a:gd name="T13" fmla="*/ 0 h 18"/>
                    <a:gd name="T14" fmla="*/ 4 w 18"/>
                    <a:gd name="T15" fmla="*/ 0 h 18"/>
                    <a:gd name="T16" fmla="*/ 3 w 18"/>
                    <a:gd name="T17" fmla="*/ 0 h 18"/>
                    <a:gd name="T18" fmla="*/ 2 w 18"/>
                    <a:gd name="T19" fmla="*/ 3 h 18"/>
                    <a:gd name="T20" fmla="*/ 1 w 18"/>
                    <a:gd name="T21" fmla="*/ 3 h 18"/>
                    <a:gd name="T22" fmla="*/ 0 w 18"/>
                    <a:gd name="T23" fmla="*/ 6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18"/>
                    <a:gd name="T38" fmla="*/ 18 w 18"/>
                    <a:gd name="T39" fmla="*/ 18 h 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18">
                      <a:moveTo>
                        <a:pt x="0" y="18"/>
                      </a:moveTo>
                      <a:lnTo>
                        <a:pt x="2" y="18"/>
                      </a:lnTo>
                      <a:lnTo>
                        <a:pt x="4" y="13"/>
                      </a:lnTo>
                      <a:lnTo>
                        <a:pt x="8" y="9"/>
                      </a:lnTo>
                      <a:lnTo>
                        <a:pt x="9" y="9"/>
                      </a:lnTo>
                      <a:lnTo>
                        <a:pt x="16" y="0"/>
                      </a:lnTo>
                      <a:lnTo>
                        <a:pt x="18" y="0"/>
                      </a:lnTo>
                      <a:lnTo>
                        <a:pt x="14" y="0"/>
                      </a:lnTo>
                      <a:lnTo>
                        <a:pt x="9" y="0"/>
                      </a:lnTo>
                      <a:lnTo>
                        <a:pt x="8" y="9"/>
                      </a:lnTo>
                      <a:lnTo>
                        <a:pt x="5" y="9"/>
                      </a:lnTo>
                      <a:lnTo>
                        <a:pt x="0" y="18"/>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13" name="Freeform 286"/>
                <p:cNvSpPr/>
                <p:nvPr/>
              </p:nvSpPr>
              <p:spPr bwMode="auto">
                <a:xfrm>
                  <a:off x="909" y="409"/>
                  <a:ext cx="4" cy="7"/>
                </a:xfrm>
                <a:custGeom>
                  <a:avLst/>
                  <a:gdLst>
                    <a:gd name="T0" fmla="*/ 4 w 19"/>
                    <a:gd name="T1" fmla="*/ 0 h 20"/>
                    <a:gd name="T2" fmla="*/ 1 w 19"/>
                    <a:gd name="T3" fmla="*/ 0 h 20"/>
                    <a:gd name="T4" fmla="*/ 0 w 19"/>
                    <a:gd name="T5" fmla="*/ 7 h 20"/>
                    <a:gd name="T6" fmla="*/ 4 w 19"/>
                    <a:gd name="T7" fmla="*/ 0 h 20"/>
                    <a:gd name="T8" fmla="*/ 0 60000 65536"/>
                    <a:gd name="T9" fmla="*/ 0 60000 65536"/>
                    <a:gd name="T10" fmla="*/ 0 60000 65536"/>
                    <a:gd name="T11" fmla="*/ 0 60000 65536"/>
                    <a:gd name="T12" fmla="*/ 0 w 19"/>
                    <a:gd name="T13" fmla="*/ 0 h 20"/>
                    <a:gd name="T14" fmla="*/ 19 w 19"/>
                    <a:gd name="T15" fmla="*/ 20 h 20"/>
                  </a:gdLst>
                  <a:ahLst/>
                  <a:cxnLst>
                    <a:cxn ang="T8">
                      <a:pos x="T0" y="T1"/>
                    </a:cxn>
                    <a:cxn ang="T9">
                      <a:pos x="T2" y="T3"/>
                    </a:cxn>
                    <a:cxn ang="T10">
                      <a:pos x="T4" y="T5"/>
                    </a:cxn>
                    <a:cxn ang="T11">
                      <a:pos x="T6" y="T7"/>
                    </a:cxn>
                  </a:cxnLst>
                  <a:rect l="T12" t="T13" r="T14" b="T15"/>
                  <a:pathLst>
                    <a:path w="19" h="20">
                      <a:moveTo>
                        <a:pt x="19" y="0"/>
                      </a:moveTo>
                      <a:lnTo>
                        <a:pt x="5" y="0"/>
                      </a:lnTo>
                      <a:lnTo>
                        <a:pt x="0" y="20"/>
                      </a:lnTo>
                      <a:lnTo>
                        <a:pt x="19"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14" name="Freeform 287"/>
                <p:cNvSpPr/>
                <p:nvPr/>
              </p:nvSpPr>
              <p:spPr bwMode="auto">
                <a:xfrm>
                  <a:off x="894" y="400"/>
                  <a:ext cx="5" cy="1"/>
                </a:xfrm>
                <a:custGeom>
                  <a:avLst/>
                  <a:gdLst>
                    <a:gd name="T0" fmla="*/ 0 w 23"/>
                    <a:gd name="T1" fmla="*/ 0 h 1"/>
                    <a:gd name="T2" fmla="*/ 2 w 23"/>
                    <a:gd name="T3" fmla="*/ 0 h 1"/>
                    <a:gd name="T4" fmla="*/ 3 w 23"/>
                    <a:gd name="T5" fmla="*/ 0 h 1"/>
                    <a:gd name="T6" fmla="*/ 3 w 23"/>
                    <a:gd name="T7" fmla="*/ 0 h 1"/>
                    <a:gd name="T8" fmla="*/ 3 w 23"/>
                    <a:gd name="T9" fmla="*/ 0 h 1"/>
                    <a:gd name="T10" fmla="*/ 4 w 23"/>
                    <a:gd name="T11" fmla="*/ 0 h 1"/>
                    <a:gd name="T12" fmla="*/ 5 w 23"/>
                    <a:gd name="T13" fmla="*/ 0 h 1"/>
                    <a:gd name="T14" fmla="*/ 5 w 23"/>
                    <a:gd name="T15" fmla="*/ 0 h 1"/>
                    <a:gd name="T16" fmla="*/ 4 w 23"/>
                    <a:gd name="T17" fmla="*/ 0 h 1"/>
                    <a:gd name="T18" fmla="*/ 3 w 23"/>
                    <a:gd name="T19" fmla="*/ 0 h 1"/>
                    <a:gd name="T20" fmla="*/ 3 w 23"/>
                    <a:gd name="T21" fmla="*/ 0 h 1"/>
                    <a:gd name="T22" fmla="*/ 2 w 23"/>
                    <a:gd name="T23" fmla="*/ 0 h 1"/>
                    <a:gd name="T24" fmla="*/ 2 w 23"/>
                    <a:gd name="T25" fmla="*/ 0 h 1"/>
                    <a:gd name="T26" fmla="*/ 0 w 23"/>
                    <a:gd name="T27" fmla="*/ 0 h 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
                    <a:gd name="T43" fmla="*/ 0 h 1"/>
                    <a:gd name="T44" fmla="*/ 23 w 23"/>
                    <a:gd name="T45" fmla="*/ 1 h 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 h="1">
                      <a:moveTo>
                        <a:pt x="0" y="0"/>
                      </a:moveTo>
                      <a:lnTo>
                        <a:pt x="8" y="0"/>
                      </a:lnTo>
                      <a:lnTo>
                        <a:pt x="13" y="0"/>
                      </a:lnTo>
                      <a:lnTo>
                        <a:pt x="14" y="0"/>
                      </a:lnTo>
                      <a:lnTo>
                        <a:pt x="16" y="0"/>
                      </a:lnTo>
                      <a:lnTo>
                        <a:pt x="19" y="0"/>
                      </a:lnTo>
                      <a:lnTo>
                        <a:pt x="23" y="0"/>
                      </a:lnTo>
                      <a:lnTo>
                        <a:pt x="21" y="0"/>
                      </a:lnTo>
                      <a:lnTo>
                        <a:pt x="17" y="0"/>
                      </a:lnTo>
                      <a:lnTo>
                        <a:pt x="15" y="0"/>
                      </a:lnTo>
                      <a:lnTo>
                        <a:pt x="13" y="0"/>
                      </a:lnTo>
                      <a:lnTo>
                        <a:pt x="9" y="0"/>
                      </a:lnTo>
                      <a:lnTo>
                        <a:pt x="7" y="0"/>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15" name="Freeform 288"/>
                <p:cNvSpPr/>
                <p:nvPr/>
              </p:nvSpPr>
              <p:spPr bwMode="auto">
                <a:xfrm>
                  <a:off x="896" y="407"/>
                  <a:ext cx="5" cy="1"/>
                </a:xfrm>
                <a:custGeom>
                  <a:avLst/>
                  <a:gdLst>
                    <a:gd name="T0" fmla="*/ 0 w 21"/>
                    <a:gd name="T1" fmla="*/ 0 h 1"/>
                    <a:gd name="T2" fmla="*/ 5 w 21"/>
                    <a:gd name="T3" fmla="*/ 0 h 1"/>
                    <a:gd name="T4" fmla="*/ 0 w 21"/>
                    <a:gd name="T5" fmla="*/ 0 h 1"/>
                    <a:gd name="T6" fmla="*/ 0 60000 65536"/>
                    <a:gd name="T7" fmla="*/ 0 60000 65536"/>
                    <a:gd name="T8" fmla="*/ 0 60000 65536"/>
                    <a:gd name="T9" fmla="*/ 0 w 21"/>
                    <a:gd name="T10" fmla="*/ 0 h 1"/>
                    <a:gd name="T11" fmla="*/ 21 w 21"/>
                    <a:gd name="T12" fmla="*/ 1 h 1"/>
                  </a:gdLst>
                  <a:ahLst/>
                  <a:cxnLst>
                    <a:cxn ang="T6">
                      <a:pos x="T0" y="T1"/>
                    </a:cxn>
                    <a:cxn ang="T7">
                      <a:pos x="T2" y="T3"/>
                    </a:cxn>
                    <a:cxn ang="T8">
                      <a:pos x="T4" y="T5"/>
                    </a:cxn>
                  </a:cxnLst>
                  <a:rect l="T9" t="T10" r="T11" b="T12"/>
                  <a:pathLst>
                    <a:path w="21" h="1">
                      <a:moveTo>
                        <a:pt x="0" y="0"/>
                      </a:moveTo>
                      <a:lnTo>
                        <a:pt x="21" y="0"/>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16" name="Freeform 289"/>
                <p:cNvSpPr/>
                <p:nvPr/>
              </p:nvSpPr>
              <p:spPr bwMode="auto">
                <a:xfrm>
                  <a:off x="890" y="402"/>
                  <a:ext cx="5" cy="1"/>
                </a:xfrm>
                <a:custGeom>
                  <a:avLst/>
                  <a:gdLst>
                    <a:gd name="T0" fmla="*/ 2 w 18"/>
                    <a:gd name="T1" fmla="*/ 0 h 1"/>
                    <a:gd name="T2" fmla="*/ 0 w 18"/>
                    <a:gd name="T3" fmla="*/ 0 h 1"/>
                    <a:gd name="T4" fmla="*/ 2 w 18"/>
                    <a:gd name="T5" fmla="*/ 0 h 1"/>
                    <a:gd name="T6" fmla="*/ 5 w 18"/>
                    <a:gd name="T7" fmla="*/ 0 h 1"/>
                    <a:gd name="T8" fmla="*/ 2 w 18"/>
                    <a:gd name="T9" fmla="*/ 0 h 1"/>
                    <a:gd name="T10" fmla="*/ 0 60000 65536"/>
                    <a:gd name="T11" fmla="*/ 0 60000 65536"/>
                    <a:gd name="T12" fmla="*/ 0 60000 65536"/>
                    <a:gd name="T13" fmla="*/ 0 60000 65536"/>
                    <a:gd name="T14" fmla="*/ 0 60000 65536"/>
                    <a:gd name="T15" fmla="*/ 0 w 18"/>
                    <a:gd name="T16" fmla="*/ 0 h 1"/>
                    <a:gd name="T17" fmla="*/ 18 w 18"/>
                    <a:gd name="T18" fmla="*/ 1 h 1"/>
                  </a:gdLst>
                  <a:ahLst/>
                  <a:cxnLst>
                    <a:cxn ang="T10">
                      <a:pos x="T0" y="T1"/>
                    </a:cxn>
                    <a:cxn ang="T11">
                      <a:pos x="T2" y="T3"/>
                    </a:cxn>
                    <a:cxn ang="T12">
                      <a:pos x="T4" y="T5"/>
                    </a:cxn>
                    <a:cxn ang="T13">
                      <a:pos x="T6" y="T7"/>
                    </a:cxn>
                    <a:cxn ang="T14">
                      <a:pos x="T8" y="T9"/>
                    </a:cxn>
                  </a:cxnLst>
                  <a:rect l="T15" t="T16" r="T17" b="T18"/>
                  <a:pathLst>
                    <a:path w="18" h="1">
                      <a:moveTo>
                        <a:pt x="8" y="0"/>
                      </a:moveTo>
                      <a:lnTo>
                        <a:pt x="0" y="0"/>
                      </a:lnTo>
                      <a:lnTo>
                        <a:pt x="8" y="0"/>
                      </a:lnTo>
                      <a:lnTo>
                        <a:pt x="18" y="0"/>
                      </a:lnTo>
                      <a:lnTo>
                        <a:pt x="8"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17" name="Freeform 290"/>
                <p:cNvSpPr/>
                <p:nvPr/>
              </p:nvSpPr>
              <p:spPr bwMode="auto">
                <a:xfrm>
                  <a:off x="889" y="400"/>
                  <a:ext cx="5" cy="1"/>
                </a:xfrm>
                <a:custGeom>
                  <a:avLst/>
                  <a:gdLst>
                    <a:gd name="T0" fmla="*/ 0 w 18"/>
                    <a:gd name="T1" fmla="*/ 0 h 1"/>
                    <a:gd name="T2" fmla="*/ 3 w 18"/>
                    <a:gd name="T3" fmla="*/ 0 h 1"/>
                    <a:gd name="T4" fmla="*/ 5 w 18"/>
                    <a:gd name="T5" fmla="*/ 0 h 1"/>
                    <a:gd name="T6" fmla="*/ 3 w 18"/>
                    <a:gd name="T7" fmla="*/ 0 h 1"/>
                    <a:gd name="T8" fmla="*/ 0 w 18"/>
                    <a:gd name="T9" fmla="*/ 0 h 1"/>
                    <a:gd name="T10" fmla="*/ 0 60000 65536"/>
                    <a:gd name="T11" fmla="*/ 0 60000 65536"/>
                    <a:gd name="T12" fmla="*/ 0 60000 65536"/>
                    <a:gd name="T13" fmla="*/ 0 60000 65536"/>
                    <a:gd name="T14" fmla="*/ 0 60000 65536"/>
                    <a:gd name="T15" fmla="*/ 0 w 18"/>
                    <a:gd name="T16" fmla="*/ 0 h 1"/>
                    <a:gd name="T17" fmla="*/ 18 w 18"/>
                    <a:gd name="T18" fmla="*/ 1 h 1"/>
                  </a:gdLst>
                  <a:ahLst/>
                  <a:cxnLst>
                    <a:cxn ang="T10">
                      <a:pos x="T0" y="T1"/>
                    </a:cxn>
                    <a:cxn ang="T11">
                      <a:pos x="T2" y="T3"/>
                    </a:cxn>
                    <a:cxn ang="T12">
                      <a:pos x="T4" y="T5"/>
                    </a:cxn>
                    <a:cxn ang="T13">
                      <a:pos x="T6" y="T7"/>
                    </a:cxn>
                    <a:cxn ang="T14">
                      <a:pos x="T8" y="T9"/>
                    </a:cxn>
                  </a:cxnLst>
                  <a:rect l="T15" t="T16" r="T17" b="T18"/>
                  <a:pathLst>
                    <a:path w="18" h="1">
                      <a:moveTo>
                        <a:pt x="0" y="0"/>
                      </a:moveTo>
                      <a:lnTo>
                        <a:pt x="9" y="0"/>
                      </a:lnTo>
                      <a:lnTo>
                        <a:pt x="18" y="0"/>
                      </a:lnTo>
                      <a:lnTo>
                        <a:pt x="9" y="0"/>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18" name="Freeform 291"/>
                <p:cNvSpPr/>
                <p:nvPr/>
              </p:nvSpPr>
              <p:spPr bwMode="auto">
                <a:xfrm>
                  <a:off x="901" y="405"/>
                  <a:ext cx="4" cy="1"/>
                </a:xfrm>
                <a:custGeom>
                  <a:avLst/>
                  <a:gdLst>
                    <a:gd name="T0" fmla="*/ 0 w 16"/>
                    <a:gd name="T1" fmla="*/ 0 h 1"/>
                    <a:gd name="T2" fmla="*/ 1 w 16"/>
                    <a:gd name="T3" fmla="*/ 0 h 1"/>
                    <a:gd name="T4" fmla="*/ 2 w 16"/>
                    <a:gd name="T5" fmla="*/ 0 h 1"/>
                    <a:gd name="T6" fmla="*/ 3 w 16"/>
                    <a:gd name="T7" fmla="*/ 0 h 1"/>
                    <a:gd name="T8" fmla="*/ 4 w 16"/>
                    <a:gd name="T9" fmla="*/ 0 h 1"/>
                    <a:gd name="T10" fmla="*/ 3 w 16"/>
                    <a:gd name="T11" fmla="*/ 0 h 1"/>
                    <a:gd name="T12" fmla="*/ 1 w 16"/>
                    <a:gd name="T13" fmla="*/ 0 h 1"/>
                    <a:gd name="T14" fmla="*/ 1 w 16"/>
                    <a:gd name="T15" fmla="*/ 0 h 1"/>
                    <a:gd name="T16" fmla="*/ 0 w 16"/>
                    <a:gd name="T17" fmla="*/ 0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
                    <a:gd name="T29" fmla="*/ 16 w 16"/>
                    <a:gd name="T30" fmla="*/ 1 h 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
                      <a:moveTo>
                        <a:pt x="0" y="0"/>
                      </a:moveTo>
                      <a:lnTo>
                        <a:pt x="3" y="0"/>
                      </a:lnTo>
                      <a:lnTo>
                        <a:pt x="7" y="0"/>
                      </a:lnTo>
                      <a:lnTo>
                        <a:pt x="12" y="0"/>
                      </a:lnTo>
                      <a:lnTo>
                        <a:pt x="16" y="0"/>
                      </a:lnTo>
                      <a:lnTo>
                        <a:pt x="12" y="0"/>
                      </a:lnTo>
                      <a:lnTo>
                        <a:pt x="5" y="0"/>
                      </a:lnTo>
                      <a:lnTo>
                        <a:pt x="3" y="0"/>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19" name="Freeform 292"/>
                <p:cNvSpPr/>
                <p:nvPr/>
              </p:nvSpPr>
              <p:spPr bwMode="auto">
                <a:xfrm>
                  <a:off x="909" y="405"/>
                  <a:ext cx="26" cy="16"/>
                </a:xfrm>
                <a:custGeom>
                  <a:avLst/>
                  <a:gdLst>
                    <a:gd name="T0" fmla="*/ 22 w 104"/>
                    <a:gd name="T1" fmla="*/ 1 h 47"/>
                    <a:gd name="T2" fmla="*/ 15 w 104"/>
                    <a:gd name="T3" fmla="*/ 2 h 47"/>
                    <a:gd name="T4" fmla="*/ 10 w 104"/>
                    <a:gd name="T5" fmla="*/ 3 h 47"/>
                    <a:gd name="T6" fmla="*/ 7 w 104"/>
                    <a:gd name="T7" fmla="*/ 2 h 47"/>
                    <a:gd name="T8" fmla="*/ 2 w 104"/>
                    <a:gd name="T9" fmla="*/ 2 h 47"/>
                    <a:gd name="T10" fmla="*/ 1 w 104"/>
                    <a:gd name="T11" fmla="*/ 5 h 47"/>
                    <a:gd name="T12" fmla="*/ 0 w 104"/>
                    <a:gd name="T13" fmla="*/ 9 h 47"/>
                    <a:gd name="T14" fmla="*/ 4 w 104"/>
                    <a:gd name="T15" fmla="*/ 10 h 47"/>
                    <a:gd name="T16" fmla="*/ 11 w 104"/>
                    <a:gd name="T17" fmla="*/ 13 h 47"/>
                    <a:gd name="T18" fmla="*/ 25 w 104"/>
                    <a:gd name="T19" fmla="*/ 16 h 47"/>
                    <a:gd name="T20" fmla="*/ 26 w 104"/>
                    <a:gd name="T21" fmla="*/ 0 h 47"/>
                    <a:gd name="T22" fmla="*/ 22 w 104"/>
                    <a:gd name="T23" fmla="*/ 1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47"/>
                    <a:gd name="T38" fmla="*/ 104 w 104"/>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47">
                      <a:moveTo>
                        <a:pt x="89" y="3"/>
                      </a:moveTo>
                      <a:lnTo>
                        <a:pt x="61" y="7"/>
                      </a:lnTo>
                      <a:lnTo>
                        <a:pt x="41" y="8"/>
                      </a:lnTo>
                      <a:lnTo>
                        <a:pt x="30" y="7"/>
                      </a:lnTo>
                      <a:lnTo>
                        <a:pt x="9" y="7"/>
                      </a:lnTo>
                      <a:lnTo>
                        <a:pt x="2" y="15"/>
                      </a:lnTo>
                      <a:lnTo>
                        <a:pt x="0" y="27"/>
                      </a:lnTo>
                      <a:lnTo>
                        <a:pt x="15" y="30"/>
                      </a:lnTo>
                      <a:lnTo>
                        <a:pt x="45" y="38"/>
                      </a:lnTo>
                      <a:lnTo>
                        <a:pt x="101" y="47"/>
                      </a:lnTo>
                      <a:lnTo>
                        <a:pt x="104" y="0"/>
                      </a:lnTo>
                      <a:lnTo>
                        <a:pt x="89" y="3"/>
                      </a:lnTo>
                      <a:close/>
                    </a:path>
                  </a:pathLst>
                </a:custGeom>
                <a:solidFill>
                  <a:srgbClr val="00006E"/>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20" name="Freeform 293"/>
                <p:cNvSpPr/>
                <p:nvPr/>
              </p:nvSpPr>
              <p:spPr bwMode="auto">
                <a:xfrm>
                  <a:off x="909" y="405"/>
                  <a:ext cx="26" cy="16"/>
                </a:xfrm>
                <a:custGeom>
                  <a:avLst/>
                  <a:gdLst>
                    <a:gd name="T0" fmla="*/ 22 w 104"/>
                    <a:gd name="T1" fmla="*/ 1 h 47"/>
                    <a:gd name="T2" fmla="*/ 15 w 104"/>
                    <a:gd name="T3" fmla="*/ 2 h 47"/>
                    <a:gd name="T4" fmla="*/ 10 w 104"/>
                    <a:gd name="T5" fmla="*/ 3 h 47"/>
                    <a:gd name="T6" fmla="*/ 7 w 104"/>
                    <a:gd name="T7" fmla="*/ 2 h 47"/>
                    <a:gd name="T8" fmla="*/ 2 w 104"/>
                    <a:gd name="T9" fmla="*/ 2 h 47"/>
                    <a:gd name="T10" fmla="*/ 1 w 104"/>
                    <a:gd name="T11" fmla="*/ 5 h 47"/>
                    <a:gd name="T12" fmla="*/ 0 w 104"/>
                    <a:gd name="T13" fmla="*/ 9 h 47"/>
                    <a:gd name="T14" fmla="*/ 4 w 104"/>
                    <a:gd name="T15" fmla="*/ 10 h 47"/>
                    <a:gd name="T16" fmla="*/ 11 w 104"/>
                    <a:gd name="T17" fmla="*/ 13 h 47"/>
                    <a:gd name="T18" fmla="*/ 25 w 104"/>
                    <a:gd name="T19" fmla="*/ 16 h 47"/>
                    <a:gd name="T20" fmla="*/ 26 w 104"/>
                    <a:gd name="T21" fmla="*/ 0 h 47"/>
                    <a:gd name="T22" fmla="*/ 22 w 104"/>
                    <a:gd name="T23" fmla="*/ 1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47"/>
                    <a:gd name="T38" fmla="*/ 104 w 104"/>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47">
                      <a:moveTo>
                        <a:pt x="89" y="3"/>
                      </a:moveTo>
                      <a:lnTo>
                        <a:pt x="61" y="7"/>
                      </a:lnTo>
                      <a:lnTo>
                        <a:pt x="41" y="8"/>
                      </a:lnTo>
                      <a:lnTo>
                        <a:pt x="30" y="7"/>
                      </a:lnTo>
                      <a:lnTo>
                        <a:pt x="9" y="7"/>
                      </a:lnTo>
                      <a:lnTo>
                        <a:pt x="2" y="15"/>
                      </a:lnTo>
                      <a:lnTo>
                        <a:pt x="0" y="27"/>
                      </a:lnTo>
                      <a:lnTo>
                        <a:pt x="15" y="30"/>
                      </a:lnTo>
                      <a:lnTo>
                        <a:pt x="45" y="38"/>
                      </a:lnTo>
                      <a:lnTo>
                        <a:pt x="101" y="47"/>
                      </a:lnTo>
                      <a:lnTo>
                        <a:pt x="104" y="0"/>
                      </a:lnTo>
                      <a:lnTo>
                        <a:pt x="89" y="3"/>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1" name="Freeform 294"/>
                <p:cNvSpPr/>
                <p:nvPr/>
              </p:nvSpPr>
              <p:spPr bwMode="auto">
                <a:xfrm>
                  <a:off x="912" y="405"/>
                  <a:ext cx="22" cy="14"/>
                </a:xfrm>
                <a:custGeom>
                  <a:avLst/>
                  <a:gdLst>
                    <a:gd name="T0" fmla="*/ 19 w 92"/>
                    <a:gd name="T1" fmla="*/ 0 h 40"/>
                    <a:gd name="T2" fmla="*/ 14 w 92"/>
                    <a:gd name="T3" fmla="*/ 1 h 40"/>
                    <a:gd name="T4" fmla="*/ 8 w 92"/>
                    <a:gd name="T5" fmla="*/ 2 h 40"/>
                    <a:gd name="T6" fmla="*/ 3 w 92"/>
                    <a:gd name="T7" fmla="*/ 2 h 40"/>
                    <a:gd name="T8" fmla="*/ 1 w 92"/>
                    <a:gd name="T9" fmla="*/ 2 h 40"/>
                    <a:gd name="T10" fmla="*/ 0 w 92"/>
                    <a:gd name="T11" fmla="*/ 4 h 40"/>
                    <a:gd name="T12" fmla="*/ 0 w 92"/>
                    <a:gd name="T13" fmla="*/ 8 h 40"/>
                    <a:gd name="T14" fmla="*/ 5 w 92"/>
                    <a:gd name="T15" fmla="*/ 10 h 40"/>
                    <a:gd name="T16" fmla="*/ 4 w 92"/>
                    <a:gd name="T17" fmla="*/ 8 h 40"/>
                    <a:gd name="T18" fmla="*/ 4 w 92"/>
                    <a:gd name="T19" fmla="*/ 5 h 40"/>
                    <a:gd name="T20" fmla="*/ 5 w 92"/>
                    <a:gd name="T21" fmla="*/ 8 h 40"/>
                    <a:gd name="T22" fmla="*/ 8 w 92"/>
                    <a:gd name="T23" fmla="*/ 11 h 40"/>
                    <a:gd name="T24" fmla="*/ 13 w 92"/>
                    <a:gd name="T25" fmla="*/ 14 h 40"/>
                    <a:gd name="T26" fmla="*/ 17 w 92"/>
                    <a:gd name="T27" fmla="*/ 14 h 40"/>
                    <a:gd name="T28" fmla="*/ 11 w 92"/>
                    <a:gd name="T29" fmla="*/ 11 h 40"/>
                    <a:gd name="T30" fmla="*/ 9 w 92"/>
                    <a:gd name="T31" fmla="*/ 8 h 40"/>
                    <a:gd name="T32" fmla="*/ 12 w 92"/>
                    <a:gd name="T33" fmla="*/ 10 h 40"/>
                    <a:gd name="T34" fmla="*/ 17 w 92"/>
                    <a:gd name="T35" fmla="*/ 12 h 40"/>
                    <a:gd name="T36" fmla="*/ 22 w 92"/>
                    <a:gd name="T37" fmla="*/ 14 h 40"/>
                    <a:gd name="T38" fmla="*/ 22 w 92"/>
                    <a:gd name="T39" fmla="*/ 5 h 40"/>
                    <a:gd name="T40" fmla="*/ 19 w 92"/>
                    <a:gd name="T41" fmla="*/ 0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
                    <a:gd name="T64" fmla="*/ 0 h 40"/>
                    <a:gd name="T65" fmla="*/ 92 w 92"/>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 h="40">
                      <a:moveTo>
                        <a:pt x="80" y="0"/>
                      </a:moveTo>
                      <a:lnTo>
                        <a:pt x="60" y="4"/>
                      </a:lnTo>
                      <a:lnTo>
                        <a:pt x="34" y="6"/>
                      </a:lnTo>
                      <a:lnTo>
                        <a:pt x="14" y="6"/>
                      </a:lnTo>
                      <a:lnTo>
                        <a:pt x="6" y="6"/>
                      </a:lnTo>
                      <a:lnTo>
                        <a:pt x="2" y="11"/>
                      </a:lnTo>
                      <a:lnTo>
                        <a:pt x="0" y="23"/>
                      </a:lnTo>
                      <a:lnTo>
                        <a:pt x="22" y="29"/>
                      </a:lnTo>
                      <a:lnTo>
                        <a:pt x="18" y="24"/>
                      </a:lnTo>
                      <a:lnTo>
                        <a:pt x="15" y="14"/>
                      </a:lnTo>
                      <a:lnTo>
                        <a:pt x="21" y="24"/>
                      </a:lnTo>
                      <a:lnTo>
                        <a:pt x="32" y="31"/>
                      </a:lnTo>
                      <a:lnTo>
                        <a:pt x="53" y="40"/>
                      </a:lnTo>
                      <a:lnTo>
                        <a:pt x="70" y="40"/>
                      </a:lnTo>
                      <a:lnTo>
                        <a:pt x="48" y="31"/>
                      </a:lnTo>
                      <a:lnTo>
                        <a:pt x="36" y="22"/>
                      </a:lnTo>
                      <a:lnTo>
                        <a:pt x="52" y="28"/>
                      </a:lnTo>
                      <a:lnTo>
                        <a:pt x="69" y="33"/>
                      </a:lnTo>
                      <a:lnTo>
                        <a:pt x="92" y="40"/>
                      </a:lnTo>
                      <a:lnTo>
                        <a:pt x="92" y="14"/>
                      </a:lnTo>
                      <a:lnTo>
                        <a:pt x="80" y="0"/>
                      </a:lnTo>
                      <a:close/>
                    </a:path>
                  </a:pathLst>
                </a:custGeom>
                <a:solidFill>
                  <a:srgbClr val="0000DC"/>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22" name="Freeform 295"/>
                <p:cNvSpPr/>
                <p:nvPr/>
              </p:nvSpPr>
              <p:spPr bwMode="auto">
                <a:xfrm>
                  <a:off x="905" y="360"/>
                  <a:ext cx="55" cy="71"/>
                </a:xfrm>
                <a:custGeom>
                  <a:avLst/>
                  <a:gdLst>
                    <a:gd name="T0" fmla="*/ 50 w 220"/>
                    <a:gd name="T1" fmla="*/ 0 h 213"/>
                    <a:gd name="T2" fmla="*/ 46 w 220"/>
                    <a:gd name="T3" fmla="*/ 1 h 213"/>
                    <a:gd name="T4" fmla="*/ 44 w 220"/>
                    <a:gd name="T5" fmla="*/ 4 h 213"/>
                    <a:gd name="T6" fmla="*/ 42 w 220"/>
                    <a:gd name="T7" fmla="*/ 7 h 213"/>
                    <a:gd name="T8" fmla="*/ 42 w 220"/>
                    <a:gd name="T9" fmla="*/ 13 h 213"/>
                    <a:gd name="T10" fmla="*/ 40 w 220"/>
                    <a:gd name="T11" fmla="*/ 21 h 213"/>
                    <a:gd name="T12" fmla="*/ 39 w 220"/>
                    <a:gd name="T13" fmla="*/ 27 h 213"/>
                    <a:gd name="T14" fmla="*/ 37 w 220"/>
                    <a:gd name="T15" fmla="*/ 35 h 213"/>
                    <a:gd name="T16" fmla="*/ 35 w 220"/>
                    <a:gd name="T17" fmla="*/ 40 h 213"/>
                    <a:gd name="T18" fmla="*/ 34 w 220"/>
                    <a:gd name="T19" fmla="*/ 47 h 213"/>
                    <a:gd name="T20" fmla="*/ 39 w 220"/>
                    <a:gd name="T21" fmla="*/ 50 h 213"/>
                    <a:gd name="T22" fmla="*/ 33 w 220"/>
                    <a:gd name="T23" fmla="*/ 49 h 213"/>
                    <a:gd name="T24" fmla="*/ 32 w 220"/>
                    <a:gd name="T25" fmla="*/ 52 h 213"/>
                    <a:gd name="T26" fmla="*/ 34 w 220"/>
                    <a:gd name="T27" fmla="*/ 54 h 213"/>
                    <a:gd name="T28" fmla="*/ 31 w 220"/>
                    <a:gd name="T29" fmla="*/ 52 h 213"/>
                    <a:gd name="T30" fmla="*/ 27 w 220"/>
                    <a:gd name="T31" fmla="*/ 54 h 213"/>
                    <a:gd name="T32" fmla="*/ 22 w 220"/>
                    <a:gd name="T33" fmla="*/ 56 h 213"/>
                    <a:gd name="T34" fmla="*/ 15 w 220"/>
                    <a:gd name="T35" fmla="*/ 58 h 213"/>
                    <a:gd name="T36" fmla="*/ 11 w 220"/>
                    <a:gd name="T37" fmla="*/ 59 h 213"/>
                    <a:gd name="T38" fmla="*/ 5 w 220"/>
                    <a:gd name="T39" fmla="*/ 59 h 213"/>
                    <a:gd name="T40" fmla="*/ 2 w 220"/>
                    <a:gd name="T41" fmla="*/ 59 h 213"/>
                    <a:gd name="T42" fmla="*/ 1 w 220"/>
                    <a:gd name="T43" fmla="*/ 61 h 213"/>
                    <a:gd name="T44" fmla="*/ 0 w 220"/>
                    <a:gd name="T45" fmla="*/ 65 h 213"/>
                    <a:gd name="T46" fmla="*/ 0 w 220"/>
                    <a:gd name="T47" fmla="*/ 66 h 213"/>
                    <a:gd name="T48" fmla="*/ 4 w 220"/>
                    <a:gd name="T49" fmla="*/ 69 h 213"/>
                    <a:gd name="T50" fmla="*/ 4 w 220"/>
                    <a:gd name="T51" fmla="*/ 67 h 213"/>
                    <a:gd name="T52" fmla="*/ 6 w 220"/>
                    <a:gd name="T53" fmla="*/ 69 h 213"/>
                    <a:gd name="T54" fmla="*/ 11 w 220"/>
                    <a:gd name="T55" fmla="*/ 70 h 213"/>
                    <a:gd name="T56" fmla="*/ 22 w 220"/>
                    <a:gd name="T57" fmla="*/ 71 h 213"/>
                    <a:gd name="T58" fmla="*/ 36 w 220"/>
                    <a:gd name="T59" fmla="*/ 68 h 213"/>
                    <a:gd name="T60" fmla="*/ 39 w 220"/>
                    <a:gd name="T61" fmla="*/ 66 h 213"/>
                    <a:gd name="T62" fmla="*/ 43 w 220"/>
                    <a:gd name="T63" fmla="*/ 57 h 213"/>
                    <a:gd name="T64" fmla="*/ 49 w 220"/>
                    <a:gd name="T65" fmla="*/ 40 h 213"/>
                    <a:gd name="T66" fmla="*/ 53 w 220"/>
                    <a:gd name="T67" fmla="*/ 22 h 213"/>
                    <a:gd name="T68" fmla="*/ 55 w 220"/>
                    <a:gd name="T69" fmla="*/ 15 h 213"/>
                    <a:gd name="T70" fmla="*/ 54 w 220"/>
                    <a:gd name="T71" fmla="*/ 7 h 213"/>
                    <a:gd name="T72" fmla="*/ 52 w 220"/>
                    <a:gd name="T73" fmla="*/ 3 h 213"/>
                    <a:gd name="T74" fmla="*/ 50 w 220"/>
                    <a:gd name="T75" fmla="*/ 0 h 2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13"/>
                    <a:gd name="T116" fmla="*/ 220 w 220"/>
                    <a:gd name="T117" fmla="*/ 213 h 21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13">
                      <a:moveTo>
                        <a:pt x="200" y="0"/>
                      </a:moveTo>
                      <a:lnTo>
                        <a:pt x="183" y="4"/>
                      </a:lnTo>
                      <a:lnTo>
                        <a:pt x="174" y="11"/>
                      </a:lnTo>
                      <a:lnTo>
                        <a:pt x="168" y="21"/>
                      </a:lnTo>
                      <a:lnTo>
                        <a:pt x="166" y="39"/>
                      </a:lnTo>
                      <a:lnTo>
                        <a:pt x="160" y="62"/>
                      </a:lnTo>
                      <a:lnTo>
                        <a:pt x="156" y="81"/>
                      </a:lnTo>
                      <a:lnTo>
                        <a:pt x="146" y="105"/>
                      </a:lnTo>
                      <a:lnTo>
                        <a:pt x="140" y="121"/>
                      </a:lnTo>
                      <a:lnTo>
                        <a:pt x="134" y="141"/>
                      </a:lnTo>
                      <a:lnTo>
                        <a:pt x="155" y="149"/>
                      </a:lnTo>
                      <a:lnTo>
                        <a:pt x="132" y="146"/>
                      </a:lnTo>
                      <a:lnTo>
                        <a:pt x="129" y="155"/>
                      </a:lnTo>
                      <a:lnTo>
                        <a:pt x="137" y="161"/>
                      </a:lnTo>
                      <a:lnTo>
                        <a:pt x="123" y="157"/>
                      </a:lnTo>
                      <a:lnTo>
                        <a:pt x="107" y="161"/>
                      </a:lnTo>
                      <a:lnTo>
                        <a:pt x="86" y="167"/>
                      </a:lnTo>
                      <a:lnTo>
                        <a:pt x="62" y="174"/>
                      </a:lnTo>
                      <a:lnTo>
                        <a:pt x="42" y="176"/>
                      </a:lnTo>
                      <a:lnTo>
                        <a:pt x="20" y="178"/>
                      </a:lnTo>
                      <a:lnTo>
                        <a:pt x="6" y="176"/>
                      </a:lnTo>
                      <a:lnTo>
                        <a:pt x="2" y="184"/>
                      </a:lnTo>
                      <a:lnTo>
                        <a:pt x="0" y="195"/>
                      </a:lnTo>
                      <a:lnTo>
                        <a:pt x="0" y="199"/>
                      </a:lnTo>
                      <a:lnTo>
                        <a:pt x="16" y="207"/>
                      </a:lnTo>
                      <a:lnTo>
                        <a:pt x="17" y="201"/>
                      </a:lnTo>
                      <a:lnTo>
                        <a:pt x="24" y="207"/>
                      </a:lnTo>
                      <a:lnTo>
                        <a:pt x="44" y="210"/>
                      </a:lnTo>
                      <a:lnTo>
                        <a:pt x="87" y="213"/>
                      </a:lnTo>
                      <a:lnTo>
                        <a:pt x="142" y="203"/>
                      </a:lnTo>
                      <a:lnTo>
                        <a:pt x="155" y="199"/>
                      </a:lnTo>
                      <a:lnTo>
                        <a:pt x="173" y="172"/>
                      </a:lnTo>
                      <a:lnTo>
                        <a:pt x="195" y="119"/>
                      </a:lnTo>
                      <a:lnTo>
                        <a:pt x="211" y="66"/>
                      </a:lnTo>
                      <a:lnTo>
                        <a:pt x="220" y="46"/>
                      </a:lnTo>
                      <a:lnTo>
                        <a:pt x="217" y="21"/>
                      </a:lnTo>
                      <a:lnTo>
                        <a:pt x="208" y="8"/>
                      </a:lnTo>
                      <a:lnTo>
                        <a:pt x="200" y="0"/>
                      </a:lnTo>
                      <a:close/>
                    </a:path>
                  </a:pathLst>
                </a:custGeom>
                <a:solidFill>
                  <a:srgbClr val="0000DC"/>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23" name="Freeform 296"/>
                <p:cNvSpPr/>
                <p:nvPr/>
              </p:nvSpPr>
              <p:spPr bwMode="auto">
                <a:xfrm>
                  <a:off x="932" y="358"/>
                  <a:ext cx="21" cy="55"/>
                </a:xfrm>
                <a:custGeom>
                  <a:avLst/>
                  <a:gdLst>
                    <a:gd name="T0" fmla="*/ 18 w 83"/>
                    <a:gd name="T1" fmla="*/ 0 h 165"/>
                    <a:gd name="T2" fmla="*/ 21 w 83"/>
                    <a:gd name="T3" fmla="*/ 4 h 165"/>
                    <a:gd name="T4" fmla="*/ 19 w 83"/>
                    <a:gd name="T5" fmla="*/ 5 h 165"/>
                    <a:gd name="T6" fmla="*/ 18 w 83"/>
                    <a:gd name="T7" fmla="*/ 8 h 165"/>
                    <a:gd name="T8" fmla="*/ 15 w 83"/>
                    <a:gd name="T9" fmla="*/ 11 h 165"/>
                    <a:gd name="T10" fmla="*/ 13 w 83"/>
                    <a:gd name="T11" fmla="*/ 20 h 165"/>
                    <a:gd name="T12" fmla="*/ 11 w 83"/>
                    <a:gd name="T13" fmla="*/ 26 h 165"/>
                    <a:gd name="T14" fmla="*/ 9 w 83"/>
                    <a:gd name="T15" fmla="*/ 31 h 165"/>
                    <a:gd name="T16" fmla="*/ 8 w 83"/>
                    <a:gd name="T17" fmla="*/ 34 h 165"/>
                    <a:gd name="T18" fmla="*/ 10 w 83"/>
                    <a:gd name="T19" fmla="*/ 31 h 165"/>
                    <a:gd name="T20" fmla="*/ 12 w 83"/>
                    <a:gd name="T21" fmla="*/ 27 h 165"/>
                    <a:gd name="T22" fmla="*/ 10 w 83"/>
                    <a:gd name="T23" fmla="*/ 34 h 165"/>
                    <a:gd name="T24" fmla="*/ 8 w 83"/>
                    <a:gd name="T25" fmla="*/ 41 h 165"/>
                    <a:gd name="T26" fmla="*/ 7 w 83"/>
                    <a:gd name="T27" fmla="*/ 47 h 165"/>
                    <a:gd name="T28" fmla="*/ 6 w 83"/>
                    <a:gd name="T29" fmla="*/ 50 h 165"/>
                    <a:gd name="T30" fmla="*/ 5 w 83"/>
                    <a:gd name="T31" fmla="*/ 52 h 165"/>
                    <a:gd name="T32" fmla="*/ 3 w 83"/>
                    <a:gd name="T33" fmla="*/ 54 h 165"/>
                    <a:gd name="T34" fmla="*/ 2 w 83"/>
                    <a:gd name="T35" fmla="*/ 55 h 165"/>
                    <a:gd name="T36" fmla="*/ 1 w 83"/>
                    <a:gd name="T37" fmla="*/ 51 h 165"/>
                    <a:gd name="T38" fmla="*/ 1 w 83"/>
                    <a:gd name="T39" fmla="*/ 48 h 165"/>
                    <a:gd name="T40" fmla="*/ 0 w 83"/>
                    <a:gd name="T41" fmla="*/ 44 h 165"/>
                    <a:gd name="T42" fmla="*/ 0 w 83"/>
                    <a:gd name="T43" fmla="*/ 41 h 165"/>
                    <a:gd name="T44" fmla="*/ 1 w 83"/>
                    <a:gd name="T45" fmla="*/ 35 h 165"/>
                    <a:gd name="T46" fmla="*/ 3 w 83"/>
                    <a:gd name="T47" fmla="*/ 32 h 165"/>
                    <a:gd name="T48" fmla="*/ 4 w 83"/>
                    <a:gd name="T49" fmla="*/ 29 h 165"/>
                    <a:gd name="T50" fmla="*/ 6 w 83"/>
                    <a:gd name="T51" fmla="*/ 27 h 165"/>
                    <a:gd name="T52" fmla="*/ 9 w 83"/>
                    <a:gd name="T53" fmla="*/ 22 h 165"/>
                    <a:gd name="T54" fmla="*/ 11 w 83"/>
                    <a:gd name="T55" fmla="*/ 16 h 165"/>
                    <a:gd name="T56" fmla="*/ 9 w 83"/>
                    <a:gd name="T57" fmla="*/ 20 h 165"/>
                    <a:gd name="T58" fmla="*/ 8 w 83"/>
                    <a:gd name="T59" fmla="*/ 23 h 165"/>
                    <a:gd name="T60" fmla="*/ 5 w 83"/>
                    <a:gd name="T61" fmla="*/ 27 h 165"/>
                    <a:gd name="T62" fmla="*/ 8 w 83"/>
                    <a:gd name="T63" fmla="*/ 22 h 165"/>
                    <a:gd name="T64" fmla="*/ 10 w 83"/>
                    <a:gd name="T65" fmla="*/ 14 h 165"/>
                    <a:gd name="T66" fmla="*/ 13 w 83"/>
                    <a:gd name="T67" fmla="*/ 6 h 165"/>
                    <a:gd name="T68" fmla="*/ 14 w 83"/>
                    <a:gd name="T69" fmla="*/ 4 h 165"/>
                    <a:gd name="T70" fmla="*/ 18 w 83"/>
                    <a:gd name="T71" fmla="*/ 0 h 16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3"/>
                    <a:gd name="T109" fmla="*/ 0 h 165"/>
                    <a:gd name="T110" fmla="*/ 83 w 83"/>
                    <a:gd name="T111" fmla="*/ 165 h 16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3" h="165">
                      <a:moveTo>
                        <a:pt x="73" y="0"/>
                      </a:moveTo>
                      <a:lnTo>
                        <a:pt x="83" y="11"/>
                      </a:lnTo>
                      <a:lnTo>
                        <a:pt x="74" y="15"/>
                      </a:lnTo>
                      <a:lnTo>
                        <a:pt x="71" y="23"/>
                      </a:lnTo>
                      <a:lnTo>
                        <a:pt x="59" y="34"/>
                      </a:lnTo>
                      <a:lnTo>
                        <a:pt x="51" y="61"/>
                      </a:lnTo>
                      <a:lnTo>
                        <a:pt x="45" y="78"/>
                      </a:lnTo>
                      <a:lnTo>
                        <a:pt x="36" y="93"/>
                      </a:lnTo>
                      <a:lnTo>
                        <a:pt x="30" y="102"/>
                      </a:lnTo>
                      <a:lnTo>
                        <a:pt x="39" y="93"/>
                      </a:lnTo>
                      <a:lnTo>
                        <a:pt x="47" y="81"/>
                      </a:lnTo>
                      <a:lnTo>
                        <a:pt x="39" y="102"/>
                      </a:lnTo>
                      <a:lnTo>
                        <a:pt x="31" y="123"/>
                      </a:lnTo>
                      <a:lnTo>
                        <a:pt x="28" y="141"/>
                      </a:lnTo>
                      <a:lnTo>
                        <a:pt x="22" y="149"/>
                      </a:lnTo>
                      <a:lnTo>
                        <a:pt x="20" y="155"/>
                      </a:lnTo>
                      <a:lnTo>
                        <a:pt x="13" y="163"/>
                      </a:lnTo>
                      <a:lnTo>
                        <a:pt x="6" y="165"/>
                      </a:lnTo>
                      <a:lnTo>
                        <a:pt x="4" y="153"/>
                      </a:lnTo>
                      <a:lnTo>
                        <a:pt x="4" y="144"/>
                      </a:lnTo>
                      <a:lnTo>
                        <a:pt x="0" y="131"/>
                      </a:lnTo>
                      <a:lnTo>
                        <a:pt x="0" y="122"/>
                      </a:lnTo>
                      <a:lnTo>
                        <a:pt x="4" y="104"/>
                      </a:lnTo>
                      <a:lnTo>
                        <a:pt x="12" y="95"/>
                      </a:lnTo>
                      <a:lnTo>
                        <a:pt x="15" y="87"/>
                      </a:lnTo>
                      <a:lnTo>
                        <a:pt x="25" y="81"/>
                      </a:lnTo>
                      <a:lnTo>
                        <a:pt x="36" y="66"/>
                      </a:lnTo>
                      <a:lnTo>
                        <a:pt x="45" y="48"/>
                      </a:lnTo>
                      <a:lnTo>
                        <a:pt x="36" y="59"/>
                      </a:lnTo>
                      <a:lnTo>
                        <a:pt x="30" y="69"/>
                      </a:lnTo>
                      <a:lnTo>
                        <a:pt x="20" y="81"/>
                      </a:lnTo>
                      <a:lnTo>
                        <a:pt x="30" y="66"/>
                      </a:lnTo>
                      <a:lnTo>
                        <a:pt x="39" y="41"/>
                      </a:lnTo>
                      <a:lnTo>
                        <a:pt x="51" y="17"/>
                      </a:lnTo>
                      <a:lnTo>
                        <a:pt x="56" y="12"/>
                      </a:lnTo>
                      <a:lnTo>
                        <a:pt x="73" y="0"/>
                      </a:lnTo>
                      <a:close/>
                    </a:path>
                  </a:pathLst>
                </a:custGeom>
                <a:solidFill>
                  <a:srgbClr val="0000DC"/>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24" name="Freeform 297"/>
                <p:cNvSpPr/>
                <p:nvPr/>
              </p:nvSpPr>
              <p:spPr bwMode="auto">
                <a:xfrm>
                  <a:off x="886" y="355"/>
                  <a:ext cx="82" cy="140"/>
                </a:xfrm>
                <a:custGeom>
                  <a:avLst/>
                  <a:gdLst>
                    <a:gd name="T0" fmla="*/ 69 w 330"/>
                    <a:gd name="T1" fmla="*/ 7 h 418"/>
                    <a:gd name="T2" fmla="*/ 73 w 330"/>
                    <a:gd name="T3" fmla="*/ 20 h 418"/>
                    <a:gd name="T4" fmla="*/ 75 w 330"/>
                    <a:gd name="T5" fmla="*/ 37 h 418"/>
                    <a:gd name="T6" fmla="*/ 74 w 330"/>
                    <a:gd name="T7" fmla="*/ 30 h 418"/>
                    <a:gd name="T8" fmla="*/ 70 w 330"/>
                    <a:gd name="T9" fmla="*/ 40 h 418"/>
                    <a:gd name="T10" fmla="*/ 70 w 330"/>
                    <a:gd name="T11" fmla="*/ 58 h 418"/>
                    <a:gd name="T12" fmla="*/ 69 w 330"/>
                    <a:gd name="T13" fmla="*/ 52 h 418"/>
                    <a:gd name="T14" fmla="*/ 62 w 330"/>
                    <a:gd name="T15" fmla="*/ 66 h 418"/>
                    <a:gd name="T16" fmla="*/ 51 w 330"/>
                    <a:gd name="T17" fmla="*/ 75 h 418"/>
                    <a:gd name="T18" fmla="*/ 51 w 330"/>
                    <a:gd name="T19" fmla="*/ 80 h 418"/>
                    <a:gd name="T20" fmla="*/ 49 w 330"/>
                    <a:gd name="T21" fmla="*/ 80 h 418"/>
                    <a:gd name="T22" fmla="*/ 47 w 330"/>
                    <a:gd name="T23" fmla="*/ 88 h 418"/>
                    <a:gd name="T24" fmla="*/ 47 w 330"/>
                    <a:gd name="T25" fmla="*/ 92 h 418"/>
                    <a:gd name="T26" fmla="*/ 55 w 330"/>
                    <a:gd name="T27" fmla="*/ 101 h 418"/>
                    <a:gd name="T28" fmla="*/ 44 w 330"/>
                    <a:gd name="T29" fmla="*/ 96 h 418"/>
                    <a:gd name="T30" fmla="*/ 50 w 330"/>
                    <a:gd name="T31" fmla="*/ 104 h 418"/>
                    <a:gd name="T32" fmla="*/ 40 w 330"/>
                    <a:gd name="T33" fmla="*/ 98 h 418"/>
                    <a:gd name="T34" fmla="*/ 41 w 330"/>
                    <a:gd name="T35" fmla="*/ 104 h 418"/>
                    <a:gd name="T36" fmla="*/ 37 w 330"/>
                    <a:gd name="T37" fmla="*/ 101 h 418"/>
                    <a:gd name="T38" fmla="*/ 15 w 330"/>
                    <a:gd name="T39" fmla="*/ 112 h 418"/>
                    <a:gd name="T40" fmla="*/ 3 w 330"/>
                    <a:gd name="T41" fmla="*/ 128 h 418"/>
                    <a:gd name="T42" fmla="*/ 32 w 330"/>
                    <a:gd name="T43" fmla="*/ 140 h 418"/>
                    <a:gd name="T44" fmla="*/ 27 w 330"/>
                    <a:gd name="T45" fmla="*/ 137 h 418"/>
                    <a:gd name="T46" fmla="*/ 31 w 330"/>
                    <a:gd name="T47" fmla="*/ 135 h 418"/>
                    <a:gd name="T48" fmla="*/ 39 w 330"/>
                    <a:gd name="T49" fmla="*/ 137 h 418"/>
                    <a:gd name="T50" fmla="*/ 23 w 330"/>
                    <a:gd name="T51" fmla="*/ 126 h 418"/>
                    <a:gd name="T52" fmla="*/ 70 w 330"/>
                    <a:gd name="T53" fmla="*/ 135 h 418"/>
                    <a:gd name="T54" fmla="*/ 81 w 330"/>
                    <a:gd name="T55" fmla="*/ 128 h 418"/>
                    <a:gd name="T56" fmla="*/ 81 w 330"/>
                    <a:gd name="T57" fmla="*/ 113 h 418"/>
                    <a:gd name="T58" fmla="*/ 76 w 330"/>
                    <a:gd name="T59" fmla="*/ 93 h 418"/>
                    <a:gd name="T60" fmla="*/ 65 w 330"/>
                    <a:gd name="T61" fmla="*/ 102 h 418"/>
                    <a:gd name="T62" fmla="*/ 73 w 330"/>
                    <a:gd name="T63" fmla="*/ 88 h 418"/>
                    <a:gd name="T64" fmla="*/ 65 w 330"/>
                    <a:gd name="T65" fmla="*/ 84 h 418"/>
                    <a:gd name="T66" fmla="*/ 69 w 330"/>
                    <a:gd name="T67" fmla="*/ 76 h 418"/>
                    <a:gd name="T68" fmla="*/ 73 w 330"/>
                    <a:gd name="T69" fmla="*/ 79 h 418"/>
                    <a:gd name="T70" fmla="*/ 79 w 330"/>
                    <a:gd name="T71" fmla="*/ 57 h 418"/>
                    <a:gd name="T72" fmla="*/ 79 w 330"/>
                    <a:gd name="T73" fmla="*/ 34 h 418"/>
                    <a:gd name="T74" fmla="*/ 81 w 330"/>
                    <a:gd name="T75" fmla="*/ 48 h 418"/>
                    <a:gd name="T76" fmla="*/ 82 w 330"/>
                    <a:gd name="T77" fmla="*/ 32 h 418"/>
                    <a:gd name="T78" fmla="*/ 77 w 330"/>
                    <a:gd name="T79" fmla="*/ 16 h 418"/>
                    <a:gd name="T80" fmla="*/ 82 w 330"/>
                    <a:gd name="T81" fmla="*/ 30 h 418"/>
                    <a:gd name="T82" fmla="*/ 79 w 330"/>
                    <a:gd name="T83" fmla="*/ 14 h 418"/>
                    <a:gd name="T84" fmla="*/ 71 w 330"/>
                    <a:gd name="T85" fmla="*/ 0 h 41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30"/>
                    <a:gd name="T130" fmla="*/ 0 h 418"/>
                    <a:gd name="T131" fmla="*/ 330 w 330"/>
                    <a:gd name="T132" fmla="*/ 418 h 41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30" h="418">
                      <a:moveTo>
                        <a:pt x="258" y="7"/>
                      </a:moveTo>
                      <a:lnTo>
                        <a:pt x="270" y="18"/>
                      </a:lnTo>
                      <a:lnTo>
                        <a:pt x="279" y="22"/>
                      </a:lnTo>
                      <a:lnTo>
                        <a:pt x="293" y="36"/>
                      </a:lnTo>
                      <a:lnTo>
                        <a:pt x="294" y="46"/>
                      </a:lnTo>
                      <a:lnTo>
                        <a:pt x="294" y="60"/>
                      </a:lnTo>
                      <a:lnTo>
                        <a:pt x="294" y="70"/>
                      </a:lnTo>
                      <a:lnTo>
                        <a:pt x="297" y="89"/>
                      </a:lnTo>
                      <a:lnTo>
                        <a:pt x="301" y="109"/>
                      </a:lnTo>
                      <a:lnTo>
                        <a:pt x="303" y="132"/>
                      </a:lnTo>
                      <a:lnTo>
                        <a:pt x="297" y="108"/>
                      </a:lnTo>
                      <a:lnTo>
                        <a:pt x="296" y="91"/>
                      </a:lnTo>
                      <a:lnTo>
                        <a:pt x="293" y="81"/>
                      </a:lnTo>
                      <a:lnTo>
                        <a:pt x="287" y="101"/>
                      </a:lnTo>
                      <a:lnTo>
                        <a:pt x="280" y="120"/>
                      </a:lnTo>
                      <a:lnTo>
                        <a:pt x="279" y="132"/>
                      </a:lnTo>
                      <a:lnTo>
                        <a:pt x="279" y="151"/>
                      </a:lnTo>
                      <a:lnTo>
                        <a:pt x="280" y="174"/>
                      </a:lnTo>
                      <a:lnTo>
                        <a:pt x="279" y="196"/>
                      </a:lnTo>
                      <a:lnTo>
                        <a:pt x="278" y="172"/>
                      </a:lnTo>
                      <a:lnTo>
                        <a:pt x="276" y="154"/>
                      </a:lnTo>
                      <a:lnTo>
                        <a:pt x="274" y="140"/>
                      </a:lnTo>
                      <a:lnTo>
                        <a:pt x="258" y="175"/>
                      </a:lnTo>
                      <a:lnTo>
                        <a:pt x="249" y="196"/>
                      </a:lnTo>
                      <a:lnTo>
                        <a:pt x="244" y="202"/>
                      </a:lnTo>
                      <a:lnTo>
                        <a:pt x="236" y="218"/>
                      </a:lnTo>
                      <a:lnTo>
                        <a:pt x="207" y="223"/>
                      </a:lnTo>
                      <a:lnTo>
                        <a:pt x="194" y="226"/>
                      </a:lnTo>
                      <a:lnTo>
                        <a:pt x="199" y="233"/>
                      </a:lnTo>
                      <a:lnTo>
                        <a:pt x="207" y="240"/>
                      </a:lnTo>
                      <a:lnTo>
                        <a:pt x="236" y="258"/>
                      </a:lnTo>
                      <a:lnTo>
                        <a:pt x="213" y="247"/>
                      </a:lnTo>
                      <a:lnTo>
                        <a:pt x="198" y="238"/>
                      </a:lnTo>
                      <a:lnTo>
                        <a:pt x="183" y="228"/>
                      </a:lnTo>
                      <a:lnTo>
                        <a:pt x="185" y="248"/>
                      </a:lnTo>
                      <a:lnTo>
                        <a:pt x="191" y="262"/>
                      </a:lnTo>
                      <a:lnTo>
                        <a:pt x="205" y="267"/>
                      </a:lnTo>
                      <a:lnTo>
                        <a:pt x="189" y="266"/>
                      </a:lnTo>
                      <a:lnTo>
                        <a:pt x="189" y="274"/>
                      </a:lnTo>
                      <a:lnTo>
                        <a:pt x="191" y="283"/>
                      </a:lnTo>
                      <a:lnTo>
                        <a:pt x="198" y="287"/>
                      </a:lnTo>
                      <a:lnTo>
                        <a:pt x="221" y="301"/>
                      </a:lnTo>
                      <a:lnTo>
                        <a:pt x="189" y="288"/>
                      </a:lnTo>
                      <a:lnTo>
                        <a:pt x="182" y="287"/>
                      </a:lnTo>
                      <a:lnTo>
                        <a:pt x="177" y="288"/>
                      </a:lnTo>
                      <a:lnTo>
                        <a:pt x="177" y="294"/>
                      </a:lnTo>
                      <a:lnTo>
                        <a:pt x="183" y="301"/>
                      </a:lnTo>
                      <a:lnTo>
                        <a:pt x="201" y="312"/>
                      </a:lnTo>
                      <a:lnTo>
                        <a:pt x="177" y="301"/>
                      </a:lnTo>
                      <a:lnTo>
                        <a:pt x="170" y="292"/>
                      </a:lnTo>
                      <a:lnTo>
                        <a:pt x="162" y="294"/>
                      </a:lnTo>
                      <a:lnTo>
                        <a:pt x="154" y="298"/>
                      </a:lnTo>
                      <a:lnTo>
                        <a:pt x="155" y="303"/>
                      </a:lnTo>
                      <a:lnTo>
                        <a:pt x="163" y="311"/>
                      </a:lnTo>
                      <a:lnTo>
                        <a:pt x="177" y="319"/>
                      </a:lnTo>
                      <a:lnTo>
                        <a:pt x="155" y="311"/>
                      </a:lnTo>
                      <a:lnTo>
                        <a:pt x="149" y="302"/>
                      </a:lnTo>
                      <a:lnTo>
                        <a:pt x="136" y="307"/>
                      </a:lnTo>
                      <a:lnTo>
                        <a:pt x="93" y="322"/>
                      </a:lnTo>
                      <a:lnTo>
                        <a:pt x="61" y="334"/>
                      </a:lnTo>
                      <a:lnTo>
                        <a:pt x="33" y="346"/>
                      </a:lnTo>
                      <a:lnTo>
                        <a:pt x="22" y="361"/>
                      </a:lnTo>
                      <a:lnTo>
                        <a:pt x="12" y="381"/>
                      </a:lnTo>
                      <a:lnTo>
                        <a:pt x="0" y="418"/>
                      </a:lnTo>
                      <a:lnTo>
                        <a:pt x="120" y="418"/>
                      </a:lnTo>
                      <a:lnTo>
                        <a:pt x="128" y="417"/>
                      </a:lnTo>
                      <a:lnTo>
                        <a:pt x="100" y="410"/>
                      </a:lnTo>
                      <a:lnTo>
                        <a:pt x="51" y="391"/>
                      </a:lnTo>
                      <a:lnTo>
                        <a:pt x="108" y="408"/>
                      </a:lnTo>
                      <a:lnTo>
                        <a:pt x="134" y="414"/>
                      </a:lnTo>
                      <a:lnTo>
                        <a:pt x="153" y="410"/>
                      </a:lnTo>
                      <a:lnTo>
                        <a:pt x="123" y="404"/>
                      </a:lnTo>
                      <a:lnTo>
                        <a:pt x="63" y="384"/>
                      </a:lnTo>
                      <a:lnTo>
                        <a:pt x="128" y="404"/>
                      </a:lnTo>
                      <a:lnTo>
                        <a:pt x="155" y="408"/>
                      </a:lnTo>
                      <a:lnTo>
                        <a:pt x="162" y="406"/>
                      </a:lnTo>
                      <a:lnTo>
                        <a:pt x="136" y="397"/>
                      </a:lnTo>
                      <a:lnTo>
                        <a:pt x="91" y="376"/>
                      </a:lnTo>
                      <a:lnTo>
                        <a:pt x="143" y="398"/>
                      </a:lnTo>
                      <a:lnTo>
                        <a:pt x="170" y="404"/>
                      </a:lnTo>
                      <a:lnTo>
                        <a:pt x="281" y="404"/>
                      </a:lnTo>
                      <a:lnTo>
                        <a:pt x="297" y="401"/>
                      </a:lnTo>
                      <a:lnTo>
                        <a:pt x="310" y="396"/>
                      </a:lnTo>
                      <a:lnTo>
                        <a:pt x="324" y="383"/>
                      </a:lnTo>
                      <a:lnTo>
                        <a:pt x="325" y="370"/>
                      </a:lnTo>
                      <a:lnTo>
                        <a:pt x="326" y="355"/>
                      </a:lnTo>
                      <a:lnTo>
                        <a:pt x="325" y="337"/>
                      </a:lnTo>
                      <a:lnTo>
                        <a:pt x="315" y="312"/>
                      </a:lnTo>
                      <a:lnTo>
                        <a:pt x="308" y="294"/>
                      </a:lnTo>
                      <a:lnTo>
                        <a:pt x="307" y="278"/>
                      </a:lnTo>
                      <a:lnTo>
                        <a:pt x="297" y="274"/>
                      </a:lnTo>
                      <a:lnTo>
                        <a:pt x="287" y="287"/>
                      </a:lnTo>
                      <a:lnTo>
                        <a:pt x="263" y="306"/>
                      </a:lnTo>
                      <a:lnTo>
                        <a:pt x="284" y="285"/>
                      </a:lnTo>
                      <a:lnTo>
                        <a:pt x="293" y="273"/>
                      </a:lnTo>
                      <a:lnTo>
                        <a:pt x="293" y="262"/>
                      </a:lnTo>
                      <a:lnTo>
                        <a:pt x="258" y="253"/>
                      </a:lnTo>
                      <a:lnTo>
                        <a:pt x="236" y="240"/>
                      </a:lnTo>
                      <a:lnTo>
                        <a:pt x="263" y="251"/>
                      </a:lnTo>
                      <a:lnTo>
                        <a:pt x="287" y="258"/>
                      </a:lnTo>
                      <a:lnTo>
                        <a:pt x="287" y="239"/>
                      </a:lnTo>
                      <a:lnTo>
                        <a:pt x="276" y="226"/>
                      </a:lnTo>
                      <a:lnTo>
                        <a:pt x="270" y="206"/>
                      </a:lnTo>
                      <a:lnTo>
                        <a:pt x="279" y="223"/>
                      </a:lnTo>
                      <a:lnTo>
                        <a:pt x="293" y="237"/>
                      </a:lnTo>
                      <a:lnTo>
                        <a:pt x="303" y="236"/>
                      </a:lnTo>
                      <a:lnTo>
                        <a:pt x="310" y="202"/>
                      </a:lnTo>
                      <a:lnTo>
                        <a:pt x="319" y="171"/>
                      </a:lnTo>
                      <a:lnTo>
                        <a:pt x="324" y="147"/>
                      </a:lnTo>
                      <a:lnTo>
                        <a:pt x="324" y="127"/>
                      </a:lnTo>
                      <a:lnTo>
                        <a:pt x="319" y="101"/>
                      </a:lnTo>
                      <a:lnTo>
                        <a:pt x="324" y="117"/>
                      </a:lnTo>
                      <a:lnTo>
                        <a:pt x="325" y="132"/>
                      </a:lnTo>
                      <a:lnTo>
                        <a:pt x="326" y="143"/>
                      </a:lnTo>
                      <a:lnTo>
                        <a:pt x="329" y="121"/>
                      </a:lnTo>
                      <a:lnTo>
                        <a:pt x="330" y="105"/>
                      </a:lnTo>
                      <a:lnTo>
                        <a:pt x="330" y="95"/>
                      </a:lnTo>
                      <a:lnTo>
                        <a:pt x="325" y="77"/>
                      </a:lnTo>
                      <a:lnTo>
                        <a:pt x="319" y="64"/>
                      </a:lnTo>
                      <a:lnTo>
                        <a:pt x="308" y="47"/>
                      </a:lnTo>
                      <a:lnTo>
                        <a:pt x="319" y="61"/>
                      </a:lnTo>
                      <a:lnTo>
                        <a:pt x="325" y="70"/>
                      </a:lnTo>
                      <a:lnTo>
                        <a:pt x="330" y="89"/>
                      </a:lnTo>
                      <a:lnTo>
                        <a:pt x="329" y="75"/>
                      </a:lnTo>
                      <a:lnTo>
                        <a:pt x="325" y="60"/>
                      </a:lnTo>
                      <a:lnTo>
                        <a:pt x="319" y="41"/>
                      </a:lnTo>
                      <a:lnTo>
                        <a:pt x="310" y="21"/>
                      </a:lnTo>
                      <a:lnTo>
                        <a:pt x="301" y="10"/>
                      </a:lnTo>
                      <a:lnTo>
                        <a:pt x="287" y="0"/>
                      </a:lnTo>
                      <a:lnTo>
                        <a:pt x="272" y="0"/>
                      </a:lnTo>
                      <a:lnTo>
                        <a:pt x="258" y="7"/>
                      </a:lnTo>
                      <a:close/>
                    </a:path>
                  </a:pathLst>
                </a:custGeom>
                <a:solidFill>
                  <a:srgbClr val="0000DC"/>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25" name="Freeform 298"/>
                <p:cNvSpPr/>
                <p:nvPr/>
              </p:nvSpPr>
              <p:spPr bwMode="auto">
                <a:xfrm>
                  <a:off x="959" y="435"/>
                  <a:ext cx="5" cy="11"/>
                </a:xfrm>
                <a:custGeom>
                  <a:avLst/>
                  <a:gdLst>
                    <a:gd name="T0" fmla="*/ 4 w 18"/>
                    <a:gd name="T1" fmla="*/ 0 h 35"/>
                    <a:gd name="T2" fmla="*/ 0 w 18"/>
                    <a:gd name="T3" fmla="*/ 1 h 35"/>
                    <a:gd name="T4" fmla="*/ 0 w 18"/>
                    <a:gd name="T5" fmla="*/ 5 h 35"/>
                    <a:gd name="T6" fmla="*/ 0 w 18"/>
                    <a:gd name="T7" fmla="*/ 9 h 35"/>
                    <a:gd name="T8" fmla="*/ 4 w 18"/>
                    <a:gd name="T9" fmla="*/ 11 h 35"/>
                    <a:gd name="T10" fmla="*/ 5 w 18"/>
                    <a:gd name="T11" fmla="*/ 9 h 35"/>
                    <a:gd name="T12" fmla="*/ 5 w 18"/>
                    <a:gd name="T13" fmla="*/ 3 h 35"/>
                    <a:gd name="T14" fmla="*/ 4 w 18"/>
                    <a:gd name="T15" fmla="*/ 0 h 35"/>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35"/>
                    <a:gd name="T26" fmla="*/ 18 w 18"/>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35">
                      <a:moveTo>
                        <a:pt x="14" y="0"/>
                      </a:moveTo>
                      <a:lnTo>
                        <a:pt x="0" y="2"/>
                      </a:lnTo>
                      <a:lnTo>
                        <a:pt x="0" y="15"/>
                      </a:lnTo>
                      <a:lnTo>
                        <a:pt x="1" y="29"/>
                      </a:lnTo>
                      <a:lnTo>
                        <a:pt x="14" y="35"/>
                      </a:lnTo>
                      <a:lnTo>
                        <a:pt x="18" y="28"/>
                      </a:lnTo>
                      <a:lnTo>
                        <a:pt x="18" y="9"/>
                      </a:lnTo>
                      <a:lnTo>
                        <a:pt x="14" y="0"/>
                      </a:lnTo>
                      <a:close/>
                    </a:path>
                  </a:pathLst>
                </a:custGeom>
                <a:solidFill>
                  <a:srgbClr val="0000DC"/>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26" name="Freeform 299"/>
                <p:cNvSpPr/>
                <p:nvPr/>
              </p:nvSpPr>
              <p:spPr bwMode="auto">
                <a:xfrm>
                  <a:off x="919" y="474"/>
                  <a:ext cx="38" cy="7"/>
                </a:xfrm>
                <a:custGeom>
                  <a:avLst/>
                  <a:gdLst>
                    <a:gd name="T0" fmla="*/ 0 w 151"/>
                    <a:gd name="T1" fmla="*/ 0 h 21"/>
                    <a:gd name="T2" fmla="*/ 10 w 151"/>
                    <a:gd name="T3" fmla="*/ 3 h 21"/>
                    <a:gd name="T4" fmla="*/ 18 w 151"/>
                    <a:gd name="T5" fmla="*/ 5 h 21"/>
                    <a:gd name="T6" fmla="*/ 26 w 151"/>
                    <a:gd name="T7" fmla="*/ 6 h 21"/>
                    <a:gd name="T8" fmla="*/ 32 w 151"/>
                    <a:gd name="T9" fmla="*/ 6 h 21"/>
                    <a:gd name="T10" fmla="*/ 38 w 151"/>
                    <a:gd name="T11" fmla="*/ 6 h 21"/>
                    <a:gd name="T12" fmla="*/ 32 w 151"/>
                    <a:gd name="T13" fmla="*/ 7 h 21"/>
                    <a:gd name="T14" fmla="*/ 23 w 151"/>
                    <a:gd name="T15" fmla="*/ 7 h 21"/>
                    <a:gd name="T16" fmla="*/ 13 w 151"/>
                    <a:gd name="T17" fmla="*/ 5 h 21"/>
                    <a:gd name="T18" fmla="*/ 8 w 151"/>
                    <a:gd name="T19" fmla="*/ 4 h 21"/>
                    <a:gd name="T20" fmla="*/ 0 w 151"/>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1"/>
                    <a:gd name="T34" fmla="*/ 0 h 21"/>
                    <a:gd name="T35" fmla="*/ 151 w 151"/>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1" h="21">
                      <a:moveTo>
                        <a:pt x="0" y="0"/>
                      </a:moveTo>
                      <a:lnTo>
                        <a:pt x="39" y="9"/>
                      </a:lnTo>
                      <a:lnTo>
                        <a:pt x="72" y="15"/>
                      </a:lnTo>
                      <a:lnTo>
                        <a:pt x="103" y="18"/>
                      </a:lnTo>
                      <a:lnTo>
                        <a:pt x="126" y="19"/>
                      </a:lnTo>
                      <a:lnTo>
                        <a:pt x="151" y="18"/>
                      </a:lnTo>
                      <a:lnTo>
                        <a:pt x="127" y="21"/>
                      </a:lnTo>
                      <a:lnTo>
                        <a:pt x="93" y="21"/>
                      </a:lnTo>
                      <a:lnTo>
                        <a:pt x="52" y="15"/>
                      </a:lnTo>
                      <a:lnTo>
                        <a:pt x="31" y="11"/>
                      </a:lnTo>
                      <a:lnTo>
                        <a:pt x="0" y="0"/>
                      </a:lnTo>
                      <a:close/>
                    </a:path>
                  </a:pathLst>
                </a:custGeom>
                <a:solidFill>
                  <a:srgbClr val="00006E"/>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27" name="Freeform 300"/>
                <p:cNvSpPr/>
                <p:nvPr/>
              </p:nvSpPr>
              <p:spPr bwMode="auto">
                <a:xfrm>
                  <a:off x="930" y="301"/>
                  <a:ext cx="36" cy="67"/>
                </a:xfrm>
                <a:custGeom>
                  <a:avLst/>
                  <a:gdLst>
                    <a:gd name="T0" fmla="*/ 16 w 141"/>
                    <a:gd name="T1" fmla="*/ 26 h 200"/>
                    <a:gd name="T2" fmla="*/ 17 w 141"/>
                    <a:gd name="T3" fmla="*/ 23 h 200"/>
                    <a:gd name="T4" fmla="*/ 19 w 141"/>
                    <a:gd name="T5" fmla="*/ 22 h 200"/>
                    <a:gd name="T6" fmla="*/ 20 w 141"/>
                    <a:gd name="T7" fmla="*/ 23 h 200"/>
                    <a:gd name="T8" fmla="*/ 21 w 141"/>
                    <a:gd name="T9" fmla="*/ 25 h 200"/>
                    <a:gd name="T10" fmla="*/ 21 w 141"/>
                    <a:gd name="T11" fmla="*/ 27 h 200"/>
                    <a:gd name="T12" fmla="*/ 20 w 141"/>
                    <a:gd name="T13" fmla="*/ 31 h 200"/>
                    <a:gd name="T14" fmla="*/ 20 w 141"/>
                    <a:gd name="T15" fmla="*/ 33 h 200"/>
                    <a:gd name="T16" fmla="*/ 20 w 141"/>
                    <a:gd name="T17" fmla="*/ 36 h 200"/>
                    <a:gd name="T18" fmla="*/ 19 w 141"/>
                    <a:gd name="T19" fmla="*/ 39 h 200"/>
                    <a:gd name="T20" fmla="*/ 18 w 141"/>
                    <a:gd name="T21" fmla="*/ 43 h 200"/>
                    <a:gd name="T22" fmla="*/ 16 w 141"/>
                    <a:gd name="T23" fmla="*/ 47 h 200"/>
                    <a:gd name="T24" fmla="*/ 14 w 141"/>
                    <a:gd name="T25" fmla="*/ 52 h 200"/>
                    <a:gd name="T26" fmla="*/ 12 w 141"/>
                    <a:gd name="T27" fmla="*/ 58 h 200"/>
                    <a:gd name="T28" fmla="*/ 12 w 141"/>
                    <a:gd name="T29" fmla="*/ 63 h 200"/>
                    <a:gd name="T30" fmla="*/ 11 w 141"/>
                    <a:gd name="T31" fmla="*/ 67 h 200"/>
                    <a:gd name="T32" fmla="*/ 16 w 141"/>
                    <a:gd name="T33" fmla="*/ 61 h 200"/>
                    <a:gd name="T34" fmla="*/ 20 w 141"/>
                    <a:gd name="T35" fmla="*/ 57 h 200"/>
                    <a:gd name="T36" fmla="*/ 23 w 141"/>
                    <a:gd name="T37" fmla="*/ 55 h 200"/>
                    <a:gd name="T38" fmla="*/ 26 w 141"/>
                    <a:gd name="T39" fmla="*/ 54 h 200"/>
                    <a:gd name="T40" fmla="*/ 29 w 141"/>
                    <a:gd name="T41" fmla="*/ 54 h 200"/>
                    <a:gd name="T42" fmla="*/ 32 w 141"/>
                    <a:gd name="T43" fmla="*/ 57 h 200"/>
                    <a:gd name="T44" fmla="*/ 36 w 141"/>
                    <a:gd name="T45" fmla="*/ 62 h 200"/>
                    <a:gd name="T46" fmla="*/ 36 w 141"/>
                    <a:gd name="T47" fmla="*/ 58 h 200"/>
                    <a:gd name="T48" fmla="*/ 34 w 141"/>
                    <a:gd name="T49" fmla="*/ 53 h 200"/>
                    <a:gd name="T50" fmla="*/ 32 w 141"/>
                    <a:gd name="T51" fmla="*/ 47 h 200"/>
                    <a:gd name="T52" fmla="*/ 31 w 141"/>
                    <a:gd name="T53" fmla="*/ 43 h 200"/>
                    <a:gd name="T54" fmla="*/ 31 w 141"/>
                    <a:gd name="T55" fmla="*/ 38 h 200"/>
                    <a:gd name="T56" fmla="*/ 32 w 141"/>
                    <a:gd name="T57" fmla="*/ 35 h 200"/>
                    <a:gd name="T58" fmla="*/ 32 w 141"/>
                    <a:gd name="T59" fmla="*/ 32 h 200"/>
                    <a:gd name="T60" fmla="*/ 34 w 141"/>
                    <a:gd name="T61" fmla="*/ 28 h 200"/>
                    <a:gd name="T62" fmla="*/ 34 w 141"/>
                    <a:gd name="T63" fmla="*/ 25 h 200"/>
                    <a:gd name="T64" fmla="*/ 34 w 141"/>
                    <a:gd name="T65" fmla="*/ 22 h 200"/>
                    <a:gd name="T66" fmla="*/ 34 w 141"/>
                    <a:gd name="T67" fmla="*/ 17 h 200"/>
                    <a:gd name="T68" fmla="*/ 34 w 141"/>
                    <a:gd name="T69" fmla="*/ 14 h 200"/>
                    <a:gd name="T70" fmla="*/ 33 w 141"/>
                    <a:gd name="T71" fmla="*/ 12 h 200"/>
                    <a:gd name="T72" fmla="*/ 32 w 141"/>
                    <a:gd name="T73" fmla="*/ 7 h 200"/>
                    <a:gd name="T74" fmla="*/ 30 w 141"/>
                    <a:gd name="T75" fmla="*/ 4 h 200"/>
                    <a:gd name="T76" fmla="*/ 28 w 141"/>
                    <a:gd name="T77" fmla="*/ 2 h 200"/>
                    <a:gd name="T78" fmla="*/ 25 w 141"/>
                    <a:gd name="T79" fmla="*/ 1 h 200"/>
                    <a:gd name="T80" fmla="*/ 20 w 141"/>
                    <a:gd name="T81" fmla="*/ 0 h 200"/>
                    <a:gd name="T82" fmla="*/ 14 w 141"/>
                    <a:gd name="T83" fmla="*/ 0 h 200"/>
                    <a:gd name="T84" fmla="*/ 12 w 141"/>
                    <a:gd name="T85" fmla="*/ 0 h 200"/>
                    <a:gd name="T86" fmla="*/ 8 w 141"/>
                    <a:gd name="T87" fmla="*/ 2 h 200"/>
                    <a:gd name="T88" fmla="*/ 5 w 141"/>
                    <a:gd name="T89" fmla="*/ 3 h 200"/>
                    <a:gd name="T90" fmla="*/ 4 w 141"/>
                    <a:gd name="T91" fmla="*/ 5 h 200"/>
                    <a:gd name="T92" fmla="*/ 1 w 141"/>
                    <a:gd name="T93" fmla="*/ 8 h 200"/>
                    <a:gd name="T94" fmla="*/ 0 w 141"/>
                    <a:gd name="T95" fmla="*/ 12 h 200"/>
                    <a:gd name="T96" fmla="*/ 0 w 141"/>
                    <a:gd name="T97" fmla="*/ 16 h 200"/>
                    <a:gd name="T98" fmla="*/ 1 w 141"/>
                    <a:gd name="T99" fmla="*/ 19 h 200"/>
                    <a:gd name="T100" fmla="*/ 3 w 141"/>
                    <a:gd name="T101" fmla="*/ 16 h 200"/>
                    <a:gd name="T102" fmla="*/ 6 w 141"/>
                    <a:gd name="T103" fmla="*/ 14 h 200"/>
                    <a:gd name="T104" fmla="*/ 10 w 141"/>
                    <a:gd name="T105" fmla="*/ 13 h 200"/>
                    <a:gd name="T106" fmla="*/ 9 w 141"/>
                    <a:gd name="T107" fmla="*/ 19 h 200"/>
                    <a:gd name="T108" fmla="*/ 14 w 141"/>
                    <a:gd name="T109" fmla="*/ 17 h 200"/>
                    <a:gd name="T110" fmla="*/ 12 w 141"/>
                    <a:gd name="T111" fmla="*/ 21 h 200"/>
                    <a:gd name="T112" fmla="*/ 15 w 141"/>
                    <a:gd name="T113" fmla="*/ 21 h 200"/>
                    <a:gd name="T114" fmla="*/ 16 w 141"/>
                    <a:gd name="T115" fmla="*/ 26 h 2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1"/>
                    <a:gd name="T175" fmla="*/ 0 h 200"/>
                    <a:gd name="T176" fmla="*/ 141 w 141"/>
                    <a:gd name="T177" fmla="*/ 200 h 2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1" h="200">
                      <a:moveTo>
                        <a:pt x="63" y="77"/>
                      </a:moveTo>
                      <a:lnTo>
                        <a:pt x="67" y="68"/>
                      </a:lnTo>
                      <a:lnTo>
                        <a:pt x="74" y="66"/>
                      </a:lnTo>
                      <a:lnTo>
                        <a:pt x="80" y="70"/>
                      </a:lnTo>
                      <a:lnTo>
                        <a:pt x="81" y="74"/>
                      </a:lnTo>
                      <a:lnTo>
                        <a:pt x="81" y="81"/>
                      </a:lnTo>
                      <a:lnTo>
                        <a:pt x="80" y="94"/>
                      </a:lnTo>
                      <a:lnTo>
                        <a:pt x="79" y="98"/>
                      </a:lnTo>
                      <a:lnTo>
                        <a:pt x="78" y="106"/>
                      </a:lnTo>
                      <a:lnTo>
                        <a:pt x="74" y="117"/>
                      </a:lnTo>
                      <a:lnTo>
                        <a:pt x="71" y="127"/>
                      </a:lnTo>
                      <a:lnTo>
                        <a:pt x="62" y="141"/>
                      </a:lnTo>
                      <a:lnTo>
                        <a:pt x="56" y="155"/>
                      </a:lnTo>
                      <a:lnTo>
                        <a:pt x="48" y="173"/>
                      </a:lnTo>
                      <a:lnTo>
                        <a:pt x="46" y="187"/>
                      </a:lnTo>
                      <a:lnTo>
                        <a:pt x="44" y="200"/>
                      </a:lnTo>
                      <a:lnTo>
                        <a:pt x="62" y="183"/>
                      </a:lnTo>
                      <a:lnTo>
                        <a:pt x="80" y="170"/>
                      </a:lnTo>
                      <a:lnTo>
                        <a:pt x="89" y="163"/>
                      </a:lnTo>
                      <a:lnTo>
                        <a:pt x="101" y="161"/>
                      </a:lnTo>
                      <a:lnTo>
                        <a:pt x="115" y="162"/>
                      </a:lnTo>
                      <a:lnTo>
                        <a:pt x="126" y="169"/>
                      </a:lnTo>
                      <a:lnTo>
                        <a:pt x="141" y="185"/>
                      </a:lnTo>
                      <a:lnTo>
                        <a:pt x="141" y="172"/>
                      </a:lnTo>
                      <a:lnTo>
                        <a:pt x="133" y="158"/>
                      </a:lnTo>
                      <a:lnTo>
                        <a:pt x="125" y="140"/>
                      </a:lnTo>
                      <a:lnTo>
                        <a:pt x="123" y="127"/>
                      </a:lnTo>
                      <a:lnTo>
                        <a:pt x="121" y="114"/>
                      </a:lnTo>
                      <a:lnTo>
                        <a:pt x="125" y="103"/>
                      </a:lnTo>
                      <a:lnTo>
                        <a:pt x="126" y="97"/>
                      </a:lnTo>
                      <a:lnTo>
                        <a:pt x="132" y="84"/>
                      </a:lnTo>
                      <a:lnTo>
                        <a:pt x="133" y="74"/>
                      </a:lnTo>
                      <a:lnTo>
                        <a:pt x="135" y="65"/>
                      </a:lnTo>
                      <a:lnTo>
                        <a:pt x="135" y="52"/>
                      </a:lnTo>
                      <a:lnTo>
                        <a:pt x="135" y="42"/>
                      </a:lnTo>
                      <a:lnTo>
                        <a:pt x="129" y="35"/>
                      </a:lnTo>
                      <a:lnTo>
                        <a:pt x="125" y="21"/>
                      </a:lnTo>
                      <a:lnTo>
                        <a:pt x="119" y="12"/>
                      </a:lnTo>
                      <a:lnTo>
                        <a:pt x="108" y="7"/>
                      </a:lnTo>
                      <a:lnTo>
                        <a:pt x="96" y="2"/>
                      </a:lnTo>
                      <a:lnTo>
                        <a:pt x="80" y="0"/>
                      </a:lnTo>
                      <a:lnTo>
                        <a:pt x="56" y="0"/>
                      </a:lnTo>
                      <a:lnTo>
                        <a:pt x="46" y="0"/>
                      </a:lnTo>
                      <a:lnTo>
                        <a:pt x="32" y="5"/>
                      </a:lnTo>
                      <a:lnTo>
                        <a:pt x="20" y="10"/>
                      </a:lnTo>
                      <a:lnTo>
                        <a:pt x="16" y="14"/>
                      </a:lnTo>
                      <a:lnTo>
                        <a:pt x="4" y="25"/>
                      </a:lnTo>
                      <a:lnTo>
                        <a:pt x="0" y="37"/>
                      </a:lnTo>
                      <a:lnTo>
                        <a:pt x="0" y="47"/>
                      </a:lnTo>
                      <a:lnTo>
                        <a:pt x="4" y="57"/>
                      </a:lnTo>
                      <a:lnTo>
                        <a:pt x="13" y="47"/>
                      </a:lnTo>
                      <a:lnTo>
                        <a:pt x="23" y="42"/>
                      </a:lnTo>
                      <a:lnTo>
                        <a:pt x="40" y="40"/>
                      </a:lnTo>
                      <a:lnTo>
                        <a:pt x="37" y="57"/>
                      </a:lnTo>
                      <a:lnTo>
                        <a:pt x="53" y="52"/>
                      </a:lnTo>
                      <a:lnTo>
                        <a:pt x="48" y="64"/>
                      </a:lnTo>
                      <a:lnTo>
                        <a:pt x="58" y="64"/>
                      </a:lnTo>
                      <a:lnTo>
                        <a:pt x="63" y="7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28" name="Freeform 301"/>
                <p:cNvSpPr/>
                <p:nvPr/>
              </p:nvSpPr>
              <p:spPr bwMode="auto">
                <a:xfrm>
                  <a:off x="951" y="407"/>
                  <a:ext cx="27" cy="71"/>
                </a:xfrm>
                <a:custGeom>
                  <a:avLst/>
                  <a:gdLst>
                    <a:gd name="T0" fmla="*/ 13 w 109"/>
                    <a:gd name="T1" fmla="*/ 10 h 211"/>
                    <a:gd name="T2" fmla="*/ 17 w 109"/>
                    <a:gd name="T3" fmla="*/ 9 h 211"/>
                    <a:gd name="T4" fmla="*/ 20 w 109"/>
                    <a:gd name="T5" fmla="*/ 7 h 211"/>
                    <a:gd name="T6" fmla="*/ 21 w 109"/>
                    <a:gd name="T7" fmla="*/ 5 h 211"/>
                    <a:gd name="T8" fmla="*/ 21 w 109"/>
                    <a:gd name="T9" fmla="*/ 3 h 211"/>
                    <a:gd name="T10" fmla="*/ 22 w 109"/>
                    <a:gd name="T11" fmla="*/ 0 h 211"/>
                    <a:gd name="T12" fmla="*/ 24 w 109"/>
                    <a:gd name="T13" fmla="*/ 0 h 211"/>
                    <a:gd name="T14" fmla="*/ 27 w 109"/>
                    <a:gd name="T15" fmla="*/ 0 h 211"/>
                    <a:gd name="T16" fmla="*/ 24 w 109"/>
                    <a:gd name="T17" fmla="*/ 55 h 211"/>
                    <a:gd name="T18" fmla="*/ 22 w 109"/>
                    <a:gd name="T19" fmla="*/ 60 h 211"/>
                    <a:gd name="T20" fmla="*/ 19 w 109"/>
                    <a:gd name="T21" fmla="*/ 65 h 211"/>
                    <a:gd name="T22" fmla="*/ 15 w 109"/>
                    <a:gd name="T23" fmla="*/ 69 h 211"/>
                    <a:gd name="T24" fmla="*/ 11 w 109"/>
                    <a:gd name="T25" fmla="*/ 70 h 211"/>
                    <a:gd name="T26" fmla="*/ 5 w 109"/>
                    <a:gd name="T27" fmla="*/ 71 h 211"/>
                    <a:gd name="T28" fmla="*/ 2 w 109"/>
                    <a:gd name="T29" fmla="*/ 70 h 211"/>
                    <a:gd name="T30" fmla="*/ 0 w 109"/>
                    <a:gd name="T31" fmla="*/ 66 h 211"/>
                    <a:gd name="T32" fmla="*/ 1 w 109"/>
                    <a:gd name="T33" fmla="*/ 61 h 211"/>
                    <a:gd name="T34" fmla="*/ 3 w 109"/>
                    <a:gd name="T35" fmla="*/ 45 h 211"/>
                    <a:gd name="T36" fmla="*/ 5 w 109"/>
                    <a:gd name="T37" fmla="*/ 30 h 211"/>
                    <a:gd name="T38" fmla="*/ 7 w 109"/>
                    <a:gd name="T39" fmla="*/ 19 h 211"/>
                    <a:gd name="T40" fmla="*/ 7 w 109"/>
                    <a:gd name="T41" fmla="*/ 15 h 211"/>
                    <a:gd name="T42" fmla="*/ 8 w 109"/>
                    <a:gd name="T43" fmla="*/ 11 h 211"/>
                    <a:gd name="T44" fmla="*/ 10 w 109"/>
                    <a:gd name="T45" fmla="*/ 10 h 211"/>
                    <a:gd name="T46" fmla="*/ 13 w 109"/>
                    <a:gd name="T47" fmla="*/ 10 h 2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9"/>
                    <a:gd name="T73" fmla="*/ 0 h 211"/>
                    <a:gd name="T74" fmla="*/ 109 w 109"/>
                    <a:gd name="T75" fmla="*/ 211 h 21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9" h="211">
                      <a:moveTo>
                        <a:pt x="51" y="30"/>
                      </a:moveTo>
                      <a:lnTo>
                        <a:pt x="70" y="26"/>
                      </a:lnTo>
                      <a:lnTo>
                        <a:pt x="81" y="22"/>
                      </a:lnTo>
                      <a:lnTo>
                        <a:pt x="86" y="16"/>
                      </a:lnTo>
                      <a:lnTo>
                        <a:pt x="86" y="8"/>
                      </a:lnTo>
                      <a:lnTo>
                        <a:pt x="89" y="1"/>
                      </a:lnTo>
                      <a:lnTo>
                        <a:pt x="98" y="0"/>
                      </a:lnTo>
                      <a:lnTo>
                        <a:pt x="109" y="0"/>
                      </a:lnTo>
                      <a:lnTo>
                        <a:pt x="98" y="164"/>
                      </a:lnTo>
                      <a:lnTo>
                        <a:pt x="89" y="178"/>
                      </a:lnTo>
                      <a:lnTo>
                        <a:pt x="77" y="194"/>
                      </a:lnTo>
                      <a:lnTo>
                        <a:pt x="62" y="206"/>
                      </a:lnTo>
                      <a:lnTo>
                        <a:pt x="44" y="208"/>
                      </a:lnTo>
                      <a:lnTo>
                        <a:pt x="20" y="211"/>
                      </a:lnTo>
                      <a:lnTo>
                        <a:pt x="7" y="207"/>
                      </a:lnTo>
                      <a:lnTo>
                        <a:pt x="0" y="196"/>
                      </a:lnTo>
                      <a:lnTo>
                        <a:pt x="3" y="181"/>
                      </a:lnTo>
                      <a:lnTo>
                        <a:pt x="14" y="135"/>
                      </a:lnTo>
                      <a:lnTo>
                        <a:pt x="21" y="89"/>
                      </a:lnTo>
                      <a:lnTo>
                        <a:pt x="27" y="56"/>
                      </a:lnTo>
                      <a:lnTo>
                        <a:pt x="27" y="45"/>
                      </a:lnTo>
                      <a:lnTo>
                        <a:pt x="33" y="33"/>
                      </a:lnTo>
                      <a:lnTo>
                        <a:pt x="39" y="30"/>
                      </a:lnTo>
                      <a:lnTo>
                        <a:pt x="51" y="30"/>
                      </a:lnTo>
                      <a:close/>
                    </a:path>
                  </a:pathLst>
                </a:custGeom>
                <a:solidFill>
                  <a:srgbClr val="464646"/>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29" name="Freeform 302"/>
                <p:cNvSpPr/>
                <p:nvPr/>
              </p:nvSpPr>
              <p:spPr bwMode="auto">
                <a:xfrm>
                  <a:off x="951" y="407"/>
                  <a:ext cx="27" cy="71"/>
                </a:xfrm>
                <a:custGeom>
                  <a:avLst/>
                  <a:gdLst>
                    <a:gd name="T0" fmla="*/ 13 w 109"/>
                    <a:gd name="T1" fmla="*/ 10 h 211"/>
                    <a:gd name="T2" fmla="*/ 17 w 109"/>
                    <a:gd name="T3" fmla="*/ 9 h 211"/>
                    <a:gd name="T4" fmla="*/ 20 w 109"/>
                    <a:gd name="T5" fmla="*/ 7 h 211"/>
                    <a:gd name="T6" fmla="*/ 21 w 109"/>
                    <a:gd name="T7" fmla="*/ 5 h 211"/>
                    <a:gd name="T8" fmla="*/ 21 w 109"/>
                    <a:gd name="T9" fmla="*/ 3 h 211"/>
                    <a:gd name="T10" fmla="*/ 22 w 109"/>
                    <a:gd name="T11" fmla="*/ 0 h 211"/>
                    <a:gd name="T12" fmla="*/ 24 w 109"/>
                    <a:gd name="T13" fmla="*/ 0 h 211"/>
                    <a:gd name="T14" fmla="*/ 27 w 109"/>
                    <a:gd name="T15" fmla="*/ 0 h 211"/>
                    <a:gd name="T16" fmla="*/ 24 w 109"/>
                    <a:gd name="T17" fmla="*/ 55 h 211"/>
                    <a:gd name="T18" fmla="*/ 22 w 109"/>
                    <a:gd name="T19" fmla="*/ 60 h 211"/>
                    <a:gd name="T20" fmla="*/ 19 w 109"/>
                    <a:gd name="T21" fmla="*/ 65 h 211"/>
                    <a:gd name="T22" fmla="*/ 15 w 109"/>
                    <a:gd name="T23" fmla="*/ 69 h 211"/>
                    <a:gd name="T24" fmla="*/ 11 w 109"/>
                    <a:gd name="T25" fmla="*/ 70 h 211"/>
                    <a:gd name="T26" fmla="*/ 5 w 109"/>
                    <a:gd name="T27" fmla="*/ 71 h 211"/>
                    <a:gd name="T28" fmla="*/ 2 w 109"/>
                    <a:gd name="T29" fmla="*/ 70 h 211"/>
                    <a:gd name="T30" fmla="*/ 0 w 109"/>
                    <a:gd name="T31" fmla="*/ 66 h 211"/>
                    <a:gd name="T32" fmla="*/ 1 w 109"/>
                    <a:gd name="T33" fmla="*/ 61 h 211"/>
                    <a:gd name="T34" fmla="*/ 3 w 109"/>
                    <a:gd name="T35" fmla="*/ 45 h 211"/>
                    <a:gd name="T36" fmla="*/ 5 w 109"/>
                    <a:gd name="T37" fmla="*/ 30 h 211"/>
                    <a:gd name="T38" fmla="*/ 7 w 109"/>
                    <a:gd name="T39" fmla="*/ 19 h 211"/>
                    <a:gd name="T40" fmla="*/ 7 w 109"/>
                    <a:gd name="T41" fmla="*/ 15 h 211"/>
                    <a:gd name="T42" fmla="*/ 8 w 109"/>
                    <a:gd name="T43" fmla="*/ 11 h 211"/>
                    <a:gd name="T44" fmla="*/ 10 w 109"/>
                    <a:gd name="T45" fmla="*/ 10 h 211"/>
                    <a:gd name="T46" fmla="*/ 13 w 109"/>
                    <a:gd name="T47" fmla="*/ 10 h 2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9"/>
                    <a:gd name="T73" fmla="*/ 0 h 211"/>
                    <a:gd name="T74" fmla="*/ 109 w 109"/>
                    <a:gd name="T75" fmla="*/ 211 h 21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9" h="211">
                      <a:moveTo>
                        <a:pt x="51" y="30"/>
                      </a:moveTo>
                      <a:lnTo>
                        <a:pt x="70" y="26"/>
                      </a:lnTo>
                      <a:lnTo>
                        <a:pt x="81" y="22"/>
                      </a:lnTo>
                      <a:lnTo>
                        <a:pt x="86" y="16"/>
                      </a:lnTo>
                      <a:lnTo>
                        <a:pt x="86" y="8"/>
                      </a:lnTo>
                      <a:lnTo>
                        <a:pt x="89" y="1"/>
                      </a:lnTo>
                      <a:lnTo>
                        <a:pt x="98" y="0"/>
                      </a:lnTo>
                      <a:lnTo>
                        <a:pt x="109" y="0"/>
                      </a:lnTo>
                      <a:lnTo>
                        <a:pt x="98" y="164"/>
                      </a:lnTo>
                      <a:lnTo>
                        <a:pt x="89" y="178"/>
                      </a:lnTo>
                      <a:lnTo>
                        <a:pt x="77" y="194"/>
                      </a:lnTo>
                      <a:lnTo>
                        <a:pt x="62" y="206"/>
                      </a:lnTo>
                      <a:lnTo>
                        <a:pt x="44" y="208"/>
                      </a:lnTo>
                      <a:lnTo>
                        <a:pt x="20" y="211"/>
                      </a:lnTo>
                      <a:lnTo>
                        <a:pt x="7" y="207"/>
                      </a:lnTo>
                      <a:lnTo>
                        <a:pt x="0" y="196"/>
                      </a:lnTo>
                      <a:lnTo>
                        <a:pt x="3" y="181"/>
                      </a:lnTo>
                      <a:lnTo>
                        <a:pt x="14" y="135"/>
                      </a:lnTo>
                      <a:lnTo>
                        <a:pt x="21" y="89"/>
                      </a:lnTo>
                      <a:lnTo>
                        <a:pt x="27" y="56"/>
                      </a:lnTo>
                      <a:lnTo>
                        <a:pt x="27" y="45"/>
                      </a:lnTo>
                      <a:lnTo>
                        <a:pt x="33" y="33"/>
                      </a:lnTo>
                      <a:lnTo>
                        <a:pt x="39" y="30"/>
                      </a:lnTo>
                      <a:lnTo>
                        <a:pt x="51" y="30"/>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30" name="Freeform 303"/>
                <p:cNvSpPr/>
                <p:nvPr/>
              </p:nvSpPr>
              <p:spPr bwMode="auto">
                <a:xfrm>
                  <a:off x="956" y="410"/>
                  <a:ext cx="22" cy="66"/>
                </a:xfrm>
                <a:custGeom>
                  <a:avLst/>
                  <a:gdLst>
                    <a:gd name="T0" fmla="*/ 7 w 90"/>
                    <a:gd name="T1" fmla="*/ 13 h 199"/>
                    <a:gd name="T2" fmla="*/ 11 w 90"/>
                    <a:gd name="T3" fmla="*/ 13 h 199"/>
                    <a:gd name="T4" fmla="*/ 16 w 90"/>
                    <a:gd name="T5" fmla="*/ 12 h 199"/>
                    <a:gd name="T6" fmla="*/ 19 w 90"/>
                    <a:gd name="T7" fmla="*/ 9 h 199"/>
                    <a:gd name="T8" fmla="*/ 20 w 90"/>
                    <a:gd name="T9" fmla="*/ 6 h 199"/>
                    <a:gd name="T10" fmla="*/ 22 w 90"/>
                    <a:gd name="T11" fmla="*/ 0 h 199"/>
                    <a:gd name="T12" fmla="*/ 19 w 90"/>
                    <a:gd name="T13" fmla="*/ 50 h 199"/>
                    <a:gd name="T14" fmla="*/ 17 w 90"/>
                    <a:gd name="T15" fmla="*/ 55 h 199"/>
                    <a:gd name="T16" fmla="*/ 15 w 90"/>
                    <a:gd name="T17" fmla="*/ 60 h 199"/>
                    <a:gd name="T18" fmla="*/ 13 w 90"/>
                    <a:gd name="T19" fmla="*/ 62 h 199"/>
                    <a:gd name="T20" fmla="*/ 11 w 90"/>
                    <a:gd name="T21" fmla="*/ 64 h 199"/>
                    <a:gd name="T22" fmla="*/ 7 w 90"/>
                    <a:gd name="T23" fmla="*/ 65 h 199"/>
                    <a:gd name="T24" fmla="*/ 5 w 90"/>
                    <a:gd name="T25" fmla="*/ 66 h 199"/>
                    <a:gd name="T26" fmla="*/ 2 w 90"/>
                    <a:gd name="T27" fmla="*/ 66 h 199"/>
                    <a:gd name="T28" fmla="*/ 0 w 90"/>
                    <a:gd name="T29" fmla="*/ 65 h 199"/>
                    <a:gd name="T30" fmla="*/ 0 w 90"/>
                    <a:gd name="T31" fmla="*/ 62 h 199"/>
                    <a:gd name="T32" fmla="*/ 0 w 90"/>
                    <a:gd name="T33" fmla="*/ 59 h 199"/>
                    <a:gd name="T34" fmla="*/ 2 w 90"/>
                    <a:gd name="T35" fmla="*/ 50 h 199"/>
                    <a:gd name="T36" fmla="*/ 6 w 90"/>
                    <a:gd name="T37" fmla="*/ 20 h 199"/>
                    <a:gd name="T38" fmla="*/ 6 w 90"/>
                    <a:gd name="T39" fmla="*/ 16 h 199"/>
                    <a:gd name="T40" fmla="*/ 7 w 90"/>
                    <a:gd name="T41" fmla="*/ 13 h 1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0"/>
                    <a:gd name="T64" fmla="*/ 0 h 199"/>
                    <a:gd name="T65" fmla="*/ 90 w 90"/>
                    <a:gd name="T66" fmla="*/ 199 h 1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0" h="199">
                      <a:moveTo>
                        <a:pt x="30" y="39"/>
                      </a:moveTo>
                      <a:lnTo>
                        <a:pt x="47" y="39"/>
                      </a:lnTo>
                      <a:lnTo>
                        <a:pt x="64" y="36"/>
                      </a:lnTo>
                      <a:lnTo>
                        <a:pt x="76" y="26"/>
                      </a:lnTo>
                      <a:lnTo>
                        <a:pt x="80" y="18"/>
                      </a:lnTo>
                      <a:lnTo>
                        <a:pt x="90" y="0"/>
                      </a:lnTo>
                      <a:lnTo>
                        <a:pt x="79" y="152"/>
                      </a:lnTo>
                      <a:lnTo>
                        <a:pt x="71" y="165"/>
                      </a:lnTo>
                      <a:lnTo>
                        <a:pt x="61" y="180"/>
                      </a:lnTo>
                      <a:lnTo>
                        <a:pt x="52" y="187"/>
                      </a:lnTo>
                      <a:lnTo>
                        <a:pt x="44" y="194"/>
                      </a:lnTo>
                      <a:lnTo>
                        <a:pt x="30" y="196"/>
                      </a:lnTo>
                      <a:lnTo>
                        <a:pt x="20" y="199"/>
                      </a:lnTo>
                      <a:lnTo>
                        <a:pt x="8" y="199"/>
                      </a:lnTo>
                      <a:lnTo>
                        <a:pt x="2" y="196"/>
                      </a:lnTo>
                      <a:lnTo>
                        <a:pt x="0" y="187"/>
                      </a:lnTo>
                      <a:lnTo>
                        <a:pt x="1" y="177"/>
                      </a:lnTo>
                      <a:lnTo>
                        <a:pt x="9" y="150"/>
                      </a:lnTo>
                      <a:lnTo>
                        <a:pt x="23" y="60"/>
                      </a:lnTo>
                      <a:lnTo>
                        <a:pt x="25" y="48"/>
                      </a:lnTo>
                      <a:lnTo>
                        <a:pt x="30" y="39"/>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31" name="Freeform 304"/>
                <p:cNvSpPr/>
                <p:nvPr/>
              </p:nvSpPr>
              <p:spPr bwMode="auto">
                <a:xfrm>
                  <a:off x="921" y="321"/>
                  <a:ext cx="35" cy="24"/>
                </a:xfrm>
                <a:custGeom>
                  <a:avLst/>
                  <a:gdLst>
                    <a:gd name="T0" fmla="*/ 35 w 139"/>
                    <a:gd name="T1" fmla="*/ 0 h 72"/>
                    <a:gd name="T2" fmla="*/ 35 w 139"/>
                    <a:gd name="T3" fmla="*/ 2 h 72"/>
                    <a:gd name="T4" fmla="*/ 34 w 139"/>
                    <a:gd name="T5" fmla="*/ 4 h 72"/>
                    <a:gd name="T6" fmla="*/ 33 w 139"/>
                    <a:gd name="T7" fmla="*/ 7 h 72"/>
                    <a:gd name="T8" fmla="*/ 32 w 139"/>
                    <a:gd name="T9" fmla="*/ 9 h 72"/>
                    <a:gd name="T10" fmla="*/ 29 w 139"/>
                    <a:gd name="T11" fmla="*/ 13 h 72"/>
                    <a:gd name="T12" fmla="*/ 24 w 139"/>
                    <a:gd name="T13" fmla="*/ 17 h 72"/>
                    <a:gd name="T14" fmla="*/ 20 w 139"/>
                    <a:gd name="T15" fmla="*/ 19 h 72"/>
                    <a:gd name="T16" fmla="*/ 14 w 139"/>
                    <a:gd name="T17" fmla="*/ 21 h 72"/>
                    <a:gd name="T18" fmla="*/ 7 w 139"/>
                    <a:gd name="T19" fmla="*/ 24 h 72"/>
                    <a:gd name="T20" fmla="*/ 0 w 139"/>
                    <a:gd name="T21" fmla="*/ 24 h 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9"/>
                    <a:gd name="T34" fmla="*/ 0 h 72"/>
                    <a:gd name="T35" fmla="*/ 139 w 139"/>
                    <a:gd name="T36" fmla="*/ 72 h 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9" h="72">
                      <a:moveTo>
                        <a:pt x="139" y="0"/>
                      </a:moveTo>
                      <a:lnTo>
                        <a:pt x="138" y="6"/>
                      </a:lnTo>
                      <a:lnTo>
                        <a:pt x="136" y="13"/>
                      </a:lnTo>
                      <a:lnTo>
                        <a:pt x="132" y="21"/>
                      </a:lnTo>
                      <a:lnTo>
                        <a:pt x="128" y="27"/>
                      </a:lnTo>
                      <a:lnTo>
                        <a:pt x="116" y="38"/>
                      </a:lnTo>
                      <a:lnTo>
                        <a:pt x="96" y="51"/>
                      </a:lnTo>
                      <a:lnTo>
                        <a:pt x="78" y="58"/>
                      </a:lnTo>
                      <a:lnTo>
                        <a:pt x="54" y="64"/>
                      </a:lnTo>
                      <a:lnTo>
                        <a:pt x="29" y="71"/>
                      </a:lnTo>
                      <a:lnTo>
                        <a:pt x="0" y="72"/>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32" name="Freeform 305"/>
                <p:cNvSpPr/>
                <p:nvPr/>
              </p:nvSpPr>
              <p:spPr bwMode="auto">
                <a:xfrm>
                  <a:off x="905" y="305"/>
                  <a:ext cx="45" cy="47"/>
                </a:xfrm>
                <a:custGeom>
                  <a:avLst/>
                  <a:gdLst>
                    <a:gd name="T0" fmla="*/ 0 w 180"/>
                    <a:gd name="T1" fmla="*/ 14 h 141"/>
                    <a:gd name="T2" fmla="*/ 0 w 180"/>
                    <a:gd name="T3" fmla="*/ 47 h 141"/>
                    <a:gd name="T4" fmla="*/ 45 w 180"/>
                    <a:gd name="T5" fmla="*/ 23 h 141"/>
                    <a:gd name="T6" fmla="*/ 45 w 180"/>
                    <a:gd name="T7" fmla="*/ 0 h 141"/>
                    <a:gd name="T8" fmla="*/ 0 w 180"/>
                    <a:gd name="T9" fmla="*/ 14 h 141"/>
                    <a:gd name="T10" fmla="*/ 0 60000 65536"/>
                    <a:gd name="T11" fmla="*/ 0 60000 65536"/>
                    <a:gd name="T12" fmla="*/ 0 60000 65536"/>
                    <a:gd name="T13" fmla="*/ 0 60000 65536"/>
                    <a:gd name="T14" fmla="*/ 0 60000 65536"/>
                    <a:gd name="T15" fmla="*/ 0 w 180"/>
                    <a:gd name="T16" fmla="*/ 0 h 141"/>
                    <a:gd name="T17" fmla="*/ 180 w 180"/>
                    <a:gd name="T18" fmla="*/ 141 h 141"/>
                  </a:gdLst>
                  <a:ahLst/>
                  <a:cxnLst>
                    <a:cxn ang="T10">
                      <a:pos x="T0" y="T1"/>
                    </a:cxn>
                    <a:cxn ang="T11">
                      <a:pos x="T2" y="T3"/>
                    </a:cxn>
                    <a:cxn ang="T12">
                      <a:pos x="T4" y="T5"/>
                    </a:cxn>
                    <a:cxn ang="T13">
                      <a:pos x="T6" y="T7"/>
                    </a:cxn>
                    <a:cxn ang="T14">
                      <a:pos x="T8" y="T9"/>
                    </a:cxn>
                  </a:cxnLst>
                  <a:rect l="T15" t="T16" r="T17" b="T18"/>
                  <a:pathLst>
                    <a:path w="180" h="141">
                      <a:moveTo>
                        <a:pt x="0" y="43"/>
                      </a:moveTo>
                      <a:lnTo>
                        <a:pt x="0" y="141"/>
                      </a:lnTo>
                      <a:lnTo>
                        <a:pt x="180" y="69"/>
                      </a:lnTo>
                      <a:lnTo>
                        <a:pt x="180" y="0"/>
                      </a:lnTo>
                      <a:lnTo>
                        <a:pt x="0" y="43"/>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33" name="Freeform 306"/>
                <p:cNvSpPr/>
                <p:nvPr/>
              </p:nvSpPr>
              <p:spPr bwMode="auto">
                <a:xfrm>
                  <a:off x="905" y="305"/>
                  <a:ext cx="45" cy="47"/>
                </a:xfrm>
                <a:custGeom>
                  <a:avLst/>
                  <a:gdLst>
                    <a:gd name="T0" fmla="*/ 0 w 180"/>
                    <a:gd name="T1" fmla="*/ 14 h 141"/>
                    <a:gd name="T2" fmla="*/ 0 w 180"/>
                    <a:gd name="T3" fmla="*/ 47 h 141"/>
                    <a:gd name="T4" fmla="*/ 45 w 180"/>
                    <a:gd name="T5" fmla="*/ 23 h 141"/>
                    <a:gd name="T6" fmla="*/ 45 w 180"/>
                    <a:gd name="T7" fmla="*/ 0 h 141"/>
                    <a:gd name="T8" fmla="*/ 0 w 180"/>
                    <a:gd name="T9" fmla="*/ 14 h 141"/>
                    <a:gd name="T10" fmla="*/ 0 60000 65536"/>
                    <a:gd name="T11" fmla="*/ 0 60000 65536"/>
                    <a:gd name="T12" fmla="*/ 0 60000 65536"/>
                    <a:gd name="T13" fmla="*/ 0 60000 65536"/>
                    <a:gd name="T14" fmla="*/ 0 60000 65536"/>
                    <a:gd name="T15" fmla="*/ 0 w 180"/>
                    <a:gd name="T16" fmla="*/ 0 h 141"/>
                    <a:gd name="T17" fmla="*/ 180 w 180"/>
                    <a:gd name="T18" fmla="*/ 141 h 141"/>
                  </a:gdLst>
                  <a:ahLst/>
                  <a:cxnLst>
                    <a:cxn ang="T10">
                      <a:pos x="T0" y="T1"/>
                    </a:cxn>
                    <a:cxn ang="T11">
                      <a:pos x="T2" y="T3"/>
                    </a:cxn>
                    <a:cxn ang="T12">
                      <a:pos x="T4" y="T5"/>
                    </a:cxn>
                    <a:cxn ang="T13">
                      <a:pos x="T6" y="T7"/>
                    </a:cxn>
                    <a:cxn ang="T14">
                      <a:pos x="T8" y="T9"/>
                    </a:cxn>
                  </a:cxnLst>
                  <a:rect l="T15" t="T16" r="T17" b="T18"/>
                  <a:pathLst>
                    <a:path w="180" h="141">
                      <a:moveTo>
                        <a:pt x="0" y="43"/>
                      </a:moveTo>
                      <a:lnTo>
                        <a:pt x="0" y="141"/>
                      </a:lnTo>
                      <a:lnTo>
                        <a:pt x="180" y="69"/>
                      </a:lnTo>
                      <a:lnTo>
                        <a:pt x="180" y="0"/>
                      </a:lnTo>
                      <a:lnTo>
                        <a:pt x="0" y="43"/>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34" name="Freeform 307"/>
                <p:cNvSpPr/>
                <p:nvPr/>
              </p:nvSpPr>
              <p:spPr bwMode="auto">
                <a:xfrm>
                  <a:off x="872" y="317"/>
                  <a:ext cx="33" cy="35"/>
                </a:xfrm>
                <a:custGeom>
                  <a:avLst/>
                  <a:gdLst>
                    <a:gd name="T0" fmla="*/ 33 w 134"/>
                    <a:gd name="T1" fmla="*/ 3 h 107"/>
                    <a:gd name="T2" fmla="*/ 33 w 134"/>
                    <a:gd name="T3" fmla="*/ 35 h 107"/>
                    <a:gd name="T4" fmla="*/ 0 w 134"/>
                    <a:gd name="T5" fmla="*/ 27 h 107"/>
                    <a:gd name="T6" fmla="*/ 0 w 134"/>
                    <a:gd name="T7" fmla="*/ 0 h 107"/>
                    <a:gd name="T8" fmla="*/ 33 w 134"/>
                    <a:gd name="T9" fmla="*/ 3 h 107"/>
                    <a:gd name="T10" fmla="*/ 0 60000 65536"/>
                    <a:gd name="T11" fmla="*/ 0 60000 65536"/>
                    <a:gd name="T12" fmla="*/ 0 60000 65536"/>
                    <a:gd name="T13" fmla="*/ 0 60000 65536"/>
                    <a:gd name="T14" fmla="*/ 0 60000 65536"/>
                    <a:gd name="T15" fmla="*/ 0 w 134"/>
                    <a:gd name="T16" fmla="*/ 0 h 107"/>
                    <a:gd name="T17" fmla="*/ 134 w 134"/>
                    <a:gd name="T18" fmla="*/ 107 h 107"/>
                  </a:gdLst>
                  <a:ahLst/>
                  <a:cxnLst>
                    <a:cxn ang="T10">
                      <a:pos x="T0" y="T1"/>
                    </a:cxn>
                    <a:cxn ang="T11">
                      <a:pos x="T2" y="T3"/>
                    </a:cxn>
                    <a:cxn ang="T12">
                      <a:pos x="T4" y="T5"/>
                    </a:cxn>
                    <a:cxn ang="T13">
                      <a:pos x="T6" y="T7"/>
                    </a:cxn>
                    <a:cxn ang="T14">
                      <a:pos x="T8" y="T9"/>
                    </a:cxn>
                  </a:cxnLst>
                  <a:rect l="T15" t="T16" r="T17" b="T18"/>
                  <a:pathLst>
                    <a:path w="134" h="107">
                      <a:moveTo>
                        <a:pt x="134" y="9"/>
                      </a:moveTo>
                      <a:lnTo>
                        <a:pt x="134" y="107"/>
                      </a:lnTo>
                      <a:lnTo>
                        <a:pt x="0" y="84"/>
                      </a:lnTo>
                      <a:lnTo>
                        <a:pt x="0" y="0"/>
                      </a:lnTo>
                      <a:lnTo>
                        <a:pt x="134" y="9"/>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35" name="Freeform 308"/>
                <p:cNvSpPr/>
                <p:nvPr/>
              </p:nvSpPr>
              <p:spPr bwMode="auto">
                <a:xfrm>
                  <a:off x="872" y="317"/>
                  <a:ext cx="33" cy="35"/>
                </a:xfrm>
                <a:custGeom>
                  <a:avLst/>
                  <a:gdLst>
                    <a:gd name="T0" fmla="*/ 33 w 134"/>
                    <a:gd name="T1" fmla="*/ 3 h 107"/>
                    <a:gd name="T2" fmla="*/ 33 w 134"/>
                    <a:gd name="T3" fmla="*/ 35 h 107"/>
                    <a:gd name="T4" fmla="*/ 0 w 134"/>
                    <a:gd name="T5" fmla="*/ 27 h 107"/>
                    <a:gd name="T6" fmla="*/ 0 w 134"/>
                    <a:gd name="T7" fmla="*/ 0 h 107"/>
                    <a:gd name="T8" fmla="*/ 33 w 134"/>
                    <a:gd name="T9" fmla="*/ 3 h 107"/>
                    <a:gd name="T10" fmla="*/ 0 60000 65536"/>
                    <a:gd name="T11" fmla="*/ 0 60000 65536"/>
                    <a:gd name="T12" fmla="*/ 0 60000 65536"/>
                    <a:gd name="T13" fmla="*/ 0 60000 65536"/>
                    <a:gd name="T14" fmla="*/ 0 60000 65536"/>
                    <a:gd name="T15" fmla="*/ 0 w 134"/>
                    <a:gd name="T16" fmla="*/ 0 h 107"/>
                    <a:gd name="T17" fmla="*/ 134 w 134"/>
                    <a:gd name="T18" fmla="*/ 107 h 107"/>
                  </a:gdLst>
                  <a:ahLst/>
                  <a:cxnLst>
                    <a:cxn ang="T10">
                      <a:pos x="T0" y="T1"/>
                    </a:cxn>
                    <a:cxn ang="T11">
                      <a:pos x="T2" y="T3"/>
                    </a:cxn>
                    <a:cxn ang="T12">
                      <a:pos x="T4" y="T5"/>
                    </a:cxn>
                    <a:cxn ang="T13">
                      <a:pos x="T6" y="T7"/>
                    </a:cxn>
                    <a:cxn ang="T14">
                      <a:pos x="T8" y="T9"/>
                    </a:cxn>
                  </a:cxnLst>
                  <a:rect l="T15" t="T16" r="T17" b="T18"/>
                  <a:pathLst>
                    <a:path w="134" h="107">
                      <a:moveTo>
                        <a:pt x="134" y="9"/>
                      </a:moveTo>
                      <a:lnTo>
                        <a:pt x="134" y="107"/>
                      </a:lnTo>
                      <a:lnTo>
                        <a:pt x="0" y="84"/>
                      </a:lnTo>
                      <a:lnTo>
                        <a:pt x="0" y="0"/>
                      </a:lnTo>
                      <a:lnTo>
                        <a:pt x="134" y="9"/>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36" name="Freeform 309"/>
                <p:cNvSpPr/>
                <p:nvPr/>
              </p:nvSpPr>
              <p:spPr bwMode="auto">
                <a:xfrm>
                  <a:off x="872" y="305"/>
                  <a:ext cx="78" cy="15"/>
                </a:xfrm>
                <a:custGeom>
                  <a:avLst/>
                  <a:gdLst>
                    <a:gd name="T0" fmla="*/ 0 w 314"/>
                    <a:gd name="T1" fmla="*/ 12 h 43"/>
                    <a:gd name="T2" fmla="*/ 33 w 314"/>
                    <a:gd name="T3" fmla="*/ 15 h 43"/>
                    <a:gd name="T4" fmla="*/ 78 w 314"/>
                    <a:gd name="T5" fmla="*/ 0 h 43"/>
                    <a:gd name="T6" fmla="*/ 45 w 314"/>
                    <a:gd name="T7" fmla="*/ 0 h 43"/>
                    <a:gd name="T8" fmla="*/ 0 w 314"/>
                    <a:gd name="T9" fmla="*/ 12 h 43"/>
                    <a:gd name="T10" fmla="*/ 0 60000 65536"/>
                    <a:gd name="T11" fmla="*/ 0 60000 65536"/>
                    <a:gd name="T12" fmla="*/ 0 60000 65536"/>
                    <a:gd name="T13" fmla="*/ 0 60000 65536"/>
                    <a:gd name="T14" fmla="*/ 0 60000 65536"/>
                    <a:gd name="T15" fmla="*/ 0 w 314"/>
                    <a:gd name="T16" fmla="*/ 0 h 43"/>
                    <a:gd name="T17" fmla="*/ 314 w 314"/>
                    <a:gd name="T18" fmla="*/ 43 h 43"/>
                  </a:gdLst>
                  <a:ahLst/>
                  <a:cxnLst>
                    <a:cxn ang="T10">
                      <a:pos x="T0" y="T1"/>
                    </a:cxn>
                    <a:cxn ang="T11">
                      <a:pos x="T2" y="T3"/>
                    </a:cxn>
                    <a:cxn ang="T12">
                      <a:pos x="T4" y="T5"/>
                    </a:cxn>
                    <a:cxn ang="T13">
                      <a:pos x="T6" y="T7"/>
                    </a:cxn>
                    <a:cxn ang="T14">
                      <a:pos x="T8" y="T9"/>
                    </a:cxn>
                  </a:cxnLst>
                  <a:rect l="T15" t="T16" r="T17" b="T18"/>
                  <a:pathLst>
                    <a:path w="314" h="43">
                      <a:moveTo>
                        <a:pt x="0" y="34"/>
                      </a:moveTo>
                      <a:lnTo>
                        <a:pt x="134" y="43"/>
                      </a:lnTo>
                      <a:lnTo>
                        <a:pt x="314" y="0"/>
                      </a:lnTo>
                      <a:lnTo>
                        <a:pt x="183" y="0"/>
                      </a:lnTo>
                      <a:lnTo>
                        <a:pt x="0" y="34"/>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37" name="Freeform 310"/>
                <p:cNvSpPr/>
                <p:nvPr/>
              </p:nvSpPr>
              <p:spPr bwMode="auto">
                <a:xfrm>
                  <a:off x="872" y="305"/>
                  <a:ext cx="78" cy="15"/>
                </a:xfrm>
                <a:custGeom>
                  <a:avLst/>
                  <a:gdLst>
                    <a:gd name="T0" fmla="*/ 0 w 314"/>
                    <a:gd name="T1" fmla="*/ 12 h 43"/>
                    <a:gd name="T2" fmla="*/ 33 w 314"/>
                    <a:gd name="T3" fmla="*/ 15 h 43"/>
                    <a:gd name="T4" fmla="*/ 78 w 314"/>
                    <a:gd name="T5" fmla="*/ 0 h 43"/>
                    <a:gd name="T6" fmla="*/ 45 w 314"/>
                    <a:gd name="T7" fmla="*/ 0 h 43"/>
                    <a:gd name="T8" fmla="*/ 0 w 314"/>
                    <a:gd name="T9" fmla="*/ 12 h 43"/>
                    <a:gd name="T10" fmla="*/ 0 60000 65536"/>
                    <a:gd name="T11" fmla="*/ 0 60000 65536"/>
                    <a:gd name="T12" fmla="*/ 0 60000 65536"/>
                    <a:gd name="T13" fmla="*/ 0 60000 65536"/>
                    <a:gd name="T14" fmla="*/ 0 60000 65536"/>
                    <a:gd name="T15" fmla="*/ 0 w 314"/>
                    <a:gd name="T16" fmla="*/ 0 h 43"/>
                    <a:gd name="T17" fmla="*/ 314 w 314"/>
                    <a:gd name="T18" fmla="*/ 43 h 43"/>
                  </a:gdLst>
                  <a:ahLst/>
                  <a:cxnLst>
                    <a:cxn ang="T10">
                      <a:pos x="T0" y="T1"/>
                    </a:cxn>
                    <a:cxn ang="T11">
                      <a:pos x="T2" y="T3"/>
                    </a:cxn>
                    <a:cxn ang="T12">
                      <a:pos x="T4" y="T5"/>
                    </a:cxn>
                    <a:cxn ang="T13">
                      <a:pos x="T6" y="T7"/>
                    </a:cxn>
                    <a:cxn ang="T14">
                      <a:pos x="T8" y="T9"/>
                    </a:cxn>
                  </a:cxnLst>
                  <a:rect l="T15" t="T16" r="T17" b="T18"/>
                  <a:pathLst>
                    <a:path w="314" h="43">
                      <a:moveTo>
                        <a:pt x="0" y="34"/>
                      </a:moveTo>
                      <a:lnTo>
                        <a:pt x="134" y="43"/>
                      </a:lnTo>
                      <a:lnTo>
                        <a:pt x="314" y="0"/>
                      </a:lnTo>
                      <a:lnTo>
                        <a:pt x="183" y="0"/>
                      </a:lnTo>
                      <a:lnTo>
                        <a:pt x="0" y="34"/>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38" name="Freeform 311"/>
                <p:cNvSpPr/>
                <p:nvPr/>
              </p:nvSpPr>
              <p:spPr bwMode="auto">
                <a:xfrm>
                  <a:off x="898" y="302"/>
                  <a:ext cx="28" cy="13"/>
                </a:xfrm>
                <a:custGeom>
                  <a:avLst/>
                  <a:gdLst>
                    <a:gd name="T0" fmla="*/ 0 w 115"/>
                    <a:gd name="T1" fmla="*/ 8 h 38"/>
                    <a:gd name="T2" fmla="*/ 0 w 115"/>
                    <a:gd name="T3" fmla="*/ 12 h 38"/>
                    <a:gd name="T4" fmla="*/ 13 w 115"/>
                    <a:gd name="T5" fmla="*/ 13 h 38"/>
                    <a:gd name="T6" fmla="*/ 28 w 115"/>
                    <a:gd name="T7" fmla="*/ 8 h 38"/>
                    <a:gd name="T8" fmla="*/ 28 w 115"/>
                    <a:gd name="T9" fmla="*/ 0 h 38"/>
                    <a:gd name="T10" fmla="*/ 0 w 115"/>
                    <a:gd name="T11" fmla="*/ 8 h 38"/>
                    <a:gd name="T12" fmla="*/ 0 60000 65536"/>
                    <a:gd name="T13" fmla="*/ 0 60000 65536"/>
                    <a:gd name="T14" fmla="*/ 0 60000 65536"/>
                    <a:gd name="T15" fmla="*/ 0 60000 65536"/>
                    <a:gd name="T16" fmla="*/ 0 60000 65536"/>
                    <a:gd name="T17" fmla="*/ 0 60000 65536"/>
                    <a:gd name="T18" fmla="*/ 0 w 115"/>
                    <a:gd name="T19" fmla="*/ 0 h 38"/>
                    <a:gd name="T20" fmla="*/ 115 w 115"/>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115" h="38">
                      <a:moveTo>
                        <a:pt x="0" y="23"/>
                      </a:moveTo>
                      <a:lnTo>
                        <a:pt x="0" y="34"/>
                      </a:lnTo>
                      <a:lnTo>
                        <a:pt x="54" y="38"/>
                      </a:lnTo>
                      <a:lnTo>
                        <a:pt x="115" y="24"/>
                      </a:lnTo>
                      <a:lnTo>
                        <a:pt x="115" y="0"/>
                      </a:lnTo>
                      <a:lnTo>
                        <a:pt x="0" y="23"/>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39" name="Freeform 312"/>
                <p:cNvSpPr/>
                <p:nvPr/>
              </p:nvSpPr>
              <p:spPr bwMode="auto">
                <a:xfrm>
                  <a:off x="898" y="302"/>
                  <a:ext cx="28" cy="13"/>
                </a:xfrm>
                <a:custGeom>
                  <a:avLst/>
                  <a:gdLst>
                    <a:gd name="T0" fmla="*/ 0 w 115"/>
                    <a:gd name="T1" fmla="*/ 8 h 38"/>
                    <a:gd name="T2" fmla="*/ 0 w 115"/>
                    <a:gd name="T3" fmla="*/ 12 h 38"/>
                    <a:gd name="T4" fmla="*/ 13 w 115"/>
                    <a:gd name="T5" fmla="*/ 13 h 38"/>
                    <a:gd name="T6" fmla="*/ 28 w 115"/>
                    <a:gd name="T7" fmla="*/ 8 h 38"/>
                    <a:gd name="T8" fmla="*/ 28 w 115"/>
                    <a:gd name="T9" fmla="*/ 0 h 38"/>
                    <a:gd name="T10" fmla="*/ 0 w 115"/>
                    <a:gd name="T11" fmla="*/ 8 h 38"/>
                    <a:gd name="T12" fmla="*/ 0 60000 65536"/>
                    <a:gd name="T13" fmla="*/ 0 60000 65536"/>
                    <a:gd name="T14" fmla="*/ 0 60000 65536"/>
                    <a:gd name="T15" fmla="*/ 0 60000 65536"/>
                    <a:gd name="T16" fmla="*/ 0 60000 65536"/>
                    <a:gd name="T17" fmla="*/ 0 60000 65536"/>
                    <a:gd name="T18" fmla="*/ 0 w 115"/>
                    <a:gd name="T19" fmla="*/ 0 h 38"/>
                    <a:gd name="T20" fmla="*/ 115 w 115"/>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115" h="38">
                      <a:moveTo>
                        <a:pt x="0" y="23"/>
                      </a:moveTo>
                      <a:lnTo>
                        <a:pt x="0" y="34"/>
                      </a:lnTo>
                      <a:lnTo>
                        <a:pt x="54" y="38"/>
                      </a:lnTo>
                      <a:lnTo>
                        <a:pt x="115" y="24"/>
                      </a:lnTo>
                      <a:lnTo>
                        <a:pt x="115" y="0"/>
                      </a:lnTo>
                      <a:lnTo>
                        <a:pt x="0" y="23"/>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40" name="Freeform 313"/>
                <p:cNvSpPr/>
                <p:nvPr/>
              </p:nvSpPr>
              <p:spPr bwMode="auto">
                <a:xfrm>
                  <a:off x="905" y="245"/>
                  <a:ext cx="36" cy="65"/>
                </a:xfrm>
                <a:custGeom>
                  <a:avLst/>
                  <a:gdLst>
                    <a:gd name="T0" fmla="*/ 5 w 147"/>
                    <a:gd name="T1" fmla="*/ 65 h 195"/>
                    <a:gd name="T2" fmla="*/ 0 w 147"/>
                    <a:gd name="T3" fmla="*/ 3 h 195"/>
                    <a:gd name="T4" fmla="*/ 30 w 147"/>
                    <a:gd name="T5" fmla="*/ 0 h 195"/>
                    <a:gd name="T6" fmla="*/ 36 w 147"/>
                    <a:gd name="T7" fmla="*/ 56 h 195"/>
                    <a:gd name="T8" fmla="*/ 5 w 147"/>
                    <a:gd name="T9" fmla="*/ 65 h 195"/>
                    <a:gd name="T10" fmla="*/ 0 60000 65536"/>
                    <a:gd name="T11" fmla="*/ 0 60000 65536"/>
                    <a:gd name="T12" fmla="*/ 0 60000 65536"/>
                    <a:gd name="T13" fmla="*/ 0 60000 65536"/>
                    <a:gd name="T14" fmla="*/ 0 60000 65536"/>
                    <a:gd name="T15" fmla="*/ 0 w 147"/>
                    <a:gd name="T16" fmla="*/ 0 h 195"/>
                    <a:gd name="T17" fmla="*/ 147 w 147"/>
                    <a:gd name="T18" fmla="*/ 195 h 195"/>
                  </a:gdLst>
                  <a:ahLst/>
                  <a:cxnLst>
                    <a:cxn ang="T10">
                      <a:pos x="T0" y="T1"/>
                    </a:cxn>
                    <a:cxn ang="T11">
                      <a:pos x="T2" y="T3"/>
                    </a:cxn>
                    <a:cxn ang="T12">
                      <a:pos x="T4" y="T5"/>
                    </a:cxn>
                    <a:cxn ang="T13">
                      <a:pos x="T6" y="T7"/>
                    </a:cxn>
                    <a:cxn ang="T14">
                      <a:pos x="T8" y="T9"/>
                    </a:cxn>
                  </a:cxnLst>
                  <a:rect l="T15" t="T16" r="T17" b="T18"/>
                  <a:pathLst>
                    <a:path w="147" h="195">
                      <a:moveTo>
                        <a:pt x="21" y="195"/>
                      </a:moveTo>
                      <a:lnTo>
                        <a:pt x="0" y="8"/>
                      </a:lnTo>
                      <a:lnTo>
                        <a:pt x="124" y="0"/>
                      </a:lnTo>
                      <a:lnTo>
                        <a:pt x="147" y="169"/>
                      </a:lnTo>
                      <a:lnTo>
                        <a:pt x="21" y="195"/>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41" name="Freeform 314"/>
                <p:cNvSpPr/>
                <p:nvPr/>
              </p:nvSpPr>
              <p:spPr bwMode="auto">
                <a:xfrm>
                  <a:off x="905" y="245"/>
                  <a:ext cx="36" cy="65"/>
                </a:xfrm>
                <a:custGeom>
                  <a:avLst/>
                  <a:gdLst>
                    <a:gd name="T0" fmla="*/ 5 w 147"/>
                    <a:gd name="T1" fmla="*/ 65 h 195"/>
                    <a:gd name="T2" fmla="*/ 0 w 147"/>
                    <a:gd name="T3" fmla="*/ 3 h 195"/>
                    <a:gd name="T4" fmla="*/ 30 w 147"/>
                    <a:gd name="T5" fmla="*/ 0 h 195"/>
                    <a:gd name="T6" fmla="*/ 36 w 147"/>
                    <a:gd name="T7" fmla="*/ 56 h 195"/>
                    <a:gd name="T8" fmla="*/ 5 w 147"/>
                    <a:gd name="T9" fmla="*/ 65 h 195"/>
                    <a:gd name="T10" fmla="*/ 0 60000 65536"/>
                    <a:gd name="T11" fmla="*/ 0 60000 65536"/>
                    <a:gd name="T12" fmla="*/ 0 60000 65536"/>
                    <a:gd name="T13" fmla="*/ 0 60000 65536"/>
                    <a:gd name="T14" fmla="*/ 0 60000 65536"/>
                    <a:gd name="T15" fmla="*/ 0 w 147"/>
                    <a:gd name="T16" fmla="*/ 0 h 195"/>
                    <a:gd name="T17" fmla="*/ 147 w 147"/>
                    <a:gd name="T18" fmla="*/ 195 h 195"/>
                  </a:gdLst>
                  <a:ahLst/>
                  <a:cxnLst>
                    <a:cxn ang="T10">
                      <a:pos x="T0" y="T1"/>
                    </a:cxn>
                    <a:cxn ang="T11">
                      <a:pos x="T2" y="T3"/>
                    </a:cxn>
                    <a:cxn ang="T12">
                      <a:pos x="T4" y="T5"/>
                    </a:cxn>
                    <a:cxn ang="T13">
                      <a:pos x="T6" y="T7"/>
                    </a:cxn>
                    <a:cxn ang="T14">
                      <a:pos x="T8" y="T9"/>
                    </a:cxn>
                  </a:cxnLst>
                  <a:rect l="T15" t="T16" r="T17" b="T18"/>
                  <a:pathLst>
                    <a:path w="147" h="195">
                      <a:moveTo>
                        <a:pt x="21" y="195"/>
                      </a:moveTo>
                      <a:lnTo>
                        <a:pt x="0" y="8"/>
                      </a:lnTo>
                      <a:lnTo>
                        <a:pt x="124" y="0"/>
                      </a:lnTo>
                      <a:lnTo>
                        <a:pt x="147" y="169"/>
                      </a:lnTo>
                      <a:lnTo>
                        <a:pt x="21" y="195"/>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42" name="Freeform 315"/>
                <p:cNvSpPr/>
                <p:nvPr/>
              </p:nvSpPr>
              <p:spPr bwMode="auto">
                <a:xfrm>
                  <a:off x="878" y="247"/>
                  <a:ext cx="32" cy="65"/>
                </a:xfrm>
                <a:custGeom>
                  <a:avLst/>
                  <a:gdLst>
                    <a:gd name="T0" fmla="*/ 26 w 128"/>
                    <a:gd name="T1" fmla="*/ 0 h 195"/>
                    <a:gd name="T2" fmla="*/ 0 w 128"/>
                    <a:gd name="T3" fmla="*/ 15 h 195"/>
                    <a:gd name="T4" fmla="*/ 4 w 128"/>
                    <a:gd name="T5" fmla="*/ 65 h 195"/>
                    <a:gd name="T6" fmla="*/ 32 w 128"/>
                    <a:gd name="T7" fmla="*/ 63 h 195"/>
                    <a:gd name="T8" fmla="*/ 26 w 128"/>
                    <a:gd name="T9" fmla="*/ 0 h 195"/>
                    <a:gd name="T10" fmla="*/ 0 60000 65536"/>
                    <a:gd name="T11" fmla="*/ 0 60000 65536"/>
                    <a:gd name="T12" fmla="*/ 0 60000 65536"/>
                    <a:gd name="T13" fmla="*/ 0 60000 65536"/>
                    <a:gd name="T14" fmla="*/ 0 60000 65536"/>
                    <a:gd name="T15" fmla="*/ 0 w 128"/>
                    <a:gd name="T16" fmla="*/ 0 h 195"/>
                    <a:gd name="T17" fmla="*/ 128 w 128"/>
                    <a:gd name="T18" fmla="*/ 195 h 195"/>
                  </a:gdLst>
                  <a:ahLst/>
                  <a:cxnLst>
                    <a:cxn ang="T10">
                      <a:pos x="T0" y="T1"/>
                    </a:cxn>
                    <a:cxn ang="T11">
                      <a:pos x="T2" y="T3"/>
                    </a:cxn>
                    <a:cxn ang="T12">
                      <a:pos x="T4" y="T5"/>
                    </a:cxn>
                    <a:cxn ang="T13">
                      <a:pos x="T6" y="T7"/>
                    </a:cxn>
                    <a:cxn ang="T14">
                      <a:pos x="T8" y="T9"/>
                    </a:cxn>
                  </a:cxnLst>
                  <a:rect l="T15" t="T16" r="T17" b="T18"/>
                  <a:pathLst>
                    <a:path w="128" h="195">
                      <a:moveTo>
                        <a:pt x="106" y="0"/>
                      </a:moveTo>
                      <a:lnTo>
                        <a:pt x="0" y="44"/>
                      </a:lnTo>
                      <a:lnTo>
                        <a:pt x="16" y="195"/>
                      </a:lnTo>
                      <a:lnTo>
                        <a:pt x="128" y="189"/>
                      </a:lnTo>
                      <a:lnTo>
                        <a:pt x="106"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43" name="Freeform 316"/>
                <p:cNvSpPr/>
                <p:nvPr/>
              </p:nvSpPr>
              <p:spPr bwMode="auto">
                <a:xfrm>
                  <a:off x="878" y="247"/>
                  <a:ext cx="32" cy="65"/>
                </a:xfrm>
                <a:custGeom>
                  <a:avLst/>
                  <a:gdLst>
                    <a:gd name="T0" fmla="*/ 26 w 128"/>
                    <a:gd name="T1" fmla="*/ 0 h 195"/>
                    <a:gd name="T2" fmla="*/ 0 w 128"/>
                    <a:gd name="T3" fmla="*/ 15 h 195"/>
                    <a:gd name="T4" fmla="*/ 4 w 128"/>
                    <a:gd name="T5" fmla="*/ 65 h 195"/>
                    <a:gd name="T6" fmla="*/ 32 w 128"/>
                    <a:gd name="T7" fmla="*/ 63 h 195"/>
                    <a:gd name="T8" fmla="*/ 26 w 128"/>
                    <a:gd name="T9" fmla="*/ 0 h 195"/>
                    <a:gd name="T10" fmla="*/ 0 60000 65536"/>
                    <a:gd name="T11" fmla="*/ 0 60000 65536"/>
                    <a:gd name="T12" fmla="*/ 0 60000 65536"/>
                    <a:gd name="T13" fmla="*/ 0 60000 65536"/>
                    <a:gd name="T14" fmla="*/ 0 60000 65536"/>
                    <a:gd name="T15" fmla="*/ 0 w 128"/>
                    <a:gd name="T16" fmla="*/ 0 h 195"/>
                    <a:gd name="T17" fmla="*/ 128 w 128"/>
                    <a:gd name="T18" fmla="*/ 195 h 195"/>
                  </a:gdLst>
                  <a:ahLst/>
                  <a:cxnLst>
                    <a:cxn ang="T10">
                      <a:pos x="T0" y="T1"/>
                    </a:cxn>
                    <a:cxn ang="T11">
                      <a:pos x="T2" y="T3"/>
                    </a:cxn>
                    <a:cxn ang="T12">
                      <a:pos x="T4" y="T5"/>
                    </a:cxn>
                    <a:cxn ang="T13">
                      <a:pos x="T6" y="T7"/>
                    </a:cxn>
                    <a:cxn ang="T14">
                      <a:pos x="T8" y="T9"/>
                    </a:cxn>
                  </a:cxnLst>
                  <a:rect l="T15" t="T16" r="T17" b="T18"/>
                  <a:pathLst>
                    <a:path w="128" h="195">
                      <a:moveTo>
                        <a:pt x="106" y="0"/>
                      </a:moveTo>
                      <a:lnTo>
                        <a:pt x="0" y="44"/>
                      </a:lnTo>
                      <a:lnTo>
                        <a:pt x="16" y="195"/>
                      </a:lnTo>
                      <a:lnTo>
                        <a:pt x="128" y="189"/>
                      </a:lnTo>
                      <a:lnTo>
                        <a:pt x="106" y="0"/>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44" name="Freeform 317"/>
                <p:cNvSpPr/>
                <p:nvPr/>
              </p:nvSpPr>
              <p:spPr bwMode="auto">
                <a:xfrm>
                  <a:off x="911" y="252"/>
                  <a:ext cx="26" cy="48"/>
                </a:xfrm>
                <a:custGeom>
                  <a:avLst/>
                  <a:gdLst>
                    <a:gd name="T0" fmla="*/ 0 w 105"/>
                    <a:gd name="T1" fmla="*/ 1 h 144"/>
                    <a:gd name="T2" fmla="*/ 4 w 105"/>
                    <a:gd name="T3" fmla="*/ 48 h 144"/>
                    <a:gd name="T4" fmla="*/ 26 w 105"/>
                    <a:gd name="T5" fmla="*/ 43 h 144"/>
                    <a:gd name="T6" fmla="*/ 22 w 105"/>
                    <a:gd name="T7" fmla="*/ 0 h 144"/>
                    <a:gd name="T8" fmla="*/ 0 w 105"/>
                    <a:gd name="T9" fmla="*/ 1 h 144"/>
                    <a:gd name="T10" fmla="*/ 0 60000 65536"/>
                    <a:gd name="T11" fmla="*/ 0 60000 65536"/>
                    <a:gd name="T12" fmla="*/ 0 60000 65536"/>
                    <a:gd name="T13" fmla="*/ 0 60000 65536"/>
                    <a:gd name="T14" fmla="*/ 0 60000 65536"/>
                    <a:gd name="T15" fmla="*/ 0 w 105"/>
                    <a:gd name="T16" fmla="*/ 0 h 144"/>
                    <a:gd name="T17" fmla="*/ 105 w 105"/>
                    <a:gd name="T18" fmla="*/ 144 h 144"/>
                  </a:gdLst>
                  <a:ahLst/>
                  <a:cxnLst>
                    <a:cxn ang="T10">
                      <a:pos x="T0" y="T1"/>
                    </a:cxn>
                    <a:cxn ang="T11">
                      <a:pos x="T2" y="T3"/>
                    </a:cxn>
                    <a:cxn ang="T12">
                      <a:pos x="T4" y="T5"/>
                    </a:cxn>
                    <a:cxn ang="T13">
                      <a:pos x="T6" y="T7"/>
                    </a:cxn>
                    <a:cxn ang="T14">
                      <a:pos x="T8" y="T9"/>
                    </a:cxn>
                  </a:cxnLst>
                  <a:rect l="T15" t="T16" r="T17" b="T18"/>
                  <a:pathLst>
                    <a:path w="105" h="144">
                      <a:moveTo>
                        <a:pt x="0" y="4"/>
                      </a:moveTo>
                      <a:lnTo>
                        <a:pt x="16" y="144"/>
                      </a:lnTo>
                      <a:lnTo>
                        <a:pt x="105" y="129"/>
                      </a:lnTo>
                      <a:lnTo>
                        <a:pt x="89" y="0"/>
                      </a:lnTo>
                      <a:lnTo>
                        <a:pt x="0" y="4"/>
                      </a:lnTo>
                      <a:close/>
                    </a:path>
                  </a:pathLst>
                </a:custGeom>
                <a:solidFill>
                  <a:srgbClr val="00C1CE"/>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45" name="Freeform 318"/>
                <p:cNvSpPr/>
                <p:nvPr/>
              </p:nvSpPr>
              <p:spPr bwMode="auto">
                <a:xfrm>
                  <a:off x="911" y="252"/>
                  <a:ext cx="26" cy="48"/>
                </a:xfrm>
                <a:custGeom>
                  <a:avLst/>
                  <a:gdLst>
                    <a:gd name="T0" fmla="*/ 0 w 105"/>
                    <a:gd name="T1" fmla="*/ 1 h 144"/>
                    <a:gd name="T2" fmla="*/ 4 w 105"/>
                    <a:gd name="T3" fmla="*/ 48 h 144"/>
                    <a:gd name="T4" fmla="*/ 26 w 105"/>
                    <a:gd name="T5" fmla="*/ 43 h 144"/>
                    <a:gd name="T6" fmla="*/ 22 w 105"/>
                    <a:gd name="T7" fmla="*/ 0 h 144"/>
                    <a:gd name="T8" fmla="*/ 0 w 105"/>
                    <a:gd name="T9" fmla="*/ 1 h 144"/>
                    <a:gd name="T10" fmla="*/ 0 60000 65536"/>
                    <a:gd name="T11" fmla="*/ 0 60000 65536"/>
                    <a:gd name="T12" fmla="*/ 0 60000 65536"/>
                    <a:gd name="T13" fmla="*/ 0 60000 65536"/>
                    <a:gd name="T14" fmla="*/ 0 60000 65536"/>
                    <a:gd name="T15" fmla="*/ 0 w 105"/>
                    <a:gd name="T16" fmla="*/ 0 h 144"/>
                    <a:gd name="T17" fmla="*/ 105 w 105"/>
                    <a:gd name="T18" fmla="*/ 144 h 144"/>
                  </a:gdLst>
                  <a:ahLst/>
                  <a:cxnLst>
                    <a:cxn ang="T10">
                      <a:pos x="T0" y="T1"/>
                    </a:cxn>
                    <a:cxn ang="T11">
                      <a:pos x="T2" y="T3"/>
                    </a:cxn>
                    <a:cxn ang="T12">
                      <a:pos x="T4" y="T5"/>
                    </a:cxn>
                    <a:cxn ang="T13">
                      <a:pos x="T6" y="T7"/>
                    </a:cxn>
                    <a:cxn ang="T14">
                      <a:pos x="T8" y="T9"/>
                    </a:cxn>
                  </a:cxnLst>
                  <a:rect l="T15" t="T16" r="T17" b="T18"/>
                  <a:pathLst>
                    <a:path w="105" h="144">
                      <a:moveTo>
                        <a:pt x="0" y="4"/>
                      </a:moveTo>
                      <a:lnTo>
                        <a:pt x="16" y="144"/>
                      </a:lnTo>
                      <a:lnTo>
                        <a:pt x="105" y="129"/>
                      </a:lnTo>
                      <a:lnTo>
                        <a:pt x="89" y="0"/>
                      </a:lnTo>
                      <a:lnTo>
                        <a:pt x="0" y="4"/>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46" name="Freeform 319"/>
                <p:cNvSpPr/>
                <p:nvPr/>
              </p:nvSpPr>
              <p:spPr bwMode="auto">
                <a:xfrm>
                  <a:off x="921" y="310"/>
                  <a:ext cx="26" cy="31"/>
                </a:xfrm>
                <a:custGeom>
                  <a:avLst/>
                  <a:gdLst>
                    <a:gd name="T0" fmla="*/ 26 w 103"/>
                    <a:gd name="T1" fmla="*/ 0 h 92"/>
                    <a:gd name="T2" fmla="*/ 0 w 103"/>
                    <a:gd name="T3" fmla="*/ 9 h 92"/>
                    <a:gd name="T4" fmla="*/ 0 w 103"/>
                    <a:gd name="T5" fmla="*/ 31 h 92"/>
                    <a:gd name="T6" fmla="*/ 26 w 103"/>
                    <a:gd name="T7" fmla="*/ 18 h 92"/>
                    <a:gd name="T8" fmla="*/ 26 w 103"/>
                    <a:gd name="T9" fmla="*/ 0 h 92"/>
                    <a:gd name="T10" fmla="*/ 0 60000 65536"/>
                    <a:gd name="T11" fmla="*/ 0 60000 65536"/>
                    <a:gd name="T12" fmla="*/ 0 60000 65536"/>
                    <a:gd name="T13" fmla="*/ 0 60000 65536"/>
                    <a:gd name="T14" fmla="*/ 0 60000 65536"/>
                    <a:gd name="T15" fmla="*/ 0 w 103"/>
                    <a:gd name="T16" fmla="*/ 0 h 92"/>
                    <a:gd name="T17" fmla="*/ 103 w 103"/>
                    <a:gd name="T18" fmla="*/ 92 h 92"/>
                  </a:gdLst>
                  <a:ahLst/>
                  <a:cxnLst>
                    <a:cxn ang="T10">
                      <a:pos x="T0" y="T1"/>
                    </a:cxn>
                    <a:cxn ang="T11">
                      <a:pos x="T2" y="T3"/>
                    </a:cxn>
                    <a:cxn ang="T12">
                      <a:pos x="T4" y="T5"/>
                    </a:cxn>
                    <a:cxn ang="T13">
                      <a:pos x="T6" y="T7"/>
                    </a:cxn>
                    <a:cxn ang="T14">
                      <a:pos x="T8" y="T9"/>
                    </a:cxn>
                  </a:cxnLst>
                  <a:rect l="T15" t="T16" r="T17" b="T18"/>
                  <a:pathLst>
                    <a:path w="103" h="92">
                      <a:moveTo>
                        <a:pt x="103" y="0"/>
                      </a:moveTo>
                      <a:lnTo>
                        <a:pt x="0" y="28"/>
                      </a:lnTo>
                      <a:lnTo>
                        <a:pt x="0" y="92"/>
                      </a:lnTo>
                      <a:lnTo>
                        <a:pt x="103" y="54"/>
                      </a:lnTo>
                      <a:lnTo>
                        <a:pt x="103" y="0"/>
                      </a:lnTo>
                      <a:close/>
                    </a:path>
                  </a:pathLst>
                </a:custGeom>
                <a:solidFill>
                  <a:srgbClr val="464646"/>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47" name="Freeform 320"/>
                <p:cNvSpPr/>
                <p:nvPr/>
              </p:nvSpPr>
              <p:spPr bwMode="auto">
                <a:xfrm>
                  <a:off x="921" y="310"/>
                  <a:ext cx="26" cy="31"/>
                </a:xfrm>
                <a:custGeom>
                  <a:avLst/>
                  <a:gdLst>
                    <a:gd name="T0" fmla="*/ 26 w 103"/>
                    <a:gd name="T1" fmla="*/ 0 h 92"/>
                    <a:gd name="T2" fmla="*/ 0 w 103"/>
                    <a:gd name="T3" fmla="*/ 9 h 92"/>
                    <a:gd name="T4" fmla="*/ 0 w 103"/>
                    <a:gd name="T5" fmla="*/ 31 h 92"/>
                    <a:gd name="T6" fmla="*/ 26 w 103"/>
                    <a:gd name="T7" fmla="*/ 18 h 92"/>
                    <a:gd name="T8" fmla="*/ 26 w 103"/>
                    <a:gd name="T9" fmla="*/ 0 h 92"/>
                    <a:gd name="T10" fmla="*/ 0 60000 65536"/>
                    <a:gd name="T11" fmla="*/ 0 60000 65536"/>
                    <a:gd name="T12" fmla="*/ 0 60000 65536"/>
                    <a:gd name="T13" fmla="*/ 0 60000 65536"/>
                    <a:gd name="T14" fmla="*/ 0 60000 65536"/>
                    <a:gd name="T15" fmla="*/ 0 w 103"/>
                    <a:gd name="T16" fmla="*/ 0 h 92"/>
                    <a:gd name="T17" fmla="*/ 103 w 103"/>
                    <a:gd name="T18" fmla="*/ 92 h 92"/>
                  </a:gdLst>
                  <a:ahLst/>
                  <a:cxnLst>
                    <a:cxn ang="T10">
                      <a:pos x="T0" y="T1"/>
                    </a:cxn>
                    <a:cxn ang="T11">
                      <a:pos x="T2" y="T3"/>
                    </a:cxn>
                    <a:cxn ang="T12">
                      <a:pos x="T4" y="T5"/>
                    </a:cxn>
                    <a:cxn ang="T13">
                      <a:pos x="T6" y="T7"/>
                    </a:cxn>
                    <a:cxn ang="T14">
                      <a:pos x="T8" y="T9"/>
                    </a:cxn>
                  </a:cxnLst>
                  <a:rect l="T15" t="T16" r="T17" b="T18"/>
                  <a:pathLst>
                    <a:path w="103" h="92">
                      <a:moveTo>
                        <a:pt x="103" y="0"/>
                      </a:moveTo>
                      <a:lnTo>
                        <a:pt x="0" y="28"/>
                      </a:lnTo>
                      <a:lnTo>
                        <a:pt x="0" y="92"/>
                      </a:lnTo>
                      <a:lnTo>
                        <a:pt x="103" y="54"/>
                      </a:lnTo>
                      <a:lnTo>
                        <a:pt x="103" y="0"/>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48" name="Freeform 321"/>
                <p:cNvSpPr/>
                <p:nvPr/>
              </p:nvSpPr>
              <p:spPr bwMode="auto">
                <a:xfrm>
                  <a:off x="936" y="313"/>
                  <a:ext cx="12" cy="12"/>
                </a:xfrm>
                <a:custGeom>
                  <a:avLst/>
                  <a:gdLst>
                    <a:gd name="T0" fmla="*/ 0 w 48"/>
                    <a:gd name="T1" fmla="*/ 9 h 36"/>
                    <a:gd name="T2" fmla="*/ 9 w 48"/>
                    <a:gd name="T3" fmla="*/ 12 h 36"/>
                    <a:gd name="T4" fmla="*/ 12 w 48"/>
                    <a:gd name="T5" fmla="*/ 3 h 36"/>
                    <a:gd name="T6" fmla="*/ 3 w 48"/>
                    <a:gd name="T7" fmla="*/ 0 h 36"/>
                    <a:gd name="T8" fmla="*/ 0 w 48"/>
                    <a:gd name="T9" fmla="*/ 9 h 36"/>
                    <a:gd name="T10" fmla="*/ 0 60000 65536"/>
                    <a:gd name="T11" fmla="*/ 0 60000 65536"/>
                    <a:gd name="T12" fmla="*/ 0 60000 65536"/>
                    <a:gd name="T13" fmla="*/ 0 60000 65536"/>
                    <a:gd name="T14" fmla="*/ 0 60000 65536"/>
                    <a:gd name="T15" fmla="*/ 0 w 48"/>
                    <a:gd name="T16" fmla="*/ 0 h 36"/>
                    <a:gd name="T17" fmla="*/ 48 w 48"/>
                    <a:gd name="T18" fmla="*/ 36 h 36"/>
                  </a:gdLst>
                  <a:ahLst/>
                  <a:cxnLst>
                    <a:cxn ang="T10">
                      <a:pos x="T0" y="T1"/>
                    </a:cxn>
                    <a:cxn ang="T11">
                      <a:pos x="T2" y="T3"/>
                    </a:cxn>
                    <a:cxn ang="T12">
                      <a:pos x="T4" y="T5"/>
                    </a:cxn>
                    <a:cxn ang="T13">
                      <a:pos x="T6" y="T7"/>
                    </a:cxn>
                    <a:cxn ang="T14">
                      <a:pos x="T8" y="T9"/>
                    </a:cxn>
                  </a:cxnLst>
                  <a:rect l="T15" t="T16" r="T17" b="T18"/>
                  <a:pathLst>
                    <a:path w="48" h="36">
                      <a:moveTo>
                        <a:pt x="0" y="26"/>
                      </a:moveTo>
                      <a:lnTo>
                        <a:pt x="37" y="36"/>
                      </a:lnTo>
                      <a:lnTo>
                        <a:pt x="48" y="9"/>
                      </a:lnTo>
                      <a:lnTo>
                        <a:pt x="10" y="0"/>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49" name="Freeform 322"/>
                <p:cNvSpPr/>
                <p:nvPr/>
              </p:nvSpPr>
              <p:spPr bwMode="auto">
                <a:xfrm>
                  <a:off x="923" y="317"/>
                  <a:ext cx="15" cy="15"/>
                </a:xfrm>
                <a:custGeom>
                  <a:avLst/>
                  <a:gdLst>
                    <a:gd name="T0" fmla="*/ 15 w 58"/>
                    <a:gd name="T1" fmla="*/ 12 h 45"/>
                    <a:gd name="T2" fmla="*/ 13 w 58"/>
                    <a:gd name="T3" fmla="*/ 0 h 45"/>
                    <a:gd name="T4" fmla="*/ 0 w 58"/>
                    <a:gd name="T5" fmla="*/ 3 h 45"/>
                    <a:gd name="T6" fmla="*/ 2 w 58"/>
                    <a:gd name="T7" fmla="*/ 15 h 45"/>
                    <a:gd name="T8" fmla="*/ 15 w 58"/>
                    <a:gd name="T9" fmla="*/ 12 h 45"/>
                    <a:gd name="T10" fmla="*/ 0 60000 65536"/>
                    <a:gd name="T11" fmla="*/ 0 60000 65536"/>
                    <a:gd name="T12" fmla="*/ 0 60000 65536"/>
                    <a:gd name="T13" fmla="*/ 0 60000 65536"/>
                    <a:gd name="T14" fmla="*/ 0 60000 65536"/>
                    <a:gd name="T15" fmla="*/ 0 w 58"/>
                    <a:gd name="T16" fmla="*/ 0 h 45"/>
                    <a:gd name="T17" fmla="*/ 58 w 58"/>
                    <a:gd name="T18" fmla="*/ 45 h 45"/>
                  </a:gdLst>
                  <a:ahLst/>
                  <a:cxnLst>
                    <a:cxn ang="T10">
                      <a:pos x="T0" y="T1"/>
                    </a:cxn>
                    <a:cxn ang="T11">
                      <a:pos x="T2" y="T3"/>
                    </a:cxn>
                    <a:cxn ang="T12">
                      <a:pos x="T4" y="T5"/>
                    </a:cxn>
                    <a:cxn ang="T13">
                      <a:pos x="T6" y="T7"/>
                    </a:cxn>
                    <a:cxn ang="T14">
                      <a:pos x="T8" y="T9"/>
                    </a:cxn>
                  </a:cxnLst>
                  <a:rect l="T15" t="T16" r="T17" b="T18"/>
                  <a:pathLst>
                    <a:path w="58" h="45">
                      <a:moveTo>
                        <a:pt x="58" y="35"/>
                      </a:moveTo>
                      <a:lnTo>
                        <a:pt x="50" y="0"/>
                      </a:lnTo>
                      <a:lnTo>
                        <a:pt x="0" y="9"/>
                      </a:lnTo>
                      <a:lnTo>
                        <a:pt x="6" y="45"/>
                      </a:lnTo>
                      <a:lnTo>
                        <a:pt x="58"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50" name="Line 323"/>
                <p:cNvSpPr>
                  <a:spLocks noChangeShapeType="1"/>
                </p:cNvSpPr>
                <p:nvPr/>
              </p:nvSpPr>
              <p:spPr bwMode="auto">
                <a:xfrm>
                  <a:off x="936" y="315"/>
                  <a:ext cx="1" cy="1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en-CA"/>
                </a:p>
              </p:txBody>
            </p:sp>
            <p:sp>
              <p:nvSpPr>
                <p:cNvPr id="151" name="Line 324"/>
                <p:cNvSpPr>
                  <a:spLocks noChangeShapeType="1"/>
                </p:cNvSpPr>
                <p:nvPr/>
              </p:nvSpPr>
              <p:spPr bwMode="auto">
                <a:xfrm>
                  <a:off x="924" y="320"/>
                  <a:ext cx="1" cy="1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en-CA"/>
                </a:p>
              </p:txBody>
            </p:sp>
            <p:sp>
              <p:nvSpPr>
                <p:cNvPr id="152" name="Line 325"/>
                <p:cNvSpPr>
                  <a:spLocks noChangeShapeType="1"/>
                </p:cNvSpPr>
                <p:nvPr/>
              </p:nvSpPr>
              <p:spPr bwMode="auto">
                <a:xfrm flipH="1">
                  <a:off x="924" y="319"/>
                  <a:ext cx="24" cy="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en-CA"/>
                </a:p>
              </p:txBody>
            </p:sp>
            <p:sp>
              <p:nvSpPr>
                <p:cNvPr id="153" name="Line 326"/>
                <p:cNvSpPr>
                  <a:spLocks noChangeShapeType="1"/>
                </p:cNvSpPr>
                <p:nvPr/>
              </p:nvSpPr>
              <p:spPr bwMode="auto">
                <a:xfrm flipV="1">
                  <a:off x="925" y="314"/>
                  <a:ext cx="22" cy="1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en-CA"/>
                </a:p>
              </p:txBody>
            </p:sp>
            <p:sp>
              <p:nvSpPr>
                <p:cNvPr id="154" name="Freeform 327"/>
                <p:cNvSpPr/>
                <p:nvPr/>
              </p:nvSpPr>
              <p:spPr bwMode="auto">
                <a:xfrm>
                  <a:off x="916" y="340"/>
                  <a:ext cx="3" cy="12"/>
                </a:xfrm>
                <a:custGeom>
                  <a:avLst/>
                  <a:gdLst>
                    <a:gd name="T0" fmla="*/ 1 w 12"/>
                    <a:gd name="T1" fmla="*/ 0 h 38"/>
                    <a:gd name="T2" fmla="*/ 0 w 12"/>
                    <a:gd name="T3" fmla="*/ 11 h 38"/>
                    <a:gd name="T4" fmla="*/ 2 w 12"/>
                    <a:gd name="T5" fmla="*/ 12 h 38"/>
                    <a:gd name="T6" fmla="*/ 3 w 12"/>
                    <a:gd name="T7" fmla="*/ 1 h 38"/>
                    <a:gd name="T8" fmla="*/ 1 w 12"/>
                    <a:gd name="T9" fmla="*/ 0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3" y="0"/>
                      </a:moveTo>
                      <a:lnTo>
                        <a:pt x="0" y="34"/>
                      </a:lnTo>
                      <a:lnTo>
                        <a:pt x="6" y="38"/>
                      </a:lnTo>
                      <a:lnTo>
                        <a:pt x="12" y="2"/>
                      </a:lnTo>
                      <a:lnTo>
                        <a:pt x="3" y="0"/>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55" name="Freeform 328"/>
                <p:cNvSpPr/>
                <p:nvPr/>
              </p:nvSpPr>
              <p:spPr bwMode="auto">
                <a:xfrm>
                  <a:off x="916" y="340"/>
                  <a:ext cx="3" cy="12"/>
                </a:xfrm>
                <a:custGeom>
                  <a:avLst/>
                  <a:gdLst>
                    <a:gd name="T0" fmla="*/ 1 w 12"/>
                    <a:gd name="T1" fmla="*/ 0 h 38"/>
                    <a:gd name="T2" fmla="*/ 0 w 12"/>
                    <a:gd name="T3" fmla="*/ 11 h 38"/>
                    <a:gd name="T4" fmla="*/ 2 w 12"/>
                    <a:gd name="T5" fmla="*/ 12 h 38"/>
                    <a:gd name="T6" fmla="*/ 3 w 12"/>
                    <a:gd name="T7" fmla="*/ 1 h 38"/>
                    <a:gd name="T8" fmla="*/ 1 w 12"/>
                    <a:gd name="T9" fmla="*/ 0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3" y="0"/>
                      </a:moveTo>
                      <a:lnTo>
                        <a:pt x="0" y="34"/>
                      </a:lnTo>
                      <a:lnTo>
                        <a:pt x="6" y="38"/>
                      </a:lnTo>
                      <a:lnTo>
                        <a:pt x="12" y="2"/>
                      </a:lnTo>
                      <a:lnTo>
                        <a:pt x="3" y="0"/>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56" name="Freeform 329"/>
                <p:cNvSpPr/>
                <p:nvPr/>
              </p:nvSpPr>
              <p:spPr bwMode="auto">
                <a:xfrm>
                  <a:off x="918" y="342"/>
                  <a:ext cx="8" cy="10"/>
                </a:xfrm>
                <a:custGeom>
                  <a:avLst/>
                  <a:gdLst>
                    <a:gd name="T0" fmla="*/ 1 w 33"/>
                    <a:gd name="T1" fmla="*/ 0 h 32"/>
                    <a:gd name="T2" fmla="*/ 0 w 33"/>
                    <a:gd name="T3" fmla="*/ 10 h 32"/>
                    <a:gd name="T4" fmla="*/ 8 w 33"/>
                    <a:gd name="T5" fmla="*/ 5 h 32"/>
                    <a:gd name="T6" fmla="*/ 5 w 33"/>
                    <a:gd name="T7" fmla="*/ 3 h 32"/>
                    <a:gd name="T8" fmla="*/ 2 w 33"/>
                    <a:gd name="T9" fmla="*/ 6 h 32"/>
                    <a:gd name="T10" fmla="*/ 3 w 33"/>
                    <a:gd name="T11" fmla="*/ 0 h 32"/>
                    <a:gd name="T12" fmla="*/ 1 w 33"/>
                    <a:gd name="T13" fmla="*/ 0 h 32"/>
                    <a:gd name="T14" fmla="*/ 0 60000 65536"/>
                    <a:gd name="T15" fmla="*/ 0 60000 65536"/>
                    <a:gd name="T16" fmla="*/ 0 60000 65536"/>
                    <a:gd name="T17" fmla="*/ 0 60000 65536"/>
                    <a:gd name="T18" fmla="*/ 0 60000 65536"/>
                    <a:gd name="T19" fmla="*/ 0 60000 65536"/>
                    <a:gd name="T20" fmla="*/ 0 60000 65536"/>
                    <a:gd name="T21" fmla="*/ 0 w 33"/>
                    <a:gd name="T22" fmla="*/ 0 h 32"/>
                    <a:gd name="T23" fmla="*/ 33 w 33"/>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2">
                      <a:moveTo>
                        <a:pt x="4" y="0"/>
                      </a:moveTo>
                      <a:lnTo>
                        <a:pt x="0" y="32"/>
                      </a:lnTo>
                      <a:lnTo>
                        <a:pt x="33" y="17"/>
                      </a:lnTo>
                      <a:lnTo>
                        <a:pt x="21" y="11"/>
                      </a:lnTo>
                      <a:lnTo>
                        <a:pt x="10" y="19"/>
                      </a:lnTo>
                      <a:lnTo>
                        <a:pt x="12" y="0"/>
                      </a:lnTo>
                      <a:lnTo>
                        <a:pt x="4" y="0"/>
                      </a:lnTo>
                      <a:close/>
                    </a:path>
                  </a:pathLst>
                </a:custGeom>
                <a:solidFill>
                  <a:srgbClr val="464646"/>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57" name="Freeform 330"/>
                <p:cNvSpPr/>
                <p:nvPr/>
              </p:nvSpPr>
              <p:spPr bwMode="auto">
                <a:xfrm>
                  <a:off x="918" y="342"/>
                  <a:ext cx="8" cy="10"/>
                </a:xfrm>
                <a:custGeom>
                  <a:avLst/>
                  <a:gdLst>
                    <a:gd name="T0" fmla="*/ 1 w 33"/>
                    <a:gd name="T1" fmla="*/ 0 h 32"/>
                    <a:gd name="T2" fmla="*/ 0 w 33"/>
                    <a:gd name="T3" fmla="*/ 10 h 32"/>
                    <a:gd name="T4" fmla="*/ 8 w 33"/>
                    <a:gd name="T5" fmla="*/ 5 h 32"/>
                    <a:gd name="T6" fmla="*/ 5 w 33"/>
                    <a:gd name="T7" fmla="*/ 3 h 32"/>
                    <a:gd name="T8" fmla="*/ 2 w 33"/>
                    <a:gd name="T9" fmla="*/ 6 h 32"/>
                    <a:gd name="T10" fmla="*/ 3 w 33"/>
                    <a:gd name="T11" fmla="*/ 0 h 32"/>
                    <a:gd name="T12" fmla="*/ 1 w 33"/>
                    <a:gd name="T13" fmla="*/ 0 h 32"/>
                    <a:gd name="T14" fmla="*/ 0 60000 65536"/>
                    <a:gd name="T15" fmla="*/ 0 60000 65536"/>
                    <a:gd name="T16" fmla="*/ 0 60000 65536"/>
                    <a:gd name="T17" fmla="*/ 0 60000 65536"/>
                    <a:gd name="T18" fmla="*/ 0 60000 65536"/>
                    <a:gd name="T19" fmla="*/ 0 60000 65536"/>
                    <a:gd name="T20" fmla="*/ 0 60000 65536"/>
                    <a:gd name="T21" fmla="*/ 0 w 33"/>
                    <a:gd name="T22" fmla="*/ 0 h 32"/>
                    <a:gd name="T23" fmla="*/ 33 w 33"/>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2">
                      <a:moveTo>
                        <a:pt x="4" y="0"/>
                      </a:moveTo>
                      <a:lnTo>
                        <a:pt x="0" y="32"/>
                      </a:lnTo>
                      <a:lnTo>
                        <a:pt x="33" y="17"/>
                      </a:lnTo>
                      <a:lnTo>
                        <a:pt x="21" y="11"/>
                      </a:lnTo>
                      <a:lnTo>
                        <a:pt x="10" y="19"/>
                      </a:lnTo>
                      <a:lnTo>
                        <a:pt x="12" y="0"/>
                      </a:lnTo>
                      <a:lnTo>
                        <a:pt x="4" y="0"/>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58" name="Freeform 331"/>
                <p:cNvSpPr/>
                <p:nvPr/>
              </p:nvSpPr>
              <p:spPr bwMode="auto">
                <a:xfrm>
                  <a:off x="914" y="312"/>
                  <a:ext cx="60" cy="45"/>
                </a:xfrm>
                <a:custGeom>
                  <a:avLst/>
                  <a:gdLst>
                    <a:gd name="T0" fmla="*/ 0 w 240"/>
                    <a:gd name="T1" fmla="*/ 19 h 137"/>
                    <a:gd name="T2" fmla="*/ 28 w 240"/>
                    <a:gd name="T3" fmla="*/ 45 h 137"/>
                    <a:gd name="T4" fmla="*/ 60 w 240"/>
                    <a:gd name="T5" fmla="*/ 20 h 137"/>
                    <a:gd name="T6" fmla="*/ 36 w 240"/>
                    <a:gd name="T7" fmla="*/ 0 h 137"/>
                    <a:gd name="T8" fmla="*/ 0 w 240"/>
                    <a:gd name="T9" fmla="*/ 19 h 137"/>
                    <a:gd name="T10" fmla="*/ 0 60000 65536"/>
                    <a:gd name="T11" fmla="*/ 0 60000 65536"/>
                    <a:gd name="T12" fmla="*/ 0 60000 65536"/>
                    <a:gd name="T13" fmla="*/ 0 60000 65536"/>
                    <a:gd name="T14" fmla="*/ 0 60000 65536"/>
                    <a:gd name="T15" fmla="*/ 0 w 240"/>
                    <a:gd name="T16" fmla="*/ 0 h 137"/>
                    <a:gd name="T17" fmla="*/ 240 w 240"/>
                    <a:gd name="T18" fmla="*/ 137 h 137"/>
                  </a:gdLst>
                  <a:ahLst/>
                  <a:cxnLst>
                    <a:cxn ang="T10">
                      <a:pos x="T0" y="T1"/>
                    </a:cxn>
                    <a:cxn ang="T11">
                      <a:pos x="T2" y="T3"/>
                    </a:cxn>
                    <a:cxn ang="T12">
                      <a:pos x="T4" y="T5"/>
                    </a:cxn>
                    <a:cxn ang="T13">
                      <a:pos x="T6" y="T7"/>
                    </a:cxn>
                    <a:cxn ang="T14">
                      <a:pos x="T8" y="T9"/>
                    </a:cxn>
                  </a:cxnLst>
                  <a:rect l="T15" t="T16" r="T17" b="T18"/>
                  <a:pathLst>
                    <a:path w="240" h="137">
                      <a:moveTo>
                        <a:pt x="0" y="58"/>
                      </a:moveTo>
                      <a:lnTo>
                        <a:pt x="113" y="137"/>
                      </a:lnTo>
                      <a:lnTo>
                        <a:pt x="240" y="60"/>
                      </a:lnTo>
                      <a:lnTo>
                        <a:pt x="142" y="0"/>
                      </a:lnTo>
                      <a:lnTo>
                        <a:pt x="0" y="5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59" name="Freeform 332"/>
                <p:cNvSpPr/>
                <p:nvPr/>
              </p:nvSpPr>
              <p:spPr bwMode="auto">
                <a:xfrm>
                  <a:off x="914" y="312"/>
                  <a:ext cx="60" cy="45"/>
                </a:xfrm>
                <a:custGeom>
                  <a:avLst/>
                  <a:gdLst>
                    <a:gd name="T0" fmla="*/ 0 w 240"/>
                    <a:gd name="T1" fmla="*/ 19 h 137"/>
                    <a:gd name="T2" fmla="*/ 28 w 240"/>
                    <a:gd name="T3" fmla="*/ 45 h 137"/>
                    <a:gd name="T4" fmla="*/ 60 w 240"/>
                    <a:gd name="T5" fmla="*/ 20 h 137"/>
                    <a:gd name="T6" fmla="*/ 36 w 240"/>
                    <a:gd name="T7" fmla="*/ 0 h 137"/>
                    <a:gd name="T8" fmla="*/ 0 w 240"/>
                    <a:gd name="T9" fmla="*/ 19 h 137"/>
                    <a:gd name="T10" fmla="*/ 0 60000 65536"/>
                    <a:gd name="T11" fmla="*/ 0 60000 65536"/>
                    <a:gd name="T12" fmla="*/ 0 60000 65536"/>
                    <a:gd name="T13" fmla="*/ 0 60000 65536"/>
                    <a:gd name="T14" fmla="*/ 0 60000 65536"/>
                    <a:gd name="T15" fmla="*/ 0 w 240"/>
                    <a:gd name="T16" fmla="*/ 0 h 137"/>
                    <a:gd name="T17" fmla="*/ 240 w 240"/>
                    <a:gd name="T18" fmla="*/ 137 h 137"/>
                  </a:gdLst>
                  <a:ahLst/>
                  <a:cxnLst>
                    <a:cxn ang="T10">
                      <a:pos x="T0" y="T1"/>
                    </a:cxn>
                    <a:cxn ang="T11">
                      <a:pos x="T2" y="T3"/>
                    </a:cxn>
                    <a:cxn ang="T12">
                      <a:pos x="T4" y="T5"/>
                    </a:cxn>
                    <a:cxn ang="T13">
                      <a:pos x="T6" y="T7"/>
                    </a:cxn>
                    <a:cxn ang="T14">
                      <a:pos x="T8" y="T9"/>
                    </a:cxn>
                  </a:cxnLst>
                  <a:rect l="T15" t="T16" r="T17" b="T18"/>
                  <a:pathLst>
                    <a:path w="240" h="137">
                      <a:moveTo>
                        <a:pt x="0" y="58"/>
                      </a:moveTo>
                      <a:lnTo>
                        <a:pt x="113" y="137"/>
                      </a:lnTo>
                      <a:lnTo>
                        <a:pt x="240" y="60"/>
                      </a:lnTo>
                      <a:lnTo>
                        <a:pt x="142" y="0"/>
                      </a:lnTo>
                      <a:lnTo>
                        <a:pt x="0" y="58"/>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60" name="Freeform 333"/>
                <p:cNvSpPr/>
                <p:nvPr/>
              </p:nvSpPr>
              <p:spPr bwMode="auto">
                <a:xfrm>
                  <a:off x="912" y="331"/>
                  <a:ext cx="31" cy="32"/>
                </a:xfrm>
                <a:custGeom>
                  <a:avLst/>
                  <a:gdLst>
                    <a:gd name="T0" fmla="*/ 1 w 120"/>
                    <a:gd name="T1" fmla="*/ 0 h 97"/>
                    <a:gd name="T2" fmla="*/ 31 w 120"/>
                    <a:gd name="T3" fmla="*/ 26 h 97"/>
                    <a:gd name="T4" fmla="*/ 30 w 120"/>
                    <a:gd name="T5" fmla="*/ 32 h 97"/>
                    <a:gd name="T6" fmla="*/ 0 w 120"/>
                    <a:gd name="T7" fmla="*/ 5 h 97"/>
                    <a:gd name="T8" fmla="*/ 1 w 120"/>
                    <a:gd name="T9" fmla="*/ 0 h 97"/>
                    <a:gd name="T10" fmla="*/ 0 60000 65536"/>
                    <a:gd name="T11" fmla="*/ 0 60000 65536"/>
                    <a:gd name="T12" fmla="*/ 0 60000 65536"/>
                    <a:gd name="T13" fmla="*/ 0 60000 65536"/>
                    <a:gd name="T14" fmla="*/ 0 60000 65536"/>
                    <a:gd name="T15" fmla="*/ 0 w 120"/>
                    <a:gd name="T16" fmla="*/ 0 h 97"/>
                    <a:gd name="T17" fmla="*/ 120 w 120"/>
                    <a:gd name="T18" fmla="*/ 97 h 97"/>
                  </a:gdLst>
                  <a:ahLst/>
                  <a:cxnLst>
                    <a:cxn ang="T10">
                      <a:pos x="T0" y="T1"/>
                    </a:cxn>
                    <a:cxn ang="T11">
                      <a:pos x="T2" y="T3"/>
                    </a:cxn>
                    <a:cxn ang="T12">
                      <a:pos x="T4" y="T5"/>
                    </a:cxn>
                    <a:cxn ang="T13">
                      <a:pos x="T6" y="T7"/>
                    </a:cxn>
                    <a:cxn ang="T14">
                      <a:pos x="T8" y="T9"/>
                    </a:cxn>
                  </a:cxnLst>
                  <a:rect l="T15" t="T16" r="T17" b="T18"/>
                  <a:pathLst>
                    <a:path w="120" h="97">
                      <a:moveTo>
                        <a:pt x="2" y="0"/>
                      </a:moveTo>
                      <a:lnTo>
                        <a:pt x="120" y="80"/>
                      </a:lnTo>
                      <a:lnTo>
                        <a:pt x="116" y="97"/>
                      </a:lnTo>
                      <a:lnTo>
                        <a:pt x="0" y="16"/>
                      </a:lnTo>
                      <a:lnTo>
                        <a:pt x="2" y="0"/>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61" name="Freeform 334"/>
                <p:cNvSpPr/>
                <p:nvPr/>
              </p:nvSpPr>
              <p:spPr bwMode="auto">
                <a:xfrm>
                  <a:off x="912" y="331"/>
                  <a:ext cx="31" cy="32"/>
                </a:xfrm>
                <a:custGeom>
                  <a:avLst/>
                  <a:gdLst>
                    <a:gd name="T0" fmla="*/ 1 w 120"/>
                    <a:gd name="T1" fmla="*/ 0 h 97"/>
                    <a:gd name="T2" fmla="*/ 31 w 120"/>
                    <a:gd name="T3" fmla="*/ 26 h 97"/>
                    <a:gd name="T4" fmla="*/ 30 w 120"/>
                    <a:gd name="T5" fmla="*/ 32 h 97"/>
                    <a:gd name="T6" fmla="*/ 0 w 120"/>
                    <a:gd name="T7" fmla="*/ 5 h 97"/>
                    <a:gd name="T8" fmla="*/ 1 w 120"/>
                    <a:gd name="T9" fmla="*/ 0 h 97"/>
                    <a:gd name="T10" fmla="*/ 0 60000 65536"/>
                    <a:gd name="T11" fmla="*/ 0 60000 65536"/>
                    <a:gd name="T12" fmla="*/ 0 60000 65536"/>
                    <a:gd name="T13" fmla="*/ 0 60000 65536"/>
                    <a:gd name="T14" fmla="*/ 0 60000 65536"/>
                    <a:gd name="T15" fmla="*/ 0 w 120"/>
                    <a:gd name="T16" fmla="*/ 0 h 97"/>
                    <a:gd name="T17" fmla="*/ 120 w 120"/>
                    <a:gd name="T18" fmla="*/ 97 h 97"/>
                  </a:gdLst>
                  <a:ahLst/>
                  <a:cxnLst>
                    <a:cxn ang="T10">
                      <a:pos x="T0" y="T1"/>
                    </a:cxn>
                    <a:cxn ang="T11">
                      <a:pos x="T2" y="T3"/>
                    </a:cxn>
                    <a:cxn ang="T12">
                      <a:pos x="T4" y="T5"/>
                    </a:cxn>
                    <a:cxn ang="T13">
                      <a:pos x="T6" y="T7"/>
                    </a:cxn>
                    <a:cxn ang="T14">
                      <a:pos x="T8" y="T9"/>
                    </a:cxn>
                  </a:cxnLst>
                  <a:rect l="T15" t="T16" r="T17" b="T18"/>
                  <a:pathLst>
                    <a:path w="120" h="97">
                      <a:moveTo>
                        <a:pt x="2" y="0"/>
                      </a:moveTo>
                      <a:lnTo>
                        <a:pt x="120" y="80"/>
                      </a:lnTo>
                      <a:lnTo>
                        <a:pt x="116" y="97"/>
                      </a:lnTo>
                      <a:lnTo>
                        <a:pt x="0" y="16"/>
                      </a:lnTo>
                      <a:lnTo>
                        <a:pt x="2" y="0"/>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62" name="Freeform 335"/>
                <p:cNvSpPr/>
                <p:nvPr/>
              </p:nvSpPr>
              <p:spPr bwMode="auto">
                <a:xfrm>
                  <a:off x="941" y="332"/>
                  <a:ext cx="33" cy="32"/>
                </a:xfrm>
                <a:custGeom>
                  <a:avLst/>
                  <a:gdLst>
                    <a:gd name="T0" fmla="*/ 0 w 129"/>
                    <a:gd name="T1" fmla="*/ 32 h 96"/>
                    <a:gd name="T2" fmla="*/ 1 w 129"/>
                    <a:gd name="T3" fmla="*/ 26 h 96"/>
                    <a:gd name="T4" fmla="*/ 33 w 129"/>
                    <a:gd name="T5" fmla="*/ 0 h 96"/>
                    <a:gd name="T6" fmla="*/ 32 w 129"/>
                    <a:gd name="T7" fmla="*/ 5 h 96"/>
                    <a:gd name="T8" fmla="*/ 0 w 129"/>
                    <a:gd name="T9" fmla="*/ 32 h 96"/>
                    <a:gd name="T10" fmla="*/ 0 60000 65536"/>
                    <a:gd name="T11" fmla="*/ 0 60000 65536"/>
                    <a:gd name="T12" fmla="*/ 0 60000 65536"/>
                    <a:gd name="T13" fmla="*/ 0 60000 65536"/>
                    <a:gd name="T14" fmla="*/ 0 60000 65536"/>
                    <a:gd name="T15" fmla="*/ 0 w 129"/>
                    <a:gd name="T16" fmla="*/ 0 h 96"/>
                    <a:gd name="T17" fmla="*/ 129 w 129"/>
                    <a:gd name="T18" fmla="*/ 96 h 96"/>
                  </a:gdLst>
                  <a:ahLst/>
                  <a:cxnLst>
                    <a:cxn ang="T10">
                      <a:pos x="T0" y="T1"/>
                    </a:cxn>
                    <a:cxn ang="T11">
                      <a:pos x="T2" y="T3"/>
                    </a:cxn>
                    <a:cxn ang="T12">
                      <a:pos x="T4" y="T5"/>
                    </a:cxn>
                    <a:cxn ang="T13">
                      <a:pos x="T6" y="T7"/>
                    </a:cxn>
                    <a:cxn ang="T14">
                      <a:pos x="T8" y="T9"/>
                    </a:cxn>
                  </a:cxnLst>
                  <a:rect l="T15" t="T16" r="T17" b="T18"/>
                  <a:pathLst>
                    <a:path w="129" h="96">
                      <a:moveTo>
                        <a:pt x="0" y="96"/>
                      </a:moveTo>
                      <a:lnTo>
                        <a:pt x="4" y="78"/>
                      </a:lnTo>
                      <a:lnTo>
                        <a:pt x="129" y="0"/>
                      </a:lnTo>
                      <a:lnTo>
                        <a:pt x="124" y="16"/>
                      </a:lnTo>
                      <a:lnTo>
                        <a:pt x="0" y="96"/>
                      </a:lnTo>
                      <a:close/>
                    </a:path>
                  </a:pathLst>
                </a:custGeom>
                <a:solidFill>
                  <a:srgbClr val="464646"/>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63" name="Freeform 336"/>
                <p:cNvSpPr/>
                <p:nvPr/>
              </p:nvSpPr>
              <p:spPr bwMode="auto">
                <a:xfrm>
                  <a:off x="941" y="332"/>
                  <a:ext cx="33" cy="32"/>
                </a:xfrm>
                <a:custGeom>
                  <a:avLst/>
                  <a:gdLst>
                    <a:gd name="T0" fmla="*/ 0 w 129"/>
                    <a:gd name="T1" fmla="*/ 32 h 96"/>
                    <a:gd name="T2" fmla="*/ 1 w 129"/>
                    <a:gd name="T3" fmla="*/ 26 h 96"/>
                    <a:gd name="T4" fmla="*/ 33 w 129"/>
                    <a:gd name="T5" fmla="*/ 0 h 96"/>
                    <a:gd name="T6" fmla="*/ 32 w 129"/>
                    <a:gd name="T7" fmla="*/ 5 h 96"/>
                    <a:gd name="T8" fmla="*/ 0 w 129"/>
                    <a:gd name="T9" fmla="*/ 32 h 96"/>
                    <a:gd name="T10" fmla="*/ 0 60000 65536"/>
                    <a:gd name="T11" fmla="*/ 0 60000 65536"/>
                    <a:gd name="T12" fmla="*/ 0 60000 65536"/>
                    <a:gd name="T13" fmla="*/ 0 60000 65536"/>
                    <a:gd name="T14" fmla="*/ 0 60000 65536"/>
                    <a:gd name="T15" fmla="*/ 0 w 129"/>
                    <a:gd name="T16" fmla="*/ 0 h 96"/>
                    <a:gd name="T17" fmla="*/ 129 w 129"/>
                    <a:gd name="T18" fmla="*/ 96 h 96"/>
                  </a:gdLst>
                  <a:ahLst/>
                  <a:cxnLst>
                    <a:cxn ang="T10">
                      <a:pos x="T0" y="T1"/>
                    </a:cxn>
                    <a:cxn ang="T11">
                      <a:pos x="T2" y="T3"/>
                    </a:cxn>
                    <a:cxn ang="T12">
                      <a:pos x="T4" y="T5"/>
                    </a:cxn>
                    <a:cxn ang="T13">
                      <a:pos x="T6" y="T7"/>
                    </a:cxn>
                    <a:cxn ang="T14">
                      <a:pos x="T8" y="T9"/>
                    </a:cxn>
                  </a:cxnLst>
                  <a:rect l="T15" t="T16" r="T17" b="T18"/>
                  <a:pathLst>
                    <a:path w="129" h="96">
                      <a:moveTo>
                        <a:pt x="0" y="96"/>
                      </a:moveTo>
                      <a:lnTo>
                        <a:pt x="4" y="78"/>
                      </a:lnTo>
                      <a:lnTo>
                        <a:pt x="129" y="0"/>
                      </a:lnTo>
                      <a:lnTo>
                        <a:pt x="124" y="16"/>
                      </a:lnTo>
                      <a:lnTo>
                        <a:pt x="0" y="96"/>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64" name="Freeform 337"/>
                <p:cNvSpPr/>
                <p:nvPr/>
              </p:nvSpPr>
              <p:spPr bwMode="auto">
                <a:xfrm>
                  <a:off x="925" y="333"/>
                  <a:ext cx="24" cy="20"/>
                </a:xfrm>
                <a:custGeom>
                  <a:avLst/>
                  <a:gdLst>
                    <a:gd name="T0" fmla="*/ 0 w 97"/>
                    <a:gd name="T1" fmla="*/ 6 h 60"/>
                    <a:gd name="T2" fmla="*/ 9 w 97"/>
                    <a:gd name="T3" fmla="*/ 0 h 60"/>
                    <a:gd name="T4" fmla="*/ 24 w 97"/>
                    <a:gd name="T5" fmla="*/ 14 h 60"/>
                    <a:gd name="T6" fmla="*/ 16 w 97"/>
                    <a:gd name="T7" fmla="*/ 20 h 60"/>
                    <a:gd name="T8" fmla="*/ 0 w 97"/>
                    <a:gd name="T9" fmla="*/ 6 h 60"/>
                    <a:gd name="T10" fmla="*/ 0 60000 65536"/>
                    <a:gd name="T11" fmla="*/ 0 60000 65536"/>
                    <a:gd name="T12" fmla="*/ 0 60000 65536"/>
                    <a:gd name="T13" fmla="*/ 0 60000 65536"/>
                    <a:gd name="T14" fmla="*/ 0 60000 65536"/>
                    <a:gd name="T15" fmla="*/ 0 w 97"/>
                    <a:gd name="T16" fmla="*/ 0 h 60"/>
                    <a:gd name="T17" fmla="*/ 97 w 97"/>
                    <a:gd name="T18" fmla="*/ 60 h 60"/>
                  </a:gdLst>
                  <a:ahLst/>
                  <a:cxnLst>
                    <a:cxn ang="T10">
                      <a:pos x="T0" y="T1"/>
                    </a:cxn>
                    <a:cxn ang="T11">
                      <a:pos x="T2" y="T3"/>
                    </a:cxn>
                    <a:cxn ang="T12">
                      <a:pos x="T4" y="T5"/>
                    </a:cxn>
                    <a:cxn ang="T13">
                      <a:pos x="T6" y="T7"/>
                    </a:cxn>
                    <a:cxn ang="T14">
                      <a:pos x="T8" y="T9"/>
                    </a:cxn>
                  </a:cxnLst>
                  <a:rect l="T15" t="T16" r="T17" b="T18"/>
                  <a:pathLst>
                    <a:path w="97" h="60">
                      <a:moveTo>
                        <a:pt x="0" y="17"/>
                      </a:moveTo>
                      <a:lnTo>
                        <a:pt x="35" y="0"/>
                      </a:lnTo>
                      <a:lnTo>
                        <a:pt x="97" y="43"/>
                      </a:lnTo>
                      <a:lnTo>
                        <a:pt x="65" y="60"/>
                      </a:lnTo>
                      <a:lnTo>
                        <a:pt x="0" y="17"/>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65" name="Freeform 338"/>
                <p:cNvSpPr/>
                <p:nvPr/>
              </p:nvSpPr>
              <p:spPr bwMode="auto">
                <a:xfrm>
                  <a:off x="935" y="319"/>
                  <a:ext cx="35" cy="27"/>
                </a:xfrm>
                <a:custGeom>
                  <a:avLst/>
                  <a:gdLst>
                    <a:gd name="T0" fmla="*/ 0 w 140"/>
                    <a:gd name="T1" fmla="*/ 13 h 80"/>
                    <a:gd name="T2" fmla="*/ 15 w 140"/>
                    <a:gd name="T3" fmla="*/ 27 h 80"/>
                    <a:gd name="T4" fmla="*/ 35 w 140"/>
                    <a:gd name="T5" fmla="*/ 11 h 80"/>
                    <a:gd name="T6" fmla="*/ 21 w 140"/>
                    <a:gd name="T7" fmla="*/ 0 h 80"/>
                    <a:gd name="T8" fmla="*/ 0 w 140"/>
                    <a:gd name="T9" fmla="*/ 13 h 80"/>
                    <a:gd name="T10" fmla="*/ 0 60000 65536"/>
                    <a:gd name="T11" fmla="*/ 0 60000 65536"/>
                    <a:gd name="T12" fmla="*/ 0 60000 65536"/>
                    <a:gd name="T13" fmla="*/ 0 60000 65536"/>
                    <a:gd name="T14" fmla="*/ 0 60000 65536"/>
                    <a:gd name="T15" fmla="*/ 0 w 140"/>
                    <a:gd name="T16" fmla="*/ 0 h 80"/>
                    <a:gd name="T17" fmla="*/ 140 w 140"/>
                    <a:gd name="T18" fmla="*/ 80 h 80"/>
                  </a:gdLst>
                  <a:ahLst/>
                  <a:cxnLst>
                    <a:cxn ang="T10">
                      <a:pos x="T0" y="T1"/>
                    </a:cxn>
                    <a:cxn ang="T11">
                      <a:pos x="T2" y="T3"/>
                    </a:cxn>
                    <a:cxn ang="T12">
                      <a:pos x="T4" y="T5"/>
                    </a:cxn>
                    <a:cxn ang="T13">
                      <a:pos x="T6" y="T7"/>
                    </a:cxn>
                    <a:cxn ang="T14">
                      <a:pos x="T8" y="T9"/>
                    </a:cxn>
                  </a:cxnLst>
                  <a:rect l="T15" t="T16" r="T17" b="T18"/>
                  <a:pathLst>
                    <a:path w="140" h="80">
                      <a:moveTo>
                        <a:pt x="0" y="38"/>
                      </a:moveTo>
                      <a:lnTo>
                        <a:pt x="61" y="80"/>
                      </a:lnTo>
                      <a:lnTo>
                        <a:pt x="140" y="34"/>
                      </a:lnTo>
                      <a:lnTo>
                        <a:pt x="83" y="0"/>
                      </a:lnTo>
                      <a:lnTo>
                        <a:pt x="0" y="38"/>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66" name="Freeform 339"/>
                <p:cNvSpPr/>
                <p:nvPr/>
              </p:nvSpPr>
              <p:spPr bwMode="auto">
                <a:xfrm>
                  <a:off x="917" y="313"/>
                  <a:ext cx="39" cy="24"/>
                </a:xfrm>
                <a:custGeom>
                  <a:avLst/>
                  <a:gdLst>
                    <a:gd name="T0" fmla="*/ 8 w 155"/>
                    <a:gd name="T1" fmla="*/ 24 h 71"/>
                    <a:gd name="T2" fmla="*/ 0 w 155"/>
                    <a:gd name="T3" fmla="*/ 18 h 71"/>
                    <a:gd name="T4" fmla="*/ 33 w 155"/>
                    <a:gd name="T5" fmla="*/ 0 h 71"/>
                    <a:gd name="T6" fmla="*/ 39 w 155"/>
                    <a:gd name="T7" fmla="*/ 5 h 71"/>
                    <a:gd name="T8" fmla="*/ 8 w 155"/>
                    <a:gd name="T9" fmla="*/ 24 h 71"/>
                    <a:gd name="T10" fmla="*/ 0 60000 65536"/>
                    <a:gd name="T11" fmla="*/ 0 60000 65536"/>
                    <a:gd name="T12" fmla="*/ 0 60000 65536"/>
                    <a:gd name="T13" fmla="*/ 0 60000 65536"/>
                    <a:gd name="T14" fmla="*/ 0 60000 65536"/>
                    <a:gd name="T15" fmla="*/ 0 w 155"/>
                    <a:gd name="T16" fmla="*/ 0 h 71"/>
                    <a:gd name="T17" fmla="*/ 155 w 155"/>
                    <a:gd name="T18" fmla="*/ 71 h 71"/>
                  </a:gdLst>
                  <a:ahLst/>
                  <a:cxnLst>
                    <a:cxn ang="T10">
                      <a:pos x="T0" y="T1"/>
                    </a:cxn>
                    <a:cxn ang="T11">
                      <a:pos x="T2" y="T3"/>
                    </a:cxn>
                    <a:cxn ang="T12">
                      <a:pos x="T4" y="T5"/>
                    </a:cxn>
                    <a:cxn ang="T13">
                      <a:pos x="T6" y="T7"/>
                    </a:cxn>
                    <a:cxn ang="T14">
                      <a:pos x="T8" y="T9"/>
                    </a:cxn>
                  </a:cxnLst>
                  <a:rect l="T15" t="T16" r="T17" b="T18"/>
                  <a:pathLst>
                    <a:path w="155" h="71">
                      <a:moveTo>
                        <a:pt x="31" y="71"/>
                      </a:moveTo>
                      <a:lnTo>
                        <a:pt x="0" y="52"/>
                      </a:lnTo>
                      <a:lnTo>
                        <a:pt x="130" y="0"/>
                      </a:lnTo>
                      <a:lnTo>
                        <a:pt x="155" y="15"/>
                      </a:lnTo>
                      <a:lnTo>
                        <a:pt x="31" y="71"/>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67" name="Freeform 340"/>
                <p:cNvSpPr/>
                <p:nvPr/>
              </p:nvSpPr>
              <p:spPr bwMode="auto">
                <a:xfrm>
                  <a:off x="917" y="310"/>
                  <a:ext cx="33" cy="27"/>
                </a:xfrm>
                <a:custGeom>
                  <a:avLst/>
                  <a:gdLst>
                    <a:gd name="T0" fmla="*/ 0 w 133"/>
                    <a:gd name="T1" fmla="*/ 23 h 81"/>
                    <a:gd name="T2" fmla="*/ 3 w 133"/>
                    <a:gd name="T3" fmla="*/ 27 h 81"/>
                    <a:gd name="T4" fmla="*/ 33 w 133"/>
                    <a:gd name="T5" fmla="*/ 5 h 81"/>
                    <a:gd name="T6" fmla="*/ 31 w 133"/>
                    <a:gd name="T7" fmla="*/ 0 h 81"/>
                    <a:gd name="T8" fmla="*/ 0 w 133"/>
                    <a:gd name="T9" fmla="*/ 23 h 81"/>
                    <a:gd name="T10" fmla="*/ 0 60000 65536"/>
                    <a:gd name="T11" fmla="*/ 0 60000 65536"/>
                    <a:gd name="T12" fmla="*/ 0 60000 65536"/>
                    <a:gd name="T13" fmla="*/ 0 60000 65536"/>
                    <a:gd name="T14" fmla="*/ 0 60000 65536"/>
                    <a:gd name="T15" fmla="*/ 0 w 133"/>
                    <a:gd name="T16" fmla="*/ 0 h 81"/>
                    <a:gd name="T17" fmla="*/ 133 w 133"/>
                    <a:gd name="T18" fmla="*/ 81 h 81"/>
                  </a:gdLst>
                  <a:ahLst/>
                  <a:cxnLst>
                    <a:cxn ang="T10">
                      <a:pos x="T0" y="T1"/>
                    </a:cxn>
                    <a:cxn ang="T11">
                      <a:pos x="T2" y="T3"/>
                    </a:cxn>
                    <a:cxn ang="T12">
                      <a:pos x="T4" y="T5"/>
                    </a:cxn>
                    <a:cxn ang="T13">
                      <a:pos x="T6" y="T7"/>
                    </a:cxn>
                    <a:cxn ang="T14">
                      <a:pos x="T8" y="T9"/>
                    </a:cxn>
                  </a:cxnLst>
                  <a:rect l="T15" t="T16" r="T17" b="T18"/>
                  <a:pathLst>
                    <a:path w="133" h="81">
                      <a:moveTo>
                        <a:pt x="0" y="68"/>
                      </a:moveTo>
                      <a:lnTo>
                        <a:pt x="11" y="81"/>
                      </a:lnTo>
                      <a:lnTo>
                        <a:pt x="133" y="14"/>
                      </a:lnTo>
                      <a:lnTo>
                        <a:pt x="124" y="0"/>
                      </a:lnTo>
                      <a:lnTo>
                        <a:pt x="0" y="6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68" name="Freeform 341"/>
                <p:cNvSpPr/>
                <p:nvPr/>
              </p:nvSpPr>
              <p:spPr bwMode="auto">
                <a:xfrm>
                  <a:off x="920" y="312"/>
                  <a:ext cx="33" cy="27"/>
                </a:xfrm>
                <a:custGeom>
                  <a:avLst/>
                  <a:gdLst>
                    <a:gd name="T0" fmla="*/ 0 w 132"/>
                    <a:gd name="T1" fmla="*/ 23 h 82"/>
                    <a:gd name="T2" fmla="*/ 2 w 132"/>
                    <a:gd name="T3" fmla="*/ 27 h 82"/>
                    <a:gd name="T4" fmla="*/ 33 w 132"/>
                    <a:gd name="T5" fmla="*/ 4 h 82"/>
                    <a:gd name="T6" fmla="*/ 30 w 132"/>
                    <a:gd name="T7" fmla="*/ 0 h 82"/>
                    <a:gd name="T8" fmla="*/ 0 w 132"/>
                    <a:gd name="T9" fmla="*/ 23 h 82"/>
                    <a:gd name="T10" fmla="*/ 0 60000 65536"/>
                    <a:gd name="T11" fmla="*/ 0 60000 65536"/>
                    <a:gd name="T12" fmla="*/ 0 60000 65536"/>
                    <a:gd name="T13" fmla="*/ 0 60000 65536"/>
                    <a:gd name="T14" fmla="*/ 0 60000 65536"/>
                    <a:gd name="T15" fmla="*/ 0 w 132"/>
                    <a:gd name="T16" fmla="*/ 0 h 82"/>
                    <a:gd name="T17" fmla="*/ 132 w 132"/>
                    <a:gd name="T18" fmla="*/ 82 h 82"/>
                  </a:gdLst>
                  <a:ahLst/>
                  <a:cxnLst>
                    <a:cxn ang="T10">
                      <a:pos x="T0" y="T1"/>
                    </a:cxn>
                    <a:cxn ang="T11">
                      <a:pos x="T2" y="T3"/>
                    </a:cxn>
                    <a:cxn ang="T12">
                      <a:pos x="T4" y="T5"/>
                    </a:cxn>
                    <a:cxn ang="T13">
                      <a:pos x="T6" y="T7"/>
                    </a:cxn>
                    <a:cxn ang="T14">
                      <a:pos x="T8" y="T9"/>
                    </a:cxn>
                  </a:cxnLst>
                  <a:rect l="T15" t="T16" r="T17" b="T18"/>
                  <a:pathLst>
                    <a:path w="132" h="82">
                      <a:moveTo>
                        <a:pt x="0" y="70"/>
                      </a:moveTo>
                      <a:lnTo>
                        <a:pt x="9" y="82"/>
                      </a:lnTo>
                      <a:lnTo>
                        <a:pt x="132" y="12"/>
                      </a:lnTo>
                      <a:lnTo>
                        <a:pt x="121" y="0"/>
                      </a:lnTo>
                      <a:lnTo>
                        <a:pt x="0" y="7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69" name="Freeform 342"/>
                <p:cNvSpPr/>
                <p:nvPr/>
              </p:nvSpPr>
              <p:spPr bwMode="auto">
                <a:xfrm>
                  <a:off x="922" y="313"/>
                  <a:ext cx="32" cy="29"/>
                </a:xfrm>
                <a:custGeom>
                  <a:avLst/>
                  <a:gdLst>
                    <a:gd name="T0" fmla="*/ 0 w 131"/>
                    <a:gd name="T1" fmla="*/ 24 h 85"/>
                    <a:gd name="T2" fmla="*/ 3 w 131"/>
                    <a:gd name="T3" fmla="*/ 29 h 85"/>
                    <a:gd name="T4" fmla="*/ 32 w 131"/>
                    <a:gd name="T5" fmla="*/ 4 h 85"/>
                    <a:gd name="T6" fmla="*/ 29 w 131"/>
                    <a:gd name="T7" fmla="*/ 0 h 85"/>
                    <a:gd name="T8" fmla="*/ 0 w 131"/>
                    <a:gd name="T9" fmla="*/ 24 h 85"/>
                    <a:gd name="T10" fmla="*/ 0 60000 65536"/>
                    <a:gd name="T11" fmla="*/ 0 60000 65536"/>
                    <a:gd name="T12" fmla="*/ 0 60000 65536"/>
                    <a:gd name="T13" fmla="*/ 0 60000 65536"/>
                    <a:gd name="T14" fmla="*/ 0 60000 65536"/>
                    <a:gd name="T15" fmla="*/ 0 w 131"/>
                    <a:gd name="T16" fmla="*/ 0 h 85"/>
                    <a:gd name="T17" fmla="*/ 131 w 131"/>
                    <a:gd name="T18" fmla="*/ 85 h 85"/>
                  </a:gdLst>
                  <a:ahLst/>
                  <a:cxnLst>
                    <a:cxn ang="T10">
                      <a:pos x="T0" y="T1"/>
                    </a:cxn>
                    <a:cxn ang="T11">
                      <a:pos x="T2" y="T3"/>
                    </a:cxn>
                    <a:cxn ang="T12">
                      <a:pos x="T4" y="T5"/>
                    </a:cxn>
                    <a:cxn ang="T13">
                      <a:pos x="T6" y="T7"/>
                    </a:cxn>
                    <a:cxn ang="T14">
                      <a:pos x="T8" y="T9"/>
                    </a:cxn>
                  </a:cxnLst>
                  <a:rect l="T15" t="T16" r="T17" b="T18"/>
                  <a:pathLst>
                    <a:path w="131" h="85">
                      <a:moveTo>
                        <a:pt x="0" y="71"/>
                      </a:moveTo>
                      <a:lnTo>
                        <a:pt x="11" y="85"/>
                      </a:lnTo>
                      <a:lnTo>
                        <a:pt x="131" y="12"/>
                      </a:lnTo>
                      <a:lnTo>
                        <a:pt x="117" y="0"/>
                      </a:lnTo>
                      <a:lnTo>
                        <a:pt x="0" y="7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70" name="Freeform 343"/>
                <p:cNvSpPr/>
                <p:nvPr/>
              </p:nvSpPr>
              <p:spPr bwMode="auto">
                <a:xfrm>
                  <a:off x="927" y="316"/>
                  <a:ext cx="31" cy="29"/>
                </a:xfrm>
                <a:custGeom>
                  <a:avLst/>
                  <a:gdLst>
                    <a:gd name="T0" fmla="*/ 0 w 125"/>
                    <a:gd name="T1" fmla="*/ 24 h 87"/>
                    <a:gd name="T2" fmla="*/ 3 w 125"/>
                    <a:gd name="T3" fmla="*/ 29 h 87"/>
                    <a:gd name="T4" fmla="*/ 31 w 125"/>
                    <a:gd name="T5" fmla="*/ 5 h 87"/>
                    <a:gd name="T6" fmla="*/ 29 w 125"/>
                    <a:gd name="T7" fmla="*/ 0 h 87"/>
                    <a:gd name="T8" fmla="*/ 0 w 125"/>
                    <a:gd name="T9" fmla="*/ 24 h 87"/>
                    <a:gd name="T10" fmla="*/ 0 60000 65536"/>
                    <a:gd name="T11" fmla="*/ 0 60000 65536"/>
                    <a:gd name="T12" fmla="*/ 0 60000 65536"/>
                    <a:gd name="T13" fmla="*/ 0 60000 65536"/>
                    <a:gd name="T14" fmla="*/ 0 60000 65536"/>
                    <a:gd name="T15" fmla="*/ 0 w 125"/>
                    <a:gd name="T16" fmla="*/ 0 h 87"/>
                    <a:gd name="T17" fmla="*/ 125 w 125"/>
                    <a:gd name="T18" fmla="*/ 87 h 87"/>
                  </a:gdLst>
                  <a:ahLst/>
                  <a:cxnLst>
                    <a:cxn ang="T10">
                      <a:pos x="T0" y="T1"/>
                    </a:cxn>
                    <a:cxn ang="T11">
                      <a:pos x="T2" y="T3"/>
                    </a:cxn>
                    <a:cxn ang="T12">
                      <a:pos x="T4" y="T5"/>
                    </a:cxn>
                    <a:cxn ang="T13">
                      <a:pos x="T6" y="T7"/>
                    </a:cxn>
                    <a:cxn ang="T14">
                      <a:pos x="T8" y="T9"/>
                    </a:cxn>
                  </a:cxnLst>
                  <a:rect l="T15" t="T16" r="T17" b="T18"/>
                  <a:pathLst>
                    <a:path w="125" h="87">
                      <a:moveTo>
                        <a:pt x="0" y="72"/>
                      </a:moveTo>
                      <a:lnTo>
                        <a:pt x="11" y="87"/>
                      </a:lnTo>
                      <a:lnTo>
                        <a:pt x="125" y="15"/>
                      </a:lnTo>
                      <a:lnTo>
                        <a:pt x="115" y="0"/>
                      </a:lnTo>
                      <a:lnTo>
                        <a:pt x="0" y="72"/>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71" name="Freeform 344"/>
                <p:cNvSpPr/>
                <p:nvPr/>
              </p:nvSpPr>
              <p:spPr bwMode="auto">
                <a:xfrm>
                  <a:off x="929" y="319"/>
                  <a:ext cx="32" cy="29"/>
                </a:xfrm>
                <a:custGeom>
                  <a:avLst/>
                  <a:gdLst>
                    <a:gd name="T0" fmla="*/ 0 w 128"/>
                    <a:gd name="T1" fmla="*/ 24 h 88"/>
                    <a:gd name="T2" fmla="*/ 3 w 128"/>
                    <a:gd name="T3" fmla="*/ 29 h 88"/>
                    <a:gd name="T4" fmla="*/ 32 w 128"/>
                    <a:gd name="T5" fmla="*/ 5 h 88"/>
                    <a:gd name="T6" fmla="*/ 29 w 128"/>
                    <a:gd name="T7" fmla="*/ 0 h 88"/>
                    <a:gd name="T8" fmla="*/ 0 w 128"/>
                    <a:gd name="T9" fmla="*/ 24 h 88"/>
                    <a:gd name="T10" fmla="*/ 0 60000 65536"/>
                    <a:gd name="T11" fmla="*/ 0 60000 65536"/>
                    <a:gd name="T12" fmla="*/ 0 60000 65536"/>
                    <a:gd name="T13" fmla="*/ 0 60000 65536"/>
                    <a:gd name="T14" fmla="*/ 0 60000 65536"/>
                    <a:gd name="T15" fmla="*/ 0 w 128"/>
                    <a:gd name="T16" fmla="*/ 0 h 88"/>
                    <a:gd name="T17" fmla="*/ 128 w 128"/>
                    <a:gd name="T18" fmla="*/ 88 h 88"/>
                  </a:gdLst>
                  <a:ahLst/>
                  <a:cxnLst>
                    <a:cxn ang="T10">
                      <a:pos x="T0" y="T1"/>
                    </a:cxn>
                    <a:cxn ang="T11">
                      <a:pos x="T2" y="T3"/>
                    </a:cxn>
                    <a:cxn ang="T12">
                      <a:pos x="T4" y="T5"/>
                    </a:cxn>
                    <a:cxn ang="T13">
                      <a:pos x="T6" y="T7"/>
                    </a:cxn>
                    <a:cxn ang="T14">
                      <a:pos x="T8" y="T9"/>
                    </a:cxn>
                  </a:cxnLst>
                  <a:rect l="T15" t="T16" r="T17" b="T18"/>
                  <a:pathLst>
                    <a:path w="128" h="88">
                      <a:moveTo>
                        <a:pt x="0" y="73"/>
                      </a:moveTo>
                      <a:lnTo>
                        <a:pt x="12" y="88"/>
                      </a:lnTo>
                      <a:lnTo>
                        <a:pt x="128" y="14"/>
                      </a:lnTo>
                      <a:lnTo>
                        <a:pt x="116" y="0"/>
                      </a:lnTo>
                      <a:lnTo>
                        <a:pt x="0" y="73"/>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72" name="Freeform 345"/>
                <p:cNvSpPr/>
                <p:nvPr/>
              </p:nvSpPr>
              <p:spPr bwMode="auto">
                <a:xfrm>
                  <a:off x="932" y="320"/>
                  <a:ext cx="31" cy="30"/>
                </a:xfrm>
                <a:custGeom>
                  <a:avLst/>
                  <a:gdLst>
                    <a:gd name="T0" fmla="*/ 0 w 126"/>
                    <a:gd name="T1" fmla="*/ 25 h 89"/>
                    <a:gd name="T2" fmla="*/ 3 w 126"/>
                    <a:gd name="T3" fmla="*/ 30 h 89"/>
                    <a:gd name="T4" fmla="*/ 31 w 126"/>
                    <a:gd name="T5" fmla="*/ 4 h 89"/>
                    <a:gd name="T6" fmla="*/ 29 w 126"/>
                    <a:gd name="T7" fmla="*/ 0 h 89"/>
                    <a:gd name="T8" fmla="*/ 0 w 126"/>
                    <a:gd name="T9" fmla="*/ 25 h 89"/>
                    <a:gd name="T10" fmla="*/ 0 60000 65536"/>
                    <a:gd name="T11" fmla="*/ 0 60000 65536"/>
                    <a:gd name="T12" fmla="*/ 0 60000 65536"/>
                    <a:gd name="T13" fmla="*/ 0 60000 65536"/>
                    <a:gd name="T14" fmla="*/ 0 60000 65536"/>
                    <a:gd name="T15" fmla="*/ 0 w 126"/>
                    <a:gd name="T16" fmla="*/ 0 h 89"/>
                    <a:gd name="T17" fmla="*/ 126 w 126"/>
                    <a:gd name="T18" fmla="*/ 89 h 89"/>
                  </a:gdLst>
                  <a:ahLst/>
                  <a:cxnLst>
                    <a:cxn ang="T10">
                      <a:pos x="T0" y="T1"/>
                    </a:cxn>
                    <a:cxn ang="T11">
                      <a:pos x="T2" y="T3"/>
                    </a:cxn>
                    <a:cxn ang="T12">
                      <a:pos x="T4" y="T5"/>
                    </a:cxn>
                    <a:cxn ang="T13">
                      <a:pos x="T6" y="T7"/>
                    </a:cxn>
                    <a:cxn ang="T14">
                      <a:pos x="T8" y="T9"/>
                    </a:cxn>
                  </a:cxnLst>
                  <a:rect l="T15" t="T16" r="T17" b="T18"/>
                  <a:pathLst>
                    <a:path w="126" h="89">
                      <a:moveTo>
                        <a:pt x="0" y="75"/>
                      </a:moveTo>
                      <a:lnTo>
                        <a:pt x="12" y="89"/>
                      </a:lnTo>
                      <a:lnTo>
                        <a:pt x="126" y="13"/>
                      </a:lnTo>
                      <a:lnTo>
                        <a:pt x="116" y="0"/>
                      </a:lnTo>
                      <a:lnTo>
                        <a:pt x="0" y="75"/>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73" name="Freeform 346"/>
                <p:cNvSpPr/>
                <p:nvPr/>
              </p:nvSpPr>
              <p:spPr bwMode="auto">
                <a:xfrm>
                  <a:off x="934" y="322"/>
                  <a:ext cx="31" cy="30"/>
                </a:xfrm>
                <a:custGeom>
                  <a:avLst/>
                  <a:gdLst>
                    <a:gd name="T0" fmla="*/ 0 w 122"/>
                    <a:gd name="T1" fmla="*/ 25 h 91"/>
                    <a:gd name="T2" fmla="*/ 3 w 122"/>
                    <a:gd name="T3" fmla="*/ 30 h 91"/>
                    <a:gd name="T4" fmla="*/ 31 w 122"/>
                    <a:gd name="T5" fmla="*/ 4 h 91"/>
                    <a:gd name="T6" fmla="*/ 28 w 122"/>
                    <a:gd name="T7" fmla="*/ 0 h 91"/>
                    <a:gd name="T8" fmla="*/ 0 w 122"/>
                    <a:gd name="T9" fmla="*/ 25 h 91"/>
                    <a:gd name="T10" fmla="*/ 0 60000 65536"/>
                    <a:gd name="T11" fmla="*/ 0 60000 65536"/>
                    <a:gd name="T12" fmla="*/ 0 60000 65536"/>
                    <a:gd name="T13" fmla="*/ 0 60000 65536"/>
                    <a:gd name="T14" fmla="*/ 0 60000 65536"/>
                    <a:gd name="T15" fmla="*/ 0 w 122"/>
                    <a:gd name="T16" fmla="*/ 0 h 91"/>
                    <a:gd name="T17" fmla="*/ 122 w 122"/>
                    <a:gd name="T18" fmla="*/ 91 h 91"/>
                  </a:gdLst>
                  <a:ahLst/>
                  <a:cxnLst>
                    <a:cxn ang="T10">
                      <a:pos x="T0" y="T1"/>
                    </a:cxn>
                    <a:cxn ang="T11">
                      <a:pos x="T2" y="T3"/>
                    </a:cxn>
                    <a:cxn ang="T12">
                      <a:pos x="T4" y="T5"/>
                    </a:cxn>
                    <a:cxn ang="T13">
                      <a:pos x="T6" y="T7"/>
                    </a:cxn>
                    <a:cxn ang="T14">
                      <a:pos x="T8" y="T9"/>
                    </a:cxn>
                  </a:cxnLst>
                  <a:rect l="T15" t="T16" r="T17" b="T18"/>
                  <a:pathLst>
                    <a:path w="122" h="91">
                      <a:moveTo>
                        <a:pt x="0" y="77"/>
                      </a:moveTo>
                      <a:lnTo>
                        <a:pt x="13" y="91"/>
                      </a:lnTo>
                      <a:lnTo>
                        <a:pt x="122" y="12"/>
                      </a:lnTo>
                      <a:lnTo>
                        <a:pt x="110" y="0"/>
                      </a:lnTo>
                      <a:lnTo>
                        <a:pt x="0" y="77"/>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74" name="Freeform 347"/>
                <p:cNvSpPr/>
                <p:nvPr/>
              </p:nvSpPr>
              <p:spPr bwMode="auto">
                <a:xfrm>
                  <a:off x="937" y="325"/>
                  <a:ext cx="31" cy="30"/>
                </a:xfrm>
                <a:custGeom>
                  <a:avLst/>
                  <a:gdLst>
                    <a:gd name="T0" fmla="*/ 0 w 123"/>
                    <a:gd name="T1" fmla="*/ 25 h 90"/>
                    <a:gd name="T2" fmla="*/ 3 w 123"/>
                    <a:gd name="T3" fmla="*/ 30 h 90"/>
                    <a:gd name="T4" fmla="*/ 31 w 123"/>
                    <a:gd name="T5" fmla="*/ 4 h 90"/>
                    <a:gd name="T6" fmla="*/ 27 w 123"/>
                    <a:gd name="T7" fmla="*/ 0 h 90"/>
                    <a:gd name="T8" fmla="*/ 0 w 123"/>
                    <a:gd name="T9" fmla="*/ 25 h 90"/>
                    <a:gd name="T10" fmla="*/ 0 60000 65536"/>
                    <a:gd name="T11" fmla="*/ 0 60000 65536"/>
                    <a:gd name="T12" fmla="*/ 0 60000 65536"/>
                    <a:gd name="T13" fmla="*/ 0 60000 65536"/>
                    <a:gd name="T14" fmla="*/ 0 60000 65536"/>
                    <a:gd name="T15" fmla="*/ 0 w 123"/>
                    <a:gd name="T16" fmla="*/ 0 h 90"/>
                    <a:gd name="T17" fmla="*/ 123 w 123"/>
                    <a:gd name="T18" fmla="*/ 90 h 90"/>
                  </a:gdLst>
                  <a:ahLst/>
                  <a:cxnLst>
                    <a:cxn ang="T10">
                      <a:pos x="T0" y="T1"/>
                    </a:cxn>
                    <a:cxn ang="T11">
                      <a:pos x="T2" y="T3"/>
                    </a:cxn>
                    <a:cxn ang="T12">
                      <a:pos x="T4" y="T5"/>
                    </a:cxn>
                    <a:cxn ang="T13">
                      <a:pos x="T6" y="T7"/>
                    </a:cxn>
                    <a:cxn ang="T14">
                      <a:pos x="T8" y="T9"/>
                    </a:cxn>
                  </a:cxnLst>
                  <a:rect l="T15" t="T16" r="T17" b="T18"/>
                  <a:pathLst>
                    <a:path w="123" h="90">
                      <a:moveTo>
                        <a:pt x="0" y="74"/>
                      </a:moveTo>
                      <a:lnTo>
                        <a:pt x="13" y="90"/>
                      </a:lnTo>
                      <a:lnTo>
                        <a:pt x="123" y="13"/>
                      </a:lnTo>
                      <a:lnTo>
                        <a:pt x="109" y="0"/>
                      </a:lnTo>
                      <a:lnTo>
                        <a:pt x="0" y="74"/>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75" name="Freeform 348"/>
                <p:cNvSpPr/>
                <p:nvPr/>
              </p:nvSpPr>
              <p:spPr bwMode="auto">
                <a:xfrm>
                  <a:off x="927" y="336"/>
                  <a:ext cx="17" cy="17"/>
                </a:xfrm>
                <a:custGeom>
                  <a:avLst/>
                  <a:gdLst>
                    <a:gd name="T0" fmla="*/ 3 w 67"/>
                    <a:gd name="T1" fmla="*/ 0 h 50"/>
                    <a:gd name="T2" fmla="*/ 0 w 67"/>
                    <a:gd name="T3" fmla="*/ 4 h 50"/>
                    <a:gd name="T4" fmla="*/ 13 w 67"/>
                    <a:gd name="T5" fmla="*/ 17 h 50"/>
                    <a:gd name="T6" fmla="*/ 17 w 67"/>
                    <a:gd name="T7" fmla="*/ 13 h 50"/>
                    <a:gd name="T8" fmla="*/ 3 w 67"/>
                    <a:gd name="T9" fmla="*/ 0 h 50"/>
                    <a:gd name="T10" fmla="*/ 0 60000 65536"/>
                    <a:gd name="T11" fmla="*/ 0 60000 65536"/>
                    <a:gd name="T12" fmla="*/ 0 60000 65536"/>
                    <a:gd name="T13" fmla="*/ 0 60000 65536"/>
                    <a:gd name="T14" fmla="*/ 0 60000 65536"/>
                    <a:gd name="T15" fmla="*/ 0 w 67"/>
                    <a:gd name="T16" fmla="*/ 0 h 50"/>
                    <a:gd name="T17" fmla="*/ 67 w 67"/>
                    <a:gd name="T18" fmla="*/ 50 h 50"/>
                  </a:gdLst>
                  <a:ahLst/>
                  <a:cxnLst>
                    <a:cxn ang="T10">
                      <a:pos x="T0" y="T1"/>
                    </a:cxn>
                    <a:cxn ang="T11">
                      <a:pos x="T2" y="T3"/>
                    </a:cxn>
                    <a:cxn ang="T12">
                      <a:pos x="T4" y="T5"/>
                    </a:cxn>
                    <a:cxn ang="T13">
                      <a:pos x="T6" y="T7"/>
                    </a:cxn>
                    <a:cxn ang="T14">
                      <a:pos x="T8" y="T9"/>
                    </a:cxn>
                  </a:cxnLst>
                  <a:rect l="T15" t="T16" r="T17" b="T18"/>
                  <a:pathLst>
                    <a:path w="67" h="50">
                      <a:moveTo>
                        <a:pt x="13" y="0"/>
                      </a:moveTo>
                      <a:lnTo>
                        <a:pt x="0" y="12"/>
                      </a:lnTo>
                      <a:lnTo>
                        <a:pt x="53" y="50"/>
                      </a:lnTo>
                      <a:lnTo>
                        <a:pt x="67" y="37"/>
                      </a:lnTo>
                      <a:lnTo>
                        <a:pt x="1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76" name="Freeform 349"/>
                <p:cNvSpPr/>
                <p:nvPr/>
              </p:nvSpPr>
              <p:spPr bwMode="auto">
                <a:xfrm>
                  <a:off x="931" y="335"/>
                  <a:ext cx="16" cy="15"/>
                </a:xfrm>
                <a:custGeom>
                  <a:avLst/>
                  <a:gdLst>
                    <a:gd name="T0" fmla="*/ 3 w 66"/>
                    <a:gd name="T1" fmla="*/ 0 h 45"/>
                    <a:gd name="T2" fmla="*/ 0 w 66"/>
                    <a:gd name="T3" fmla="*/ 4 h 45"/>
                    <a:gd name="T4" fmla="*/ 13 w 66"/>
                    <a:gd name="T5" fmla="*/ 15 h 45"/>
                    <a:gd name="T6" fmla="*/ 16 w 66"/>
                    <a:gd name="T7" fmla="*/ 11 h 45"/>
                    <a:gd name="T8" fmla="*/ 3 w 66"/>
                    <a:gd name="T9" fmla="*/ 0 h 45"/>
                    <a:gd name="T10" fmla="*/ 0 60000 65536"/>
                    <a:gd name="T11" fmla="*/ 0 60000 65536"/>
                    <a:gd name="T12" fmla="*/ 0 60000 65536"/>
                    <a:gd name="T13" fmla="*/ 0 60000 65536"/>
                    <a:gd name="T14" fmla="*/ 0 60000 65536"/>
                    <a:gd name="T15" fmla="*/ 0 w 66"/>
                    <a:gd name="T16" fmla="*/ 0 h 45"/>
                    <a:gd name="T17" fmla="*/ 66 w 66"/>
                    <a:gd name="T18" fmla="*/ 45 h 45"/>
                  </a:gdLst>
                  <a:ahLst/>
                  <a:cxnLst>
                    <a:cxn ang="T10">
                      <a:pos x="T0" y="T1"/>
                    </a:cxn>
                    <a:cxn ang="T11">
                      <a:pos x="T2" y="T3"/>
                    </a:cxn>
                    <a:cxn ang="T12">
                      <a:pos x="T4" y="T5"/>
                    </a:cxn>
                    <a:cxn ang="T13">
                      <a:pos x="T6" y="T7"/>
                    </a:cxn>
                    <a:cxn ang="T14">
                      <a:pos x="T8" y="T9"/>
                    </a:cxn>
                  </a:cxnLst>
                  <a:rect l="T15" t="T16" r="T17" b="T18"/>
                  <a:pathLst>
                    <a:path w="66" h="45">
                      <a:moveTo>
                        <a:pt x="12" y="0"/>
                      </a:moveTo>
                      <a:lnTo>
                        <a:pt x="0" y="12"/>
                      </a:lnTo>
                      <a:lnTo>
                        <a:pt x="55" y="45"/>
                      </a:lnTo>
                      <a:lnTo>
                        <a:pt x="66" y="32"/>
                      </a:lnTo>
                      <a:lnTo>
                        <a:pt x="12"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77" name="Freeform 350"/>
                <p:cNvSpPr/>
                <p:nvPr/>
              </p:nvSpPr>
              <p:spPr bwMode="auto">
                <a:xfrm>
                  <a:off x="938" y="329"/>
                  <a:ext cx="16" cy="16"/>
                </a:xfrm>
                <a:custGeom>
                  <a:avLst/>
                  <a:gdLst>
                    <a:gd name="T0" fmla="*/ 3 w 64"/>
                    <a:gd name="T1" fmla="*/ 0 h 48"/>
                    <a:gd name="T2" fmla="*/ 0 w 64"/>
                    <a:gd name="T3" fmla="*/ 5 h 48"/>
                    <a:gd name="T4" fmla="*/ 13 w 64"/>
                    <a:gd name="T5" fmla="*/ 16 h 48"/>
                    <a:gd name="T6" fmla="*/ 16 w 64"/>
                    <a:gd name="T7" fmla="*/ 11 h 48"/>
                    <a:gd name="T8" fmla="*/ 3 w 64"/>
                    <a:gd name="T9" fmla="*/ 0 h 48"/>
                    <a:gd name="T10" fmla="*/ 0 60000 65536"/>
                    <a:gd name="T11" fmla="*/ 0 60000 65536"/>
                    <a:gd name="T12" fmla="*/ 0 60000 65536"/>
                    <a:gd name="T13" fmla="*/ 0 60000 65536"/>
                    <a:gd name="T14" fmla="*/ 0 60000 65536"/>
                    <a:gd name="T15" fmla="*/ 0 w 64"/>
                    <a:gd name="T16" fmla="*/ 0 h 48"/>
                    <a:gd name="T17" fmla="*/ 64 w 64"/>
                    <a:gd name="T18" fmla="*/ 48 h 48"/>
                  </a:gdLst>
                  <a:ahLst/>
                  <a:cxnLst>
                    <a:cxn ang="T10">
                      <a:pos x="T0" y="T1"/>
                    </a:cxn>
                    <a:cxn ang="T11">
                      <a:pos x="T2" y="T3"/>
                    </a:cxn>
                    <a:cxn ang="T12">
                      <a:pos x="T4" y="T5"/>
                    </a:cxn>
                    <a:cxn ang="T13">
                      <a:pos x="T6" y="T7"/>
                    </a:cxn>
                    <a:cxn ang="T14">
                      <a:pos x="T8" y="T9"/>
                    </a:cxn>
                  </a:cxnLst>
                  <a:rect l="T15" t="T16" r="T17" b="T18"/>
                  <a:pathLst>
                    <a:path w="64" h="48">
                      <a:moveTo>
                        <a:pt x="11" y="0"/>
                      </a:moveTo>
                      <a:lnTo>
                        <a:pt x="0" y="14"/>
                      </a:lnTo>
                      <a:lnTo>
                        <a:pt x="52" y="48"/>
                      </a:lnTo>
                      <a:lnTo>
                        <a:pt x="64" y="33"/>
                      </a:lnTo>
                      <a:lnTo>
                        <a:pt x="11"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78" name="Freeform 351"/>
                <p:cNvSpPr/>
                <p:nvPr/>
              </p:nvSpPr>
              <p:spPr bwMode="auto">
                <a:xfrm>
                  <a:off x="941" y="328"/>
                  <a:ext cx="16" cy="14"/>
                </a:xfrm>
                <a:custGeom>
                  <a:avLst/>
                  <a:gdLst>
                    <a:gd name="T0" fmla="*/ 3 w 63"/>
                    <a:gd name="T1" fmla="*/ 0 h 43"/>
                    <a:gd name="T2" fmla="*/ 0 w 63"/>
                    <a:gd name="T3" fmla="*/ 4 h 43"/>
                    <a:gd name="T4" fmla="*/ 13 w 63"/>
                    <a:gd name="T5" fmla="*/ 14 h 43"/>
                    <a:gd name="T6" fmla="*/ 16 w 63"/>
                    <a:gd name="T7" fmla="*/ 10 h 43"/>
                    <a:gd name="T8" fmla="*/ 3 w 63"/>
                    <a:gd name="T9" fmla="*/ 0 h 43"/>
                    <a:gd name="T10" fmla="*/ 0 60000 65536"/>
                    <a:gd name="T11" fmla="*/ 0 60000 65536"/>
                    <a:gd name="T12" fmla="*/ 0 60000 65536"/>
                    <a:gd name="T13" fmla="*/ 0 60000 65536"/>
                    <a:gd name="T14" fmla="*/ 0 60000 65536"/>
                    <a:gd name="T15" fmla="*/ 0 w 63"/>
                    <a:gd name="T16" fmla="*/ 0 h 43"/>
                    <a:gd name="T17" fmla="*/ 63 w 63"/>
                    <a:gd name="T18" fmla="*/ 43 h 43"/>
                  </a:gdLst>
                  <a:ahLst/>
                  <a:cxnLst>
                    <a:cxn ang="T10">
                      <a:pos x="T0" y="T1"/>
                    </a:cxn>
                    <a:cxn ang="T11">
                      <a:pos x="T2" y="T3"/>
                    </a:cxn>
                    <a:cxn ang="T12">
                      <a:pos x="T4" y="T5"/>
                    </a:cxn>
                    <a:cxn ang="T13">
                      <a:pos x="T6" y="T7"/>
                    </a:cxn>
                    <a:cxn ang="T14">
                      <a:pos x="T8" y="T9"/>
                    </a:cxn>
                  </a:cxnLst>
                  <a:rect l="T15" t="T16" r="T17" b="T18"/>
                  <a:pathLst>
                    <a:path w="63" h="43">
                      <a:moveTo>
                        <a:pt x="10" y="0"/>
                      </a:moveTo>
                      <a:lnTo>
                        <a:pt x="0" y="13"/>
                      </a:lnTo>
                      <a:lnTo>
                        <a:pt x="53" y="43"/>
                      </a:lnTo>
                      <a:lnTo>
                        <a:pt x="63" y="30"/>
                      </a:lnTo>
                      <a:lnTo>
                        <a:pt x="10"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79" name="Freeform 352"/>
                <p:cNvSpPr/>
                <p:nvPr/>
              </p:nvSpPr>
              <p:spPr bwMode="auto">
                <a:xfrm>
                  <a:off x="945" y="325"/>
                  <a:ext cx="16" cy="15"/>
                </a:xfrm>
                <a:custGeom>
                  <a:avLst/>
                  <a:gdLst>
                    <a:gd name="T0" fmla="*/ 3 w 62"/>
                    <a:gd name="T1" fmla="*/ 0 h 45"/>
                    <a:gd name="T2" fmla="*/ 0 w 62"/>
                    <a:gd name="T3" fmla="*/ 5 h 45"/>
                    <a:gd name="T4" fmla="*/ 13 w 62"/>
                    <a:gd name="T5" fmla="*/ 15 h 45"/>
                    <a:gd name="T6" fmla="*/ 16 w 62"/>
                    <a:gd name="T7" fmla="*/ 11 h 45"/>
                    <a:gd name="T8" fmla="*/ 3 w 62"/>
                    <a:gd name="T9" fmla="*/ 0 h 45"/>
                    <a:gd name="T10" fmla="*/ 0 60000 65536"/>
                    <a:gd name="T11" fmla="*/ 0 60000 65536"/>
                    <a:gd name="T12" fmla="*/ 0 60000 65536"/>
                    <a:gd name="T13" fmla="*/ 0 60000 65536"/>
                    <a:gd name="T14" fmla="*/ 0 60000 65536"/>
                    <a:gd name="T15" fmla="*/ 0 w 62"/>
                    <a:gd name="T16" fmla="*/ 0 h 45"/>
                    <a:gd name="T17" fmla="*/ 62 w 62"/>
                    <a:gd name="T18" fmla="*/ 45 h 45"/>
                  </a:gdLst>
                  <a:ahLst/>
                  <a:cxnLst>
                    <a:cxn ang="T10">
                      <a:pos x="T0" y="T1"/>
                    </a:cxn>
                    <a:cxn ang="T11">
                      <a:pos x="T2" y="T3"/>
                    </a:cxn>
                    <a:cxn ang="T12">
                      <a:pos x="T4" y="T5"/>
                    </a:cxn>
                    <a:cxn ang="T13">
                      <a:pos x="T6" y="T7"/>
                    </a:cxn>
                    <a:cxn ang="T14">
                      <a:pos x="T8" y="T9"/>
                    </a:cxn>
                  </a:cxnLst>
                  <a:rect l="T15" t="T16" r="T17" b="T18"/>
                  <a:pathLst>
                    <a:path w="62" h="45">
                      <a:moveTo>
                        <a:pt x="13" y="0"/>
                      </a:moveTo>
                      <a:lnTo>
                        <a:pt x="0" y="14"/>
                      </a:lnTo>
                      <a:lnTo>
                        <a:pt x="50" y="45"/>
                      </a:lnTo>
                      <a:lnTo>
                        <a:pt x="62" y="33"/>
                      </a:lnTo>
                      <a:lnTo>
                        <a:pt x="1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80" name="Freeform 353"/>
                <p:cNvSpPr/>
                <p:nvPr/>
              </p:nvSpPr>
              <p:spPr bwMode="auto">
                <a:xfrm>
                  <a:off x="948" y="322"/>
                  <a:ext cx="15" cy="16"/>
                </a:xfrm>
                <a:custGeom>
                  <a:avLst/>
                  <a:gdLst>
                    <a:gd name="T0" fmla="*/ 2 w 61"/>
                    <a:gd name="T1" fmla="*/ 0 h 48"/>
                    <a:gd name="T2" fmla="*/ 0 w 61"/>
                    <a:gd name="T3" fmla="*/ 5 h 48"/>
                    <a:gd name="T4" fmla="*/ 12 w 61"/>
                    <a:gd name="T5" fmla="*/ 16 h 48"/>
                    <a:gd name="T6" fmla="*/ 15 w 61"/>
                    <a:gd name="T7" fmla="*/ 10 h 48"/>
                    <a:gd name="T8" fmla="*/ 2 w 61"/>
                    <a:gd name="T9" fmla="*/ 0 h 48"/>
                    <a:gd name="T10" fmla="*/ 0 60000 65536"/>
                    <a:gd name="T11" fmla="*/ 0 60000 65536"/>
                    <a:gd name="T12" fmla="*/ 0 60000 65536"/>
                    <a:gd name="T13" fmla="*/ 0 60000 65536"/>
                    <a:gd name="T14" fmla="*/ 0 60000 65536"/>
                    <a:gd name="T15" fmla="*/ 0 w 61"/>
                    <a:gd name="T16" fmla="*/ 0 h 48"/>
                    <a:gd name="T17" fmla="*/ 61 w 61"/>
                    <a:gd name="T18" fmla="*/ 48 h 48"/>
                  </a:gdLst>
                  <a:ahLst/>
                  <a:cxnLst>
                    <a:cxn ang="T10">
                      <a:pos x="T0" y="T1"/>
                    </a:cxn>
                    <a:cxn ang="T11">
                      <a:pos x="T2" y="T3"/>
                    </a:cxn>
                    <a:cxn ang="T12">
                      <a:pos x="T4" y="T5"/>
                    </a:cxn>
                    <a:cxn ang="T13">
                      <a:pos x="T6" y="T7"/>
                    </a:cxn>
                    <a:cxn ang="T14">
                      <a:pos x="T8" y="T9"/>
                    </a:cxn>
                  </a:cxnLst>
                  <a:rect l="T15" t="T16" r="T17" b="T18"/>
                  <a:pathLst>
                    <a:path w="61" h="48">
                      <a:moveTo>
                        <a:pt x="10" y="0"/>
                      </a:moveTo>
                      <a:lnTo>
                        <a:pt x="0" y="14"/>
                      </a:lnTo>
                      <a:lnTo>
                        <a:pt x="50" y="48"/>
                      </a:lnTo>
                      <a:lnTo>
                        <a:pt x="61" y="31"/>
                      </a:lnTo>
                      <a:lnTo>
                        <a:pt x="10"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81" name="Freeform 354"/>
                <p:cNvSpPr/>
                <p:nvPr/>
              </p:nvSpPr>
              <p:spPr bwMode="auto">
                <a:xfrm>
                  <a:off x="951" y="321"/>
                  <a:ext cx="16" cy="14"/>
                </a:xfrm>
                <a:custGeom>
                  <a:avLst/>
                  <a:gdLst>
                    <a:gd name="T0" fmla="*/ 3 w 63"/>
                    <a:gd name="T1" fmla="*/ 0 h 43"/>
                    <a:gd name="T2" fmla="*/ 0 w 63"/>
                    <a:gd name="T3" fmla="*/ 5 h 43"/>
                    <a:gd name="T4" fmla="*/ 13 w 63"/>
                    <a:gd name="T5" fmla="*/ 14 h 43"/>
                    <a:gd name="T6" fmla="*/ 16 w 63"/>
                    <a:gd name="T7" fmla="*/ 9 h 43"/>
                    <a:gd name="T8" fmla="*/ 3 w 63"/>
                    <a:gd name="T9" fmla="*/ 0 h 43"/>
                    <a:gd name="T10" fmla="*/ 0 60000 65536"/>
                    <a:gd name="T11" fmla="*/ 0 60000 65536"/>
                    <a:gd name="T12" fmla="*/ 0 60000 65536"/>
                    <a:gd name="T13" fmla="*/ 0 60000 65536"/>
                    <a:gd name="T14" fmla="*/ 0 60000 65536"/>
                    <a:gd name="T15" fmla="*/ 0 w 63"/>
                    <a:gd name="T16" fmla="*/ 0 h 43"/>
                    <a:gd name="T17" fmla="*/ 63 w 63"/>
                    <a:gd name="T18" fmla="*/ 43 h 43"/>
                  </a:gdLst>
                  <a:ahLst/>
                  <a:cxnLst>
                    <a:cxn ang="T10">
                      <a:pos x="T0" y="T1"/>
                    </a:cxn>
                    <a:cxn ang="T11">
                      <a:pos x="T2" y="T3"/>
                    </a:cxn>
                    <a:cxn ang="T12">
                      <a:pos x="T4" y="T5"/>
                    </a:cxn>
                    <a:cxn ang="T13">
                      <a:pos x="T6" y="T7"/>
                    </a:cxn>
                    <a:cxn ang="T14">
                      <a:pos x="T8" y="T9"/>
                    </a:cxn>
                  </a:cxnLst>
                  <a:rect l="T15" t="T16" r="T17" b="T18"/>
                  <a:pathLst>
                    <a:path w="63" h="43">
                      <a:moveTo>
                        <a:pt x="11" y="0"/>
                      </a:moveTo>
                      <a:lnTo>
                        <a:pt x="0" y="14"/>
                      </a:lnTo>
                      <a:lnTo>
                        <a:pt x="52" y="43"/>
                      </a:lnTo>
                      <a:lnTo>
                        <a:pt x="63" y="28"/>
                      </a:lnTo>
                      <a:lnTo>
                        <a:pt x="11"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82" name="Freeform 355"/>
                <p:cNvSpPr/>
                <p:nvPr/>
              </p:nvSpPr>
              <p:spPr bwMode="auto">
                <a:xfrm>
                  <a:off x="921" y="327"/>
                  <a:ext cx="8" cy="9"/>
                </a:xfrm>
                <a:custGeom>
                  <a:avLst/>
                  <a:gdLst>
                    <a:gd name="T0" fmla="*/ 3 w 31"/>
                    <a:gd name="T1" fmla="*/ 0 h 28"/>
                    <a:gd name="T2" fmla="*/ 0 w 31"/>
                    <a:gd name="T3" fmla="*/ 5 h 28"/>
                    <a:gd name="T4" fmla="*/ 6 w 31"/>
                    <a:gd name="T5" fmla="*/ 9 h 28"/>
                    <a:gd name="T6" fmla="*/ 8 w 31"/>
                    <a:gd name="T7" fmla="*/ 4 h 28"/>
                    <a:gd name="T8" fmla="*/ 3 w 31"/>
                    <a:gd name="T9" fmla="*/ 0 h 28"/>
                    <a:gd name="T10" fmla="*/ 0 60000 65536"/>
                    <a:gd name="T11" fmla="*/ 0 60000 65536"/>
                    <a:gd name="T12" fmla="*/ 0 60000 65536"/>
                    <a:gd name="T13" fmla="*/ 0 60000 65536"/>
                    <a:gd name="T14" fmla="*/ 0 60000 65536"/>
                    <a:gd name="T15" fmla="*/ 0 w 31"/>
                    <a:gd name="T16" fmla="*/ 0 h 28"/>
                    <a:gd name="T17" fmla="*/ 31 w 31"/>
                    <a:gd name="T18" fmla="*/ 28 h 28"/>
                  </a:gdLst>
                  <a:ahLst/>
                  <a:cxnLst>
                    <a:cxn ang="T10">
                      <a:pos x="T0" y="T1"/>
                    </a:cxn>
                    <a:cxn ang="T11">
                      <a:pos x="T2" y="T3"/>
                    </a:cxn>
                    <a:cxn ang="T12">
                      <a:pos x="T4" y="T5"/>
                    </a:cxn>
                    <a:cxn ang="T13">
                      <a:pos x="T6" y="T7"/>
                    </a:cxn>
                    <a:cxn ang="T14">
                      <a:pos x="T8" y="T9"/>
                    </a:cxn>
                  </a:cxnLst>
                  <a:rect l="T15" t="T16" r="T17" b="T18"/>
                  <a:pathLst>
                    <a:path w="31" h="28">
                      <a:moveTo>
                        <a:pt x="10" y="0"/>
                      </a:moveTo>
                      <a:lnTo>
                        <a:pt x="0" y="15"/>
                      </a:lnTo>
                      <a:lnTo>
                        <a:pt x="22" y="28"/>
                      </a:lnTo>
                      <a:lnTo>
                        <a:pt x="31" y="12"/>
                      </a:lnTo>
                      <a:lnTo>
                        <a:pt x="10"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83" name="Freeform 356"/>
                <p:cNvSpPr/>
                <p:nvPr/>
              </p:nvSpPr>
              <p:spPr bwMode="auto">
                <a:xfrm>
                  <a:off x="926" y="325"/>
                  <a:ext cx="7" cy="8"/>
                </a:xfrm>
                <a:custGeom>
                  <a:avLst/>
                  <a:gdLst>
                    <a:gd name="T0" fmla="*/ 2 w 29"/>
                    <a:gd name="T1" fmla="*/ 0 h 25"/>
                    <a:gd name="T2" fmla="*/ 0 w 29"/>
                    <a:gd name="T3" fmla="*/ 4 h 25"/>
                    <a:gd name="T4" fmla="*/ 5 w 29"/>
                    <a:gd name="T5" fmla="*/ 8 h 25"/>
                    <a:gd name="T6" fmla="*/ 7 w 29"/>
                    <a:gd name="T7" fmla="*/ 4 h 25"/>
                    <a:gd name="T8" fmla="*/ 2 w 29"/>
                    <a:gd name="T9" fmla="*/ 0 h 25"/>
                    <a:gd name="T10" fmla="*/ 0 60000 65536"/>
                    <a:gd name="T11" fmla="*/ 0 60000 65536"/>
                    <a:gd name="T12" fmla="*/ 0 60000 65536"/>
                    <a:gd name="T13" fmla="*/ 0 60000 65536"/>
                    <a:gd name="T14" fmla="*/ 0 60000 65536"/>
                    <a:gd name="T15" fmla="*/ 0 w 29"/>
                    <a:gd name="T16" fmla="*/ 0 h 25"/>
                    <a:gd name="T17" fmla="*/ 29 w 29"/>
                    <a:gd name="T18" fmla="*/ 25 h 25"/>
                  </a:gdLst>
                  <a:ahLst/>
                  <a:cxnLst>
                    <a:cxn ang="T10">
                      <a:pos x="T0" y="T1"/>
                    </a:cxn>
                    <a:cxn ang="T11">
                      <a:pos x="T2" y="T3"/>
                    </a:cxn>
                    <a:cxn ang="T12">
                      <a:pos x="T4" y="T5"/>
                    </a:cxn>
                    <a:cxn ang="T13">
                      <a:pos x="T6" y="T7"/>
                    </a:cxn>
                    <a:cxn ang="T14">
                      <a:pos x="T8" y="T9"/>
                    </a:cxn>
                  </a:cxnLst>
                  <a:rect l="T15" t="T16" r="T17" b="T18"/>
                  <a:pathLst>
                    <a:path w="29" h="25">
                      <a:moveTo>
                        <a:pt x="9" y="0"/>
                      </a:moveTo>
                      <a:lnTo>
                        <a:pt x="0" y="14"/>
                      </a:lnTo>
                      <a:lnTo>
                        <a:pt x="19" y="25"/>
                      </a:lnTo>
                      <a:lnTo>
                        <a:pt x="29" y="13"/>
                      </a:lnTo>
                      <a:lnTo>
                        <a:pt x="9"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84" name="Freeform 357"/>
                <p:cNvSpPr/>
                <p:nvPr/>
              </p:nvSpPr>
              <p:spPr bwMode="auto">
                <a:xfrm>
                  <a:off x="930" y="322"/>
                  <a:ext cx="8" cy="8"/>
                </a:xfrm>
                <a:custGeom>
                  <a:avLst/>
                  <a:gdLst>
                    <a:gd name="T0" fmla="*/ 2 w 29"/>
                    <a:gd name="T1" fmla="*/ 0 h 25"/>
                    <a:gd name="T2" fmla="*/ 0 w 29"/>
                    <a:gd name="T3" fmla="*/ 5 h 25"/>
                    <a:gd name="T4" fmla="*/ 6 w 29"/>
                    <a:gd name="T5" fmla="*/ 8 h 25"/>
                    <a:gd name="T6" fmla="*/ 8 w 29"/>
                    <a:gd name="T7" fmla="*/ 3 h 25"/>
                    <a:gd name="T8" fmla="*/ 2 w 29"/>
                    <a:gd name="T9" fmla="*/ 0 h 25"/>
                    <a:gd name="T10" fmla="*/ 0 60000 65536"/>
                    <a:gd name="T11" fmla="*/ 0 60000 65536"/>
                    <a:gd name="T12" fmla="*/ 0 60000 65536"/>
                    <a:gd name="T13" fmla="*/ 0 60000 65536"/>
                    <a:gd name="T14" fmla="*/ 0 60000 65536"/>
                    <a:gd name="T15" fmla="*/ 0 w 29"/>
                    <a:gd name="T16" fmla="*/ 0 h 25"/>
                    <a:gd name="T17" fmla="*/ 29 w 29"/>
                    <a:gd name="T18" fmla="*/ 25 h 25"/>
                  </a:gdLst>
                  <a:ahLst/>
                  <a:cxnLst>
                    <a:cxn ang="T10">
                      <a:pos x="T0" y="T1"/>
                    </a:cxn>
                    <a:cxn ang="T11">
                      <a:pos x="T2" y="T3"/>
                    </a:cxn>
                    <a:cxn ang="T12">
                      <a:pos x="T4" y="T5"/>
                    </a:cxn>
                    <a:cxn ang="T13">
                      <a:pos x="T6" y="T7"/>
                    </a:cxn>
                    <a:cxn ang="T14">
                      <a:pos x="T8" y="T9"/>
                    </a:cxn>
                  </a:cxnLst>
                  <a:rect l="T15" t="T16" r="T17" b="T18"/>
                  <a:pathLst>
                    <a:path w="29" h="25">
                      <a:moveTo>
                        <a:pt x="9" y="0"/>
                      </a:moveTo>
                      <a:lnTo>
                        <a:pt x="0" y="15"/>
                      </a:lnTo>
                      <a:lnTo>
                        <a:pt x="20" y="25"/>
                      </a:lnTo>
                      <a:lnTo>
                        <a:pt x="29" y="10"/>
                      </a:lnTo>
                      <a:lnTo>
                        <a:pt x="9"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85" name="Freeform 358"/>
                <p:cNvSpPr/>
                <p:nvPr/>
              </p:nvSpPr>
              <p:spPr bwMode="auto">
                <a:xfrm>
                  <a:off x="935" y="320"/>
                  <a:ext cx="8" cy="8"/>
                </a:xfrm>
                <a:custGeom>
                  <a:avLst/>
                  <a:gdLst>
                    <a:gd name="T0" fmla="*/ 2 w 29"/>
                    <a:gd name="T1" fmla="*/ 0 h 24"/>
                    <a:gd name="T2" fmla="*/ 0 w 29"/>
                    <a:gd name="T3" fmla="*/ 5 h 24"/>
                    <a:gd name="T4" fmla="*/ 5 w 29"/>
                    <a:gd name="T5" fmla="*/ 8 h 24"/>
                    <a:gd name="T6" fmla="*/ 8 w 29"/>
                    <a:gd name="T7" fmla="*/ 3 h 24"/>
                    <a:gd name="T8" fmla="*/ 2 w 29"/>
                    <a:gd name="T9" fmla="*/ 0 h 24"/>
                    <a:gd name="T10" fmla="*/ 0 60000 65536"/>
                    <a:gd name="T11" fmla="*/ 0 60000 65536"/>
                    <a:gd name="T12" fmla="*/ 0 60000 65536"/>
                    <a:gd name="T13" fmla="*/ 0 60000 65536"/>
                    <a:gd name="T14" fmla="*/ 0 60000 65536"/>
                    <a:gd name="T15" fmla="*/ 0 w 29"/>
                    <a:gd name="T16" fmla="*/ 0 h 24"/>
                    <a:gd name="T17" fmla="*/ 29 w 29"/>
                    <a:gd name="T18" fmla="*/ 24 h 24"/>
                  </a:gdLst>
                  <a:ahLst/>
                  <a:cxnLst>
                    <a:cxn ang="T10">
                      <a:pos x="T0" y="T1"/>
                    </a:cxn>
                    <a:cxn ang="T11">
                      <a:pos x="T2" y="T3"/>
                    </a:cxn>
                    <a:cxn ang="T12">
                      <a:pos x="T4" y="T5"/>
                    </a:cxn>
                    <a:cxn ang="T13">
                      <a:pos x="T6" y="T7"/>
                    </a:cxn>
                    <a:cxn ang="T14">
                      <a:pos x="T8" y="T9"/>
                    </a:cxn>
                  </a:cxnLst>
                  <a:rect l="T15" t="T16" r="T17" b="T18"/>
                  <a:pathLst>
                    <a:path w="29" h="24">
                      <a:moveTo>
                        <a:pt x="8" y="0"/>
                      </a:moveTo>
                      <a:lnTo>
                        <a:pt x="0" y="15"/>
                      </a:lnTo>
                      <a:lnTo>
                        <a:pt x="18" y="24"/>
                      </a:lnTo>
                      <a:lnTo>
                        <a:pt x="29" y="8"/>
                      </a:lnTo>
                      <a:lnTo>
                        <a:pt x="8"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86" name="Freeform 359"/>
                <p:cNvSpPr/>
                <p:nvPr/>
              </p:nvSpPr>
              <p:spPr bwMode="auto">
                <a:xfrm>
                  <a:off x="940" y="317"/>
                  <a:ext cx="7" cy="8"/>
                </a:xfrm>
                <a:custGeom>
                  <a:avLst/>
                  <a:gdLst>
                    <a:gd name="T0" fmla="*/ 2 w 27"/>
                    <a:gd name="T1" fmla="*/ 0 h 26"/>
                    <a:gd name="T2" fmla="*/ 0 w 27"/>
                    <a:gd name="T3" fmla="*/ 5 h 26"/>
                    <a:gd name="T4" fmla="*/ 4 w 27"/>
                    <a:gd name="T5" fmla="*/ 8 h 26"/>
                    <a:gd name="T6" fmla="*/ 7 w 27"/>
                    <a:gd name="T7" fmla="*/ 3 h 26"/>
                    <a:gd name="T8" fmla="*/ 2 w 27"/>
                    <a:gd name="T9" fmla="*/ 0 h 26"/>
                    <a:gd name="T10" fmla="*/ 0 60000 65536"/>
                    <a:gd name="T11" fmla="*/ 0 60000 65536"/>
                    <a:gd name="T12" fmla="*/ 0 60000 65536"/>
                    <a:gd name="T13" fmla="*/ 0 60000 65536"/>
                    <a:gd name="T14" fmla="*/ 0 60000 65536"/>
                    <a:gd name="T15" fmla="*/ 0 w 27"/>
                    <a:gd name="T16" fmla="*/ 0 h 26"/>
                    <a:gd name="T17" fmla="*/ 27 w 27"/>
                    <a:gd name="T18" fmla="*/ 26 h 26"/>
                  </a:gdLst>
                  <a:ahLst/>
                  <a:cxnLst>
                    <a:cxn ang="T10">
                      <a:pos x="T0" y="T1"/>
                    </a:cxn>
                    <a:cxn ang="T11">
                      <a:pos x="T2" y="T3"/>
                    </a:cxn>
                    <a:cxn ang="T12">
                      <a:pos x="T4" y="T5"/>
                    </a:cxn>
                    <a:cxn ang="T13">
                      <a:pos x="T6" y="T7"/>
                    </a:cxn>
                    <a:cxn ang="T14">
                      <a:pos x="T8" y="T9"/>
                    </a:cxn>
                  </a:cxnLst>
                  <a:rect l="T15" t="T16" r="T17" b="T18"/>
                  <a:pathLst>
                    <a:path w="27" h="26">
                      <a:moveTo>
                        <a:pt x="9" y="0"/>
                      </a:moveTo>
                      <a:lnTo>
                        <a:pt x="0" y="16"/>
                      </a:lnTo>
                      <a:lnTo>
                        <a:pt x="17" y="26"/>
                      </a:lnTo>
                      <a:lnTo>
                        <a:pt x="27" y="11"/>
                      </a:lnTo>
                      <a:lnTo>
                        <a:pt x="9"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87" name="Freeform 360"/>
                <p:cNvSpPr/>
                <p:nvPr/>
              </p:nvSpPr>
              <p:spPr bwMode="auto">
                <a:xfrm>
                  <a:off x="945" y="314"/>
                  <a:ext cx="6" cy="8"/>
                </a:xfrm>
                <a:custGeom>
                  <a:avLst/>
                  <a:gdLst>
                    <a:gd name="T0" fmla="*/ 2 w 26"/>
                    <a:gd name="T1" fmla="*/ 0 h 24"/>
                    <a:gd name="T2" fmla="*/ 0 w 26"/>
                    <a:gd name="T3" fmla="*/ 5 h 24"/>
                    <a:gd name="T4" fmla="*/ 4 w 26"/>
                    <a:gd name="T5" fmla="*/ 8 h 24"/>
                    <a:gd name="T6" fmla="*/ 6 w 26"/>
                    <a:gd name="T7" fmla="*/ 3 h 24"/>
                    <a:gd name="T8" fmla="*/ 2 w 26"/>
                    <a:gd name="T9" fmla="*/ 0 h 24"/>
                    <a:gd name="T10" fmla="*/ 0 60000 65536"/>
                    <a:gd name="T11" fmla="*/ 0 60000 65536"/>
                    <a:gd name="T12" fmla="*/ 0 60000 65536"/>
                    <a:gd name="T13" fmla="*/ 0 60000 65536"/>
                    <a:gd name="T14" fmla="*/ 0 60000 65536"/>
                    <a:gd name="T15" fmla="*/ 0 w 26"/>
                    <a:gd name="T16" fmla="*/ 0 h 24"/>
                    <a:gd name="T17" fmla="*/ 26 w 26"/>
                    <a:gd name="T18" fmla="*/ 24 h 24"/>
                  </a:gdLst>
                  <a:ahLst/>
                  <a:cxnLst>
                    <a:cxn ang="T10">
                      <a:pos x="T0" y="T1"/>
                    </a:cxn>
                    <a:cxn ang="T11">
                      <a:pos x="T2" y="T3"/>
                    </a:cxn>
                    <a:cxn ang="T12">
                      <a:pos x="T4" y="T5"/>
                    </a:cxn>
                    <a:cxn ang="T13">
                      <a:pos x="T6" y="T7"/>
                    </a:cxn>
                    <a:cxn ang="T14">
                      <a:pos x="T8" y="T9"/>
                    </a:cxn>
                  </a:cxnLst>
                  <a:rect l="T15" t="T16" r="T17" b="T18"/>
                  <a:pathLst>
                    <a:path w="26" h="24">
                      <a:moveTo>
                        <a:pt x="10" y="0"/>
                      </a:moveTo>
                      <a:lnTo>
                        <a:pt x="0" y="15"/>
                      </a:lnTo>
                      <a:lnTo>
                        <a:pt x="18" y="24"/>
                      </a:lnTo>
                      <a:lnTo>
                        <a:pt x="26" y="8"/>
                      </a:lnTo>
                      <a:lnTo>
                        <a:pt x="10"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88" name="Freeform 361"/>
                <p:cNvSpPr/>
                <p:nvPr/>
              </p:nvSpPr>
              <p:spPr bwMode="auto">
                <a:xfrm>
                  <a:off x="934" y="380"/>
                  <a:ext cx="79" cy="59"/>
                </a:xfrm>
                <a:custGeom>
                  <a:avLst/>
                  <a:gdLst>
                    <a:gd name="T0" fmla="*/ 7 w 318"/>
                    <a:gd name="T1" fmla="*/ 59 h 178"/>
                    <a:gd name="T2" fmla="*/ 0 w 318"/>
                    <a:gd name="T3" fmla="*/ 57 h 178"/>
                    <a:gd name="T4" fmla="*/ 0 w 318"/>
                    <a:gd name="T5" fmla="*/ 44 h 178"/>
                    <a:gd name="T6" fmla="*/ 0 w 318"/>
                    <a:gd name="T7" fmla="*/ 34 h 178"/>
                    <a:gd name="T8" fmla="*/ 3 w 318"/>
                    <a:gd name="T9" fmla="*/ 28 h 178"/>
                    <a:gd name="T10" fmla="*/ 8 w 318"/>
                    <a:gd name="T11" fmla="*/ 24 h 178"/>
                    <a:gd name="T12" fmla="*/ 17 w 318"/>
                    <a:gd name="T13" fmla="*/ 19 h 178"/>
                    <a:gd name="T14" fmla="*/ 31 w 318"/>
                    <a:gd name="T15" fmla="*/ 13 h 178"/>
                    <a:gd name="T16" fmla="*/ 34 w 318"/>
                    <a:gd name="T17" fmla="*/ 12 h 178"/>
                    <a:gd name="T18" fmla="*/ 35 w 318"/>
                    <a:gd name="T19" fmla="*/ 13 h 178"/>
                    <a:gd name="T20" fmla="*/ 36 w 318"/>
                    <a:gd name="T21" fmla="*/ 12 h 178"/>
                    <a:gd name="T22" fmla="*/ 37 w 318"/>
                    <a:gd name="T23" fmla="*/ 10 h 178"/>
                    <a:gd name="T24" fmla="*/ 38 w 318"/>
                    <a:gd name="T25" fmla="*/ 10 h 178"/>
                    <a:gd name="T26" fmla="*/ 39 w 318"/>
                    <a:gd name="T27" fmla="*/ 11 h 178"/>
                    <a:gd name="T28" fmla="*/ 40 w 318"/>
                    <a:gd name="T29" fmla="*/ 9 h 178"/>
                    <a:gd name="T30" fmla="*/ 40 w 318"/>
                    <a:gd name="T31" fmla="*/ 7 h 178"/>
                    <a:gd name="T32" fmla="*/ 41 w 318"/>
                    <a:gd name="T33" fmla="*/ 7 h 178"/>
                    <a:gd name="T34" fmla="*/ 43 w 318"/>
                    <a:gd name="T35" fmla="*/ 7 h 178"/>
                    <a:gd name="T36" fmla="*/ 43 w 318"/>
                    <a:gd name="T37" fmla="*/ 5 h 178"/>
                    <a:gd name="T38" fmla="*/ 44 w 318"/>
                    <a:gd name="T39" fmla="*/ 0 h 178"/>
                    <a:gd name="T40" fmla="*/ 77 w 318"/>
                    <a:gd name="T41" fmla="*/ 1 h 178"/>
                    <a:gd name="T42" fmla="*/ 77 w 318"/>
                    <a:gd name="T43" fmla="*/ 7 h 178"/>
                    <a:gd name="T44" fmla="*/ 77 w 318"/>
                    <a:gd name="T45" fmla="*/ 12 h 178"/>
                    <a:gd name="T46" fmla="*/ 78 w 318"/>
                    <a:gd name="T47" fmla="*/ 16 h 178"/>
                    <a:gd name="T48" fmla="*/ 78 w 318"/>
                    <a:gd name="T49" fmla="*/ 19 h 178"/>
                    <a:gd name="T50" fmla="*/ 79 w 318"/>
                    <a:gd name="T51" fmla="*/ 27 h 178"/>
                    <a:gd name="T52" fmla="*/ 78 w 318"/>
                    <a:gd name="T53" fmla="*/ 31 h 178"/>
                    <a:gd name="T54" fmla="*/ 77 w 318"/>
                    <a:gd name="T55" fmla="*/ 35 h 178"/>
                    <a:gd name="T56" fmla="*/ 76 w 318"/>
                    <a:gd name="T57" fmla="*/ 38 h 178"/>
                    <a:gd name="T58" fmla="*/ 74 w 318"/>
                    <a:gd name="T59" fmla="*/ 39 h 178"/>
                    <a:gd name="T60" fmla="*/ 72 w 318"/>
                    <a:gd name="T61" fmla="*/ 41 h 178"/>
                    <a:gd name="T62" fmla="*/ 69 w 318"/>
                    <a:gd name="T63" fmla="*/ 42 h 178"/>
                    <a:gd name="T64" fmla="*/ 68 w 318"/>
                    <a:gd name="T65" fmla="*/ 45 h 178"/>
                    <a:gd name="T66" fmla="*/ 66 w 318"/>
                    <a:gd name="T67" fmla="*/ 48 h 178"/>
                    <a:gd name="T68" fmla="*/ 63 w 318"/>
                    <a:gd name="T69" fmla="*/ 49 h 178"/>
                    <a:gd name="T70" fmla="*/ 61 w 318"/>
                    <a:gd name="T71" fmla="*/ 52 h 178"/>
                    <a:gd name="T72" fmla="*/ 55 w 318"/>
                    <a:gd name="T73" fmla="*/ 52 h 178"/>
                    <a:gd name="T74" fmla="*/ 52 w 318"/>
                    <a:gd name="T75" fmla="*/ 52 h 178"/>
                    <a:gd name="T76" fmla="*/ 48 w 318"/>
                    <a:gd name="T77" fmla="*/ 52 h 178"/>
                    <a:gd name="T78" fmla="*/ 45 w 318"/>
                    <a:gd name="T79" fmla="*/ 52 h 178"/>
                    <a:gd name="T80" fmla="*/ 43 w 318"/>
                    <a:gd name="T81" fmla="*/ 53 h 178"/>
                    <a:gd name="T82" fmla="*/ 39 w 318"/>
                    <a:gd name="T83" fmla="*/ 53 h 178"/>
                    <a:gd name="T84" fmla="*/ 22 w 318"/>
                    <a:gd name="T85" fmla="*/ 57 h 178"/>
                    <a:gd name="T86" fmla="*/ 14 w 318"/>
                    <a:gd name="T87" fmla="*/ 59 h 178"/>
                    <a:gd name="T88" fmla="*/ 7 w 318"/>
                    <a:gd name="T89" fmla="*/ 59 h 1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18"/>
                    <a:gd name="T136" fmla="*/ 0 h 178"/>
                    <a:gd name="T137" fmla="*/ 318 w 318"/>
                    <a:gd name="T138" fmla="*/ 178 h 17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18" h="178">
                      <a:moveTo>
                        <a:pt x="27" y="177"/>
                      </a:moveTo>
                      <a:lnTo>
                        <a:pt x="0" y="172"/>
                      </a:lnTo>
                      <a:lnTo>
                        <a:pt x="0" y="132"/>
                      </a:lnTo>
                      <a:lnTo>
                        <a:pt x="1" y="102"/>
                      </a:lnTo>
                      <a:lnTo>
                        <a:pt x="14" y="84"/>
                      </a:lnTo>
                      <a:lnTo>
                        <a:pt x="31" y="73"/>
                      </a:lnTo>
                      <a:lnTo>
                        <a:pt x="68" y="57"/>
                      </a:lnTo>
                      <a:lnTo>
                        <a:pt x="123" y="39"/>
                      </a:lnTo>
                      <a:lnTo>
                        <a:pt x="135" y="36"/>
                      </a:lnTo>
                      <a:lnTo>
                        <a:pt x="142" y="39"/>
                      </a:lnTo>
                      <a:lnTo>
                        <a:pt x="146" y="35"/>
                      </a:lnTo>
                      <a:lnTo>
                        <a:pt x="148" y="31"/>
                      </a:lnTo>
                      <a:lnTo>
                        <a:pt x="151" y="31"/>
                      </a:lnTo>
                      <a:lnTo>
                        <a:pt x="156" y="32"/>
                      </a:lnTo>
                      <a:lnTo>
                        <a:pt x="160" y="26"/>
                      </a:lnTo>
                      <a:lnTo>
                        <a:pt x="163" y="22"/>
                      </a:lnTo>
                      <a:lnTo>
                        <a:pt x="167" y="21"/>
                      </a:lnTo>
                      <a:lnTo>
                        <a:pt x="172" y="21"/>
                      </a:lnTo>
                      <a:lnTo>
                        <a:pt x="172" y="15"/>
                      </a:lnTo>
                      <a:lnTo>
                        <a:pt x="178" y="0"/>
                      </a:lnTo>
                      <a:lnTo>
                        <a:pt x="308" y="3"/>
                      </a:lnTo>
                      <a:lnTo>
                        <a:pt x="308" y="20"/>
                      </a:lnTo>
                      <a:lnTo>
                        <a:pt x="310" y="35"/>
                      </a:lnTo>
                      <a:lnTo>
                        <a:pt x="313" y="47"/>
                      </a:lnTo>
                      <a:lnTo>
                        <a:pt x="315" y="58"/>
                      </a:lnTo>
                      <a:lnTo>
                        <a:pt x="318" y="82"/>
                      </a:lnTo>
                      <a:lnTo>
                        <a:pt x="315" y="94"/>
                      </a:lnTo>
                      <a:lnTo>
                        <a:pt x="310" y="105"/>
                      </a:lnTo>
                      <a:lnTo>
                        <a:pt x="306" y="115"/>
                      </a:lnTo>
                      <a:lnTo>
                        <a:pt x="299" y="119"/>
                      </a:lnTo>
                      <a:lnTo>
                        <a:pt x="291" y="123"/>
                      </a:lnTo>
                      <a:lnTo>
                        <a:pt x="277" y="128"/>
                      </a:lnTo>
                      <a:lnTo>
                        <a:pt x="273" y="137"/>
                      </a:lnTo>
                      <a:lnTo>
                        <a:pt x="266" y="144"/>
                      </a:lnTo>
                      <a:lnTo>
                        <a:pt x="254" y="149"/>
                      </a:lnTo>
                      <a:lnTo>
                        <a:pt x="244" y="156"/>
                      </a:lnTo>
                      <a:lnTo>
                        <a:pt x="222" y="156"/>
                      </a:lnTo>
                      <a:lnTo>
                        <a:pt x="208" y="156"/>
                      </a:lnTo>
                      <a:lnTo>
                        <a:pt x="193" y="156"/>
                      </a:lnTo>
                      <a:lnTo>
                        <a:pt x="182" y="156"/>
                      </a:lnTo>
                      <a:lnTo>
                        <a:pt x="172" y="159"/>
                      </a:lnTo>
                      <a:lnTo>
                        <a:pt x="156" y="159"/>
                      </a:lnTo>
                      <a:lnTo>
                        <a:pt x="87" y="171"/>
                      </a:lnTo>
                      <a:lnTo>
                        <a:pt x="58" y="178"/>
                      </a:lnTo>
                      <a:lnTo>
                        <a:pt x="27" y="177"/>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89" name="Freeform 362"/>
                <p:cNvSpPr/>
                <p:nvPr/>
              </p:nvSpPr>
              <p:spPr bwMode="auto">
                <a:xfrm>
                  <a:off x="934" y="380"/>
                  <a:ext cx="79" cy="59"/>
                </a:xfrm>
                <a:custGeom>
                  <a:avLst/>
                  <a:gdLst>
                    <a:gd name="T0" fmla="*/ 7 w 318"/>
                    <a:gd name="T1" fmla="*/ 59 h 178"/>
                    <a:gd name="T2" fmla="*/ 0 w 318"/>
                    <a:gd name="T3" fmla="*/ 57 h 178"/>
                    <a:gd name="T4" fmla="*/ 0 w 318"/>
                    <a:gd name="T5" fmla="*/ 44 h 178"/>
                    <a:gd name="T6" fmla="*/ 0 w 318"/>
                    <a:gd name="T7" fmla="*/ 34 h 178"/>
                    <a:gd name="T8" fmla="*/ 3 w 318"/>
                    <a:gd name="T9" fmla="*/ 28 h 178"/>
                    <a:gd name="T10" fmla="*/ 8 w 318"/>
                    <a:gd name="T11" fmla="*/ 24 h 178"/>
                    <a:gd name="T12" fmla="*/ 17 w 318"/>
                    <a:gd name="T13" fmla="*/ 19 h 178"/>
                    <a:gd name="T14" fmla="*/ 31 w 318"/>
                    <a:gd name="T15" fmla="*/ 13 h 178"/>
                    <a:gd name="T16" fmla="*/ 34 w 318"/>
                    <a:gd name="T17" fmla="*/ 12 h 178"/>
                    <a:gd name="T18" fmla="*/ 35 w 318"/>
                    <a:gd name="T19" fmla="*/ 13 h 178"/>
                    <a:gd name="T20" fmla="*/ 36 w 318"/>
                    <a:gd name="T21" fmla="*/ 12 h 178"/>
                    <a:gd name="T22" fmla="*/ 37 w 318"/>
                    <a:gd name="T23" fmla="*/ 10 h 178"/>
                    <a:gd name="T24" fmla="*/ 38 w 318"/>
                    <a:gd name="T25" fmla="*/ 10 h 178"/>
                    <a:gd name="T26" fmla="*/ 39 w 318"/>
                    <a:gd name="T27" fmla="*/ 11 h 178"/>
                    <a:gd name="T28" fmla="*/ 40 w 318"/>
                    <a:gd name="T29" fmla="*/ 9 h 178"/>
                    <a:gd name="T30" fmla="*/ 40 w 318"/>
                    <a:gd name="T31" fmla="*/ 7 h 178"/>
                    <a:gd name="T32" fmla="*/ 41 w 318"/>
                    <a:gd name="T33" fmla="*/ 7 h 178"/>
                    <a:gd name="T34" fmla="*/ 43 w 318"/>
                    <a:gd name="T35" fmla="*/ 7 h 178"/>
                    <a:gd name="T36" fmla="*/ 43 w 318"/>
                    <a:gd name="T37" fmla="*/ 5 h 178"/>
                    <a:gd name="T38" fmla="*/ 44 w 318"/>
                    <a:gd name="T39" fmla="*/ 0 h 178"/>
                    <a:gd name="T40" fmla="*/ 77 w 318"/>
                    <a:gd name="T41" fmla="*/ 1 h 178"/>
                    <a:gd name="T42" fmla="*/ 77 w 318"/>
                    <a:gd name="T43" fmla="*/ 7 h 178"/>
                    <a:gd name="T44" fmla="*/ 77 w 318"/>
                    <a:gd name="T45" fmla="*/ 12 h 178"/>
                    <a:gd name="T46" fmla="*/ 78 w 318"/>
                    <a:gd name="T47" fmla="*/ 16 h 178"/>
                    <a:gd name="T48" fmla="*/ 78 w 318"/>
                    <a:gd name="T49" fmla="*/ 19 h 178"/>
                    <a:gd name="T50" fmla="*/ 79 w 318"/>
                    <a:gd name="T51" fmla="*/ 27 h 178"/>
                    <a:gd name="T52" fmla="*/ 78 w 318"/>
                    <a:gd name="T53" fmla="*/ 31 h 178"/>
                    <a:gd name="T54" fmla="*/ 77 w 318"/>
                    <a:gd name="T55" fmla="*/ 35 h 178"/>
                    <a:gd name="T56" fmla="*/ 76 w 318"/>
                    <a:gd name="T57" fmla="*/ 38 h 178"/>
                    <a:gd name="T58" fmla="*/ 74 w 318"/>
                    <a:gd name="T59" fmla="*/ 39 h 178"/>
                    <a:gd name="T60" fmla="*/ 72 w 318"/>
                    <a:gd name="T61" fmla="*/ 41 h 178"/>
                    <a:gd name="T62" fmla="*/ 69 w 318"/>
                    <a:gd name="T63" fmla="*/ 42 h 178"/>
                    <a:gd name="T64" fmla="*/ 68 w 318"/>
                    <a:gd name="T65" fmla="*/ 45 h 178"/>
                    <a:gd name="T66" fmla="*/ 66 w 318"/>
                    <a:gd name="T67" fmla="*/ 48 h 178"/>
                    <a:gd name="T68" fmla="*/ 63 w 318"/>
                    <a:gd name="T69" fmla="*/ 49 h 178"/>
                    <a:gd name="T70" fmla="*/ 61 w 318"/>
                    <a:gd name="T71" fmla="*/ 52 h 178"/>
                    <a:gd name="T72" fmla="*/ 55 w 318"/>
                    <a:gd name="T73" fmla="*/ 52 h 178"/>
                    <a:gd name="T74" fmla="*/ 52 w 318"/>
                    <a:gd name="T75" fmla="*/ 52 h 178"/>
                    <a:gd name="T76" fmla="*/ 48 w 318"/>
                    <a:gd name="T77" fmla="*/ 52 h 178"/>
                    <a:gd name="T78" fmla="*/ 45 w 318"/>
                    <a:gd name="T79" fmla="*/ 52 h 178"/>
                    <a:gd name="T80" fmla="*/ 43 w 318"/>
                    <a:gd name="T81" fmla="*/ 53 h 178"/>
                    <a:gd name="T82" fmla="*/ 39 w 318"/>
                    <a:gd name="T83" fmla="*/ 53 h 178"/>
                    <a:gd name="T84" fmla="*/ 22 w 318"/>
                    <a:gd name="T85" fmla="*/ 57 h 178"/>
                    <a:gd name="T86" fmla="*/ 14 w 318"/>
                    <a:gd name="T87" fmla="*/ 59 h 178"/>
                    <a:gd name="T88" fmla="*/ 7 w 318"/>
                    <a:gd name="T89" fmla="*/ 59 h 1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18"/>
                    <a:gd name="T136" fmla="*/ 0 h 178"/>
                    <a:gd name="T137" fmla="*/ 318 w 318"/>
                    <a:gd name="T138" fmla="*/ 178 h 17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18" h="178">
                      <a:moveTo>
                        <a:pt x="27" y="177"/>
                      </a:moveTo>
                      <a:lnTo>
                        <a:pt x="0" y="172"/>
                      </a:lnTo>
                      <a:lnTo>
                        <a:pt x="0" y="132"/>
                      </a:lnTo>
                      <a:lnTo>
                        <a:pt x="1" y="102"/>
                      </a:lnTo>
                      <a:lnTo>
                        <a:pt x="14" y="84"/>
                      </a:lnTo>
                      <a:lnTo>
                        <a:pt x="31" y="73"/>
                      </a:lnTo>
                      <a:lnTo>
                        <a:pt x="68" y="57"/>
                      </a:lnTo>
                      <a:lnTo>
                        <a:pt x="123" y="39"/>
                      </a:lnTo>
                      <a:lnTo>
                        <a:pt x="135" y="36"/>
                      </a:lnTo>
                      <a:lnTo>
                        <a:pt x="142" y="39"/>
                      </a:lnTo>
                      <a:lnTo>
                        <a:pt x="146" y="35"/>
                      </a:lnTo>
                      <a:lnTo>
                        <a:pt x="148" y="31"/>
                      </a:lnTo>
                      <a:lnTo>
                        <a:pt x="151" y="31"/>
                      </a:lnTo>
                      <a:lnTo>
                        <a:pt x="156" y="32"/>
                      </a:lnTo>
                      <a:lnTo>
                        <a:pt x="160" y="26"/>
                      </a:lnTo>
                      <a:lnTo>
                        <a:pt x="163" y="22"/>
                      </a:lnTo>
                      <a:lnTo>
                        <a:pt x="167" y="21"/>
                      </a:lnTo>
                      <a:lnTo>
                        <a:pt x="172" y="21"/>
                      </a:lnTo>
                      <a:lnTo>
                        <a:pt x="172" y="15"/>
                      </a:lnTo>
                      <a:lnTo>
                        <a:pt x="178" y="0"/>
                      </a:lnTo>
                      <a:lnTo>
                        <a:pt x="308" y="3"/>
                      </a:lnTo>
                      <a:lnTo>
                        <a:pt x="308" y="20"/>
                      </a:lnTo>
                      <a:lnTo>
                        <a:pt x="310" y="35"/>
                      </a:lnTo>
                      <a:lnTo>
                        <a:pt x="313" y="47"/>
                      </a:lnTo>
                      <a:lnTo>
                        <a:pt x="315" y="58"/>
                      </a:lnTo>
                      <a:lnTo>
                        <a:pt x="318" y="82"/>
                      </a:lnTo>
                      <a:lnTo>
                        <a:pt x="315" y="94"/>
                      </a:lnTo>
                      <a:lnTo>
                        <a:pt x="310" y="105"/>
                      </a:lnTo>
                      <a:lnTo>
                        <a:pt x="306" y="115"/>
                      </a:lnTo>
                      <a:lnTo>
                        <a:pt x="299" y="119"/>
                      </a:lnTo>
                      <a:lnTo>
                        <a:pt x="291" y="123"/>
                      </a:lnTo>
                      <a:lnTo>
                        <a:pt x="277" y="128"/>
                      </a:lnTo>
                      <a:lnTo>
                        <a:pt x="273" y="137"/>
                      </a:lnTo>
                      <a:lnTo>
                        <a:pt x="266" y="144"/>
                      </a:lnTo>
                      <a:lnTo>
                        <a:pt x="254" y="149"/>
                      </a:lnTo>
                      <a:lnTo>
                        <a:pt x="244" y="156"/>
                      </a:lnTo>
                      <a:lnTo>
                        <a:pt x="222" y="156"/>
                      </a:lnTo>
                      <a:lnTo>
                        <a:pt x="208" y="156"/>
                      </a:lnTo>
                      <a:lnTo>
                        <a:pt x="193" y="156"/>
                      </a:lnTo>
                      <a:lnTo>
                        <a:pt x="182" y="156"/>
                      </a:lnTo>
                      <a:lnTo>
                        <a:pt x="172" y="159"/>
                      </a:lnTo>
                      <a:lnTo>
                        <a:pt x="156" y="159"/>
                      </a:lnTo>
                      <a:lnTo>
                        <a:pt x="87" y="171"/>
                      </a:lnTo>
                      <a:lnTo>
                        <a:pt x="58" y="178"/>
                      </a:lnTo>
                      <a:lnTo>
                        <a:pt x="27" y="177"/>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90" name="Freeform 363"/>
                <p:cNvSpPr/>
                <p:nvPr/>
              </p:nvSpPr>
              <p:spPr bwMode="auto">
                <a:xfrm>
                  <a:off x="934" y="386"/>
                  <a:ext cx="78" cy="51"/>
                </a:xfrm>
                <a:custGeom>
                  <a:avLst/>
                  <a:gdLst>
                    <a:gd name="T0" fmla="*/ 75 w 312"/>
                    <a:gd name="T1" fmla="*/ 6 h 155"/>
                    <a:gd name="T2" fmla="*/ 77 w 312"/>
                    <a:gd name="T3" fmla="*/ 13 h 155"/>
                    <a:gd name="T4" fmla="*/ 75 w 312"/>
                    <a:gd name="T5" fmla="*/ 32 h 155"/>
                    <a:gd name="T6" fmla="*/ 71 w 312"/>
                    <a:gd name="T7" fmla="*/ 32 h 155"/>
                    <a:gd name="T8" fmla="*/ 67 w 312"/>
                    <a:gd name="T9" fmla="*/ 39 h 155"/>
                    <a:gd name="T10" fmla="*/ 55 w 312"/>
                    <a:gd name="T11" fmla="*/ 43 h 155"/>
                    <a:gd name="T12" fmla="*/ 45 w 312"/>
                    <a:gd name="T13" fmla="*/ 43 h 155"/>
                    <a:gd name="T14" fmla="*/ 48 w 312"/>
                    <a:gd name="T15" fmla="*/ 37 h 155"/>
                    <a:gd name="T16" fmla="*/ 44 w 312"/>
                    <a:gd name="T17" fmla="*/ 43 h 155"/>
                    <a:gd name="T18" fmla="*/ 38 w 312"/>
                    <a:gd name="T19" fmla="*/ 45 h 155"/>
                    <a:gd name="T20" fmla="*/ 42 w 312"/>
                    <a:gd name="T21" fmla="*/ 40 h 155"/>
                    <a:gd name="T22" fmla="*/ 37 w 312"/>
                    <a:gd name="T23" fmla="*/ 46 h 155"/>
                    <a:gd name="T24" fmla="*/ 19 w 312"/>
                    <a:gd name="T25" fmla="*/ 49 h 155"/>
                    <a:gd name="T26" fmla="*/ 19 w 312"/>
                    <a:gd name="T27" fmla="*/ 46 h 155"/>
                    <a:gd name="T28" fmla="*/ 19 w 312"/>
                    <a:gd name="T29" fmla="*/ 45 h 155"/>
                    <a:gd name="T30" fmla="*/ 12 w 312"/>
                    <a:gd name="T31" fmla="*/ 50 h 155"/>
                    <a:gd name="T32" fmla="*/ 18 w 312"/>
                    <a:gd name="T33" fmla="*/ 42 h 155"/>
                    <a:gd name="T34" fmla="*/ 11 w 312"/>
                    <a:gd name="T35" fmla="*/ 48 h 155"/>
                    <a:gd name="T36" fmla="*/ 8 w 312"/>
                    <a:gd name="T37" fmla="*/ 46 h 155"/>
                    <a:gd name="T38" fmla="*/ 7 w 312"/>
                    <a:gd name="T39" fmla="*/ 46 h 155"/>
                    <a:gd name="T40" fmla="*/ 2 w 312"/>
                    <a:gd name="T41" fmla="*/ 49 h 155"/>
                    <a:gd name="T42" fmla="*/ 0 w 312"/>
                    <a:gd name="T43" fmla="*/ 42 h 155"/>
                    <a:gd name="T44" fmla="*/ 1 w 312"/>
                    <a:gd name="T45" fmla="*/ 27 h 155"/>
                    <a:gd name="T46" fmla="*/ 11 w 312"/>
                    <a:gd name="T47" fmla="*/ 18 h 155"/>
                    <a:gd name="T48" fmla="*/ 30 w 312"/>
                    <a:gd name="T49" fmla="*/ 9 h 155"/>
                    <a:gd name="T50" fmla="*/ 37 w 312"/>
                    <a:gd name="T51" fmla="*/ 13 h 155"/>
                    <a:gd name="T52" fmla="*/ 39 w 312"/>
                    <a:gd name="T53" fmla="*/ 13 h 155"/>
                    <a:gd name="T54" fmla="*/ 36 w 312"/>
                    <a:gd name="T55" fmla="*/ 9 h 155"/>
                    <a:gd name="T56" fmla="*/ 38 w 312"/>
                    <a:gd name="T57" fmla="*/ 6 h 155"/>
                    <a:gd name="T58" fmla="*/ 40 w 312"/>
                    <a:gd name="T59" fmla="*/ 10 h 155"/>
                    <a:gd name="T60" fmla="*/ 40 w 312"/>
                    <a:gd name="T61" fmla="*/ 9 h 155"/>
                    <a:gd name="T62" fmla="*/ 40 w 312"/>
                    <a:gd name="T63" fmla="*/ 4 h 155"/>
                    <a:gd name="T64" fmla="*/ 45 w 312"/>
                    <a:gd name="T65" fmla="*/ 6 h 155"/>
                    <a:gd name="T66" fmla="*/ 45 w 312"/>
                    <a:gd name="T67" fmla="*/ 4 h 155"/>
                    <a:gd name="T68" fmla="*/ 43 w 312"/>
                    <a:gd name="T69" fmla="*/ 0 h 155"/>
                    <a:gd name="T70" fmla="*/ 48 w 312"/>
                    <a:gd name="T71" fmla="*/ 3 h 155"/>
                    <a:gd name="T72" fmla="*/ 57 w 312"/>
                    <a:gd name="T73" fmla="*/ 6 h 155"/>
                    <a:gd name="T74" fmla="*/ 59 w 312"/>
                    <a:gd name="T75" fmla="*/ 3 h 155"/>
                    <a:gd name="T76" fmla="*/ 61 w 312"/>
                    <a:gd name="T77" fmla="*/ 6 h 155"/>
                    <a:gd name="T78" fmla="*/ 66 w 312"/>
                    <a:gd name="T79" fmla="*/ 4 h 155"/>
                    <a:gd name="T80" fmla="*/ 68 w 312"/>
                    <a:gd name="T81" fmla="*/ 9 h 155"/>
                    <a:gd name="T82" fmla="*/ 74 w 312"/>
                    <a:gd name="T83" fmla="*/ 6 h 155"/>
                    <a:gd name="T84" fmla="*/ 75 w 312"/>
                    <a:gd name="T85" fmla="*/ 2 h 1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12"/>
                    <a:gd name="T130" fmla="*/ 0 h 155"/>
                    <a:gd name="T131" fmla="*/ 312 w 312"/>
                    <a:gd name="T132" fmla="*/ 155 h 15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12" h="155">
                      <a:moveTo>
                        <a:pt x="298" y="5"/>
                      </a:moveTo>
                      <a:lnTo>
                        <a:pt x="299" y="17"/>
                      </a:lnTo>
                      <a:lnTo>
                        <a:pt x="303" y="11"/>
                      </a:lnTo>
                      <a:lnTo>
                        <a:pt x="307" y="38"/>
                      </a:lnTo>
                      <a:lnTo>
                        <a:pt x="312" y="67"/>
                      </a:lnTo>
                      <a:lnTo>
                        <a:pt x="300" y="96"/>
                      </a:lnTo>
                      <a:lnTo>
                        <a:pt x="280" y="102"/>
                      </a:lnTo>
                      <a:lnTo>
                        <a:pt x="285" y="96"/>
                      </a:lnTo>
                      <a:lnTo>
                        <a:pt x="273" y="106"/>
                      </a:lnTo>
                      <a:lnTo>
                        <a:pt x="266" y="120"/>
                      </a:lnTo>
                      <a:lnTo>
                        <a:pt x="246" y="131"/>
                      </a:lnTo>
                      <a:lnTo>
                        <a:pt x="219" y="132"/>
                      </a:lnTo>
                      <a:lnTo>
                        <a:pt x="191" y="134"/>
                      </a:lnTo>
                      <a:lnTo>
                        <a:pt x="180" y="132"/>
                      </a:lnTo>
                      <a:lnTo>
                        <a:pt x="189" y="127"/>
                      </a:lnTo>
                      <a:lnTo>
                        <a:pt x="194" y="111"/>
                      </a:lnTo>
                      <a:lnTo>
                        <a:pt x="187" y="123"/>
                      </a:lnTo>
                      <a:lnTo>
                        <a:pt x="175" y="132"/>
                      </a:lnTo>
                      <a:lnTo>
                        <a:pt x="164" y="139"/>
                      </a:lnTo>
                      <a:lnTo>
                        <a:pt x="153" y="137"/>
                      </a:lnTo>
                      <a:lnTo>
                        <a:pt x="162" y="131"/>
                      </a:lnTo>
                      <a:lnTo>
                        <a:pt x="167" y="122"/>
                      </a:lnTo>
                      <a:lnTo>
                        <a:pt x="157" y="128"/>
                      </a:lnTo>
                      <a:lnTo>
                        <a:pt x="146" y="139"/>
                      </a:lnTo>
                      <a:lnTo>
                        <a:pt x="110" y="142"/>
                      </a:lnTo>
                      <a:lnTo>
                        <a:pt x="75" y="150"/>
                      </a:lnTo>
                      <a:lnTo>
                        <a:pt x="63" y="149"/>
                      </a:lnTo>
                      <a:lnTo>
                        <a:pt x="76" y="140"/>
                      </a:lnTo>
                      <a:lnTo>
                        <a:pt x="86" y="137"/>
                      </a:lnTo>
                      <a:lnTo>
                        <a:pt x="75" y="136"/>
                      </a:lnTo>
                      <a:lnTo>
                        <a:pt x="63" y="140"/>
                      </a:lnTo>
                      <a:lnTo>
                        <a:pt x="48" y="152"/>
                      </a:lnTo>
                      <a:lnTo>
                        <a:pt x="59" y="136"/>
                      </a:lnTo>
                      <a:lnTo>
                        <a:pt x="72" y="127"/>
                      </a:lnTo>
                      <a:lnTo>
                        <a:pt x="55" y="131"/>
                      </a:lnTo>
                      <a:lnTo>
                        <a:pt x="46" y="145"/>
                      </a:lnTo>
                      <a:lnTo>
                        <a:pt x="42" y="155"/>
                      </a:lnTo>
                      <a:lnTo>
                        <a:pt x="32" y="140"/>
                      </a:lnTo>
                      <a:lnTo>
                        <a:pt x="21" y="132"/>
                      </a:lnTo>
                      <a:lnTo>
                        <a:pt x="28" y="140"/>
                      </a:lnTo>
                      <a:lnTo>
                        <a:pt x="36" y="155"/>
                      </a:lnTo>
                      <a:lnTo>
                        <a:pt x="10" y="149"/>
                      </a:lnTo>
                      <a:lnTo>
                        <a:pt x="4" y="147"/>
                      </a:lnTo>
                      <a:lnTo>
                        <a:pt x="0" y="127"/>
                      </a:lnTo>
                      <a:lnTo>
                        <a:pt x="3" y="99"/>
                      </a:lnTo>
                      <a:lnTo>
                        <a:pt x="5" y="82"/>
                      </a:lnTo>
                      <a:lnTo>
                        <a:pt x="24" y="67"/>
                      </a:lnTo>
                      <a:lnTo>
                        <a:pt x="46" y="56"/>
                      </a:lnTo>
                      <a:lnTo>
                        <a:pt x="86" y="40"/>
                      </a:lnTo>
                      <a:lnTo>
                        <a:pt x="119" y="28"/>
                      </a:lnTo>
                      <a:lnTo>
                        <a:pt x="139" y="26"/>
                      </a:lnTo>
                      <a:lnTo>
                        <a:pt x="146" y="40"/>
                      </a:lnTo>
                      <a:lnTo>
                        <a:pt x="169" y="54"/>
                      </a:lnTo>
                      <a:lnTo>
                        <a:pt x="158" y="41"/>
                      </a:lnTo>
                      <a:lnTo>
                        <a:pt x="147" y="33"/>
                      </a:lnTo>
                      <a:lnTo>
                        <a:pt x="143" y="26"/>
                      </a:lnTo>
                      <a:lnTo>
                        <a:pt x="146" y="19"/>
                      </a:lnTo>
                      <a:lnTo>
                        <a:pt x="153" y="19"/>
                      </a:lnTo>
                      <a:lnTo>
                        <a:pt x="157" y="26"/>
                      </a:lnTo>
                      <a:lnTo>
                        <a:pt x="162" y="30"/>
                      </a:lnTo>
                      <a:lnTo>
                        <a:pt x="172" y="36"/>
                      </a:lnTo>
                      <a:lnTo>
                        <a:pt x="162" y="26"/>
                      </a:lnTo>
                      <a:lnTo>
                        <a:pt x="158" y="17"/>
                      </a:lnTo>
                      <a:lnTo>
                        <a:pt x="160" y="11"/>
                      </a:lnTo>
                      <a:lnTo>
                        <a:pt x="167" y="9"/>
                      </a:lnTo>
                      <a:lnTo>
                        <a:pt x="180" y="19"/>
                      </a:lnTo>
                      <a:lnTo>
                        <a:pt x="189" y="30"/>
                      </a:lnTo>
                      <a:lnTo>
                        <a:pt x="179" y="11"/>
                      </a:lnTo>
                      <a:lnTo>
                        <a:pt x="173" y="5"/>
                      </a:lnTo>
                      <a:lnTo>
                        <a:pt x="173" y="0"/>
                      </a:lnTo>
                      <a:lnTo>
                        <a:pt x="184" y="2"/>
                      </a:lnTo>
                      <a:lnTo>
                        <a:pt x="192" y="10"/>
                      </a:lnTo>
                      <a:lnTo>
                        <a:pt x="199" y="15"/>
                      </a:lnTo>
                      <a:lnTo>
                        <a:pt x="227" y="19"/>
                      </a:lnTo>
                      <a:lnTo>
                        <a:pt x="227" y="10"/>
                      </a:lnTo>
                      <a:lnTo>
                        <a:pt x="237" y="8"/>
                      </a:lnTo>
                      <a:lnTo>
                        <a:pt x="237" y="18"/>
                      </a:lnTo>
                      <a:lnTo>
                        <a:pt x="246" y="19"/>
                      </a:lnTo>
                      <a:lnTo>
                        <a:pt x="266" y="26"/>
                      </a:lnTo>
                      <a:lnTo>
                        <a:pt x="264" y="11"/>
                      </a:lnTo>
                      <a:lnTo>
                        <a:pt x="270" y="11"/>
                      </a:lnTo>
                      <a:lnTo>
                        <a:pt x="271" y="26"/>
                      </a:lnTo>
                      <a:lnTo>
                        <a:pt x="280" y="26"/>
                      </a:lnTo>
                      <a:lnTo>
                        <a:pt x="295" y="19"/>
                      </a:lnTo>
                      <a:lnTo>
                        <a:pt x="295" y="10"/>
                      </a:lnTo>
                      <a:lnTo>
                        <a:pt x="298" y="5"/>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91" name="Freeform 364"/>
                <p:cNvSpPr/>
                <p:nvPr/>
              </p:nvSpPr>
              <p:spPr bwMode="auto">
                <a:xfrm>
                  <a:off x="990" y="405"/>
                  <a:ext cx="11" cy="2"/>
                </a:xfrm>
                <a:custGeom>
                  <a:avLst/>
                  <a:gdLst>
                    <a:gd name="T0" fmla="*/ 11 w 44"/>
                    <a:gd name="T1" fmla="*/ 0 h 7"/>
                    <a:gd name="T2" fmla="*/ 6 w 44"/>
                    <a:gd name="T3" fmla="*/ 2 h 7"/>
                    <a:gd name="T4" fmla="*/ 0 w 44"/>
                    <a:gd name="T5" fmla="*/ 1 h 7"/>
                    <a:gd name="T6" fmla="*/ 11 w 44"/>
                    <a:gd name="T7" fmla="*/ 0 h 7"/>
                    <a:gd name="T8" fmla="*/ 0 60000 65536"/>
                    <a:gd name="T9" fmla="*/ 0 60000 65536"/>
                    <a:gd name="T10" fmla="*/ 0 60000 65536"/>
                    <a:gd name="T11" fmla="*/ 0 60000 65536"/>
                    <a:gd name="T12" fmla="*/ 0 w 44"/>
                    <a:gd name="T13" fmla="*/ 0 h 7"/>
                    <a:gd name="T14" fmla="*/ 44 w 44"/>
                    <a:gd name="T15" fmla="*/ 7 h 7"/>
                  </a:gdLst>
                  <a:ahLst/>
                  <a:cxnLst>
                    <a:cxn ang="T8">
                      <a:pos x="T0" y="T1"/>
                    </a:cxn>
                    <a:cxn ang="T9">
                      <a:pos x="T2" y="T3"/>
                    </a:cxn>
                    <a:cxn ang="T10">
                      <a:pos x="T4" y="T5"/>
                    </a:cxn>
                    <a:cxn ang="T11">
                      <a:pos x="T6" y="T7"/>
                    </a:cxn>
                  </a:cxnLst>
                  <a:rect l="T12" t="T13" r="T14" b="T15"/>
                  <a:pathLst>
                    <a:path w="44" h="7">
                      <a:moveTo>
                        <a:pt x="44" y="0"/>
                      </a:moveTo>
                      <a:lnTo>
                        <a:pt x="23" y="7"/>
                      </a:lnTo>
                      <a:lnTo>
                        <a:pt x="0" y="3"/>
                      </a:lnTo>
                      <a:lnTo>
                        <a:pt x="44" y="0"/>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92" name="Freeform 365"/>
                <p:cNvSpPr/>
                <p:nvPr/>
              </p:nvSpPr>
              <p:spPr bwMode="auto">
                <a:xfrm>
                  <a:off x="1005" y="399"/>
                  <a:ext cx="7" cy="4"/>
                </a:xfrm>
                <a:custGeom>
                  <a:avLst/>
                  <a:gdLst>
                    <a:gd name="T0" fmla="*/ 7 w 28"/>
                    <a:gd name="T1" fmla="*/ 0 h 10"/>
                    <a:gd name="T2" fmla="*/ 5 w 28"/>
                    <a:gd name="T3" fmla="*/ 3 h 10"/>
                    <a:gd name="T4" fmla="*/ 0 w 28"/>
                    <a:gd name="T5" fmla="*/ 4 h 10"/>
                    <a:gd name="T6" fmla="*/ 5 w 28"/>
                    <a:gd name="T7" fmla="*/ 4 h 10"/>
                    <a:gd name="T8" fmla="*/ 7 w 28"/>
                    <a:gd name="T9" fmla="*/ 0 h 10"/>
                    <a:gd name="T10" fmla="*/ 0 60000 65536"/>
                    <a:gd name="T11" fmla="*/ 0 60000 65536"/>
                    <a:gd name="T12" fmla="*/ 0 60000 65536"/>
                    <a:gd name="T13" fmla="*/ 0 60000 65536"/>
                    <a:gd name="T14" fmla="*/ 0 60000 65536"/>
                    <a:gd name="T15" fmla="*/ 0 w 28"/>
                    <a:gd name="T16" fmla="*/ 0 h 10"/>
                    <a:gd name="T17" fmla="*/ 28 w 28"/>
                    <a:gd name="T18" fmla="*/ 10 h 10"/>
                  </a:gdLst>
                  <a:ahLst/>
                  <a:cxnLst>
                    <a:cxn ang="T10">
                      <a:pos x="T0" y="T1"/>
                    </a:cxn>
                    <a:cxn ang="T11">
                      <a:pos x="T2" y="T3"/>
                    </a:cxn>
                    <a:cxn ang="T12">
                      <a:pos x="T4" y="T5"/>
                    </a:cxn>
                    <a:cxn ang="T13">
                      <a:pos x="T6" y="T7"/>
                    </a:cxn>
                    <a:cxn ang="T14">
                      <a:pos x="T8" y="T9"/>
                    </a:cxn>
                  </a:cxnLst>
                  <a:rect l="T15" t="T16" r="T17" b="T18"/>
                  <a:pathLst>
                    <a:path w="28" h="10">
                      <a:moveTo>
                        <a:pt x="28" y="0"/>
                      </a:moveTo>
                      <a:lnTo>
                        <a:pt x="18" y="7"/>
                      </a:lnTo>
                      <a:lnTo>
                        <a:pt x="0" y="10"/>
                      </a:lnTo>
                      <a:lnTo>
                        <a:pt x="21" y="10"/>
                      </a:lnTo>
                      <a:lnTo>
                        <a:pt x="28" y="0"/>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93" name="Freeform 366"/>
                <p:cNvSpPr/>
                <p:nvPr/>
              </p:nvSpPr>
              <p:spPr bwMode="auto">
                <a:xfrm>
                  <a:off x="975" y="397"/>
                  <a:ext cx="10" cy="9"/>
                </a:xfrm>
                <a:custGeom>
                  <a:avLst/>
                  <a:gdLst>
                    <a:gd name="T0" fmla="*/ 10 w 38"/>
                    <a:gd name="T1" fmla="*/ 0 h 28"/>
                    <a:gd name="T2" fmla="*/ 5 w 38"/>
                    <a:gd name="T3" fmla="*/ 1 h 28"/>
                    <a:gd name="T4" fmla="*/ 5 w 38"/>
                    <a:gd name="T5" fmla="*/ 2 h 28"/>
                    <a:gd name="T6" fmla="*/ 5 w 38"/>
                    <a:gd name="T7" fmla="*/ 5 h 28"/>
                    <a:gd name="T8" fmla="*/ 4 w 38"/>
                    <a:gd name="T9" fmla="*/ 7 h 28"/>
                    <a:gd name="T10" fmla="*/ 0 w 38"/>
                    <a:gd name="T11" fmla="*/ 9 h 28"/>
                    <a:gd name="T12" fmla="*/ 5 w 38"/>
                    <a:gd name="T13" fmla="*/ 9 h 28"/>
                    <a:gd name="T14" fmla="*/ 6 w 38"/>
                    <a:gd name="T15" fmla="*/ 3 h 28"/>
                    <a:gd name="T16" fmla="*/ 10 w 38"/>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
                    <a:gd name="T28" fmla="*/ 0 h 28"/>
                    <a:gd name="T29" fmla="*/ 38 w 38"/>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 h="28">
                      <a:moveTo>
                        <a:pt x="38" y="0"/>
                      </a:moveTo>
                      <a:lnTo>
                        <a:pt x="20" y="3"/>
                      </a:lnTo>
                      <a:lnTo>
                        <a:pt x="18" y="7"/>
                      </a:lnTo>
                      <a:lnTo>
                        <a:pt x="18" y="15"/>
                      </a:lnTo>
                      <a:lnTo>
                        <a:pt x="17" y="23"/>
                      </a:lnTo>
                      <a:lnTo>
                        <a:pt x="0" y="28"/>
                      </a:lnTo>
                      <a:lnTo>
                        <a:pt x="19" y="28"/>
                      </a:lnTo>
                      <a:lnTo>
                        <a:pt x="22" y="8"/>
                      </a:lnTo>
                      <a:lnTo>
                        <a:pt x="38" y="0"/>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94" name="Freeform 367"/>
                <p:cNvSpPr/>
                <p:nvPr/>
              </p:nvSpPr>
              <p:spPr bwMode="auto">
                <a:xfrm>
                  <a:off x="943" y="418"/>
                  <a:ext cx="31" cy="13"/>
                </a:xfrm>
                <a:custGeom>
                  <a:avLst/>
                  <a:gdLst>
                    <a:gd name="T0" fmla="*/ 31 w 128"/>
                    <a:gd name="T1" fmla="*/ 0 h 39"/>
                    <a:gd name="T2" fmla="*/ 23 w 128"/>
                    <a:gd name="T3" fmla="*/ 1 h 39"/>
                    <a:gd name="T4" fmla="*/ 15 w 128"/>
                    <a:gd name="T5" fmla="*/ 4 h 39"/>
                    <a:gd name="T6" fmla="*/ 9 w 128"/>
                    <a:gd name="T7" fmla="*/ 4 h 39"/>
                    <a:gd name="T8" fmla="*/ 4 w 128"/>
                    <a:gd name="T9" fmla="*/ 6 h 39"/>
                    <a:gd name="T10" fmla="*/ 2 w 128"/>
                    <a:gd name="T11" fmla="*/ 11 h 39"/>
                    <a:gd name="T12" fmla="*/ 0 w 128"/>
                    <a:gd name="T13" fmla="*/ 13 h 39"/>
                    <a:gd name="T14" fmla="*/ 2 w 128"/>
                    <a:gd name="T15" fmla="*/ 12 h 39"/>
                    <a:gd name="T16" fmla="*/ 4 w 128"/>
                    <a:gd name="T17" fmla="*/ 8 h 39"/>
                    <a:gd name="T18" fmla="*/ 11 w 128"/>
                    <a:gd name="T19" fmla="*/ 5 h 39"/>
                    <a:gd name="T20" fmla="*/ 15 w 128"/>
                    <a:gd name="T21" fmla="*/ 5 h 39"/>
                    <a:gd name="T22" fmla="*/ 18 w 128"/>
                    <a:gd name="T23" fmla="*/ 4 h 39"/>
                    <a:gd name="T24" fmla="*/ 24 w 128"/>
                    <a:gd name="T25" fmla="*/ 1 h 39"/>
                    <a:gd name="T26" fmla="*/ 31 w 128"/>
                    <a:gd name="T27" fmla="*/ 0 h 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8"/>
                    <a:gd name="T43" fmla="*/ 0 h 39"/>
                    <a:gd name="T44" fmla="*/ 128 w 128"/>
                    <a:gd name="T45" fmla="*/ 39 h 3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8" h="39">
                      <a:moveTo>
                        <a:pt x="128" y="0"/>
                      </a:moveTo>
                      <a:lnTo>
                        <a:pt x="96" y="2"/>
                      </a:lnTo>
                      <a:lnTo>
                        <a:pt x="61" y="12"/>
                      </a:lnTo>
                      <a:lnTo>
                        <a:pt x="36" y="13"/>
                      </a:lnTo>
                      <a:lnTo>
                        <a:pt x="17" y="17"/>
                      </a:lnTo>
                      <a:lnTo>
                        <a:pt x="9" y="32"/>
                      </a:lnTo>
                      <a:lnTo>
                        <a:pt x="0" y="39"/>
                      </a:lnTo>
                      <a:lnTo>
                        <a:pt x="9" y="36"/>
                      </a:lnTo>
                      <a:lnTo>
                        <a:pt x="18" y="24"/>
                      </a:lnTo>
                      <a:lnTo>
                        <a:pt x="45" y="15"/>
                      </a:lnTo>
                      <a:lnTo>
                        <a:pt x="61" y="15"/>
                      </a:lnTo>
                      <a:lnTo>
                        <a:pt x="76" y="12"/>
                      </a:lnTo>
                      <a:lnTo>
                        <a:pt x="98" y="4"/>
                      </a:lnTo>
                      <a:lnTo>
                        <a:pt x="128" y="0"/>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95" name="Freeform 368"/>
                <p:cNvSpPr/>
                <p:nvPr/>
              </p:nvSpPr>
              <p:spPr bwMode="auto">
                <a:xfrm>
                  <a:off x="947" y="316"/>
                  <a:ext cx="29" cy="24"/>
                </a:xfrm>
                <a:custGeom>
                  <a:avLst/>
                  <a:gdLst>
                    <a:gd name="T0" fmla="*/ 26 w 113"/>
                    <a:gd name="T1" fmla="*/ 24 h 72"/>
                    <a:gd name="T2" fmla="*/ 25 w 113"/>
                    <a:gd name="T3" fmla="*/ 24 h 72"/>
                    <a:gd name="T4" fmla="*/ 24 w 113"/>
                    <a:gd name="T5" fmla="*/ 23 h 72"/>
                    <a:gd name="T6" fmla="*/ 22 w 113"/>
                    <a:gd name="T7" fmla="*/ 22 h 72"/>
                    <a:gd name="T8" fmla="*/ 20 w 113"/>
                    <a:gd name="T9" fmla="*/ 23 h 72"/>
                    <a:gd name="T10" fmla="*/ 17 w 113"/>
                    <a:gd name="T11" fmla="*/ 23 h 72"/>
                    <a:gd name="T12" fmla="*/ 16 w 113"/>
                    <a:gd name="T13" fmla="*/ 22 h 72"/>
                    <a:gd name="T14" fmla="*/ 15 w 113"/>
                    <a:gd name="T15" fmla="*/ 21 h 72"/>
                    <a:gd name="T16" fmla="*/ 15 w 113"/>
                    <a:gd name="T17" fmla="*/ 21 h 72"/>
                    <a:gd name="T18" fmla="*/ 14 w 113"/>
                    <a:gd name="T19" fmla="*/ 19 h 72"/>
                    <a:gd name="T20" fmla="*/ 13 w 113"/>
                    <a:gd name="T21" fmla="*/ 17 h 72"/>
                    <a:gd name="T22" fmla="*/ 11 w 113"/>
                    <a:gd name="T23" fmla="*/ 16 h 72"/>
                    <a:gd name="T24" fmla="*/ 9 w 113"/>
                    <a:gd name="T25" fmla="*/ 16 h 72"/>
                    <a:gd name="T26" fmla="*/ 8 w 113"/>
                    <a:gd name="T27" fmla="*/ 16 h 72"/>
                    <a:gd name="T28" fmla="*/ 8 w 113"/>
                    <a:gd name="T29" fmla="*/ 16 h 72"/>
                    <a:gd name="T30" fmla="*/ 7 w 113"/>
                    <a:gd name="T31" fmla="*/ 16 h 72"/>
                    <a:gd name="T32" fmla="*/ 7 w 113"/>
                    <a:gd name="T33" fmla="*/ 15 h 72"/>
                    <a:gd name="T34" fmla="*/ 7 w 113"/>
                    <a:gd name="T35" fmla="*/ 14 h 72"/>
                    <a:gd name="T36" fmla="*/ 8 w 113"/>
                    <a:gd name="T37" fmla="*/ 13 h 72"/>
                    <a:gd name="T38" fmla="*/ 8 w 113"/>
                    <a:gd name="T39" fmla="*/ 13 h 72"/>
                    <a:gd name="T40" fmla="*/ 9 w 113"/>
                    <a:gd name="T41" fmla="*/ 13 h 72"/>
                    <a:gd name="T42" fmla="*/ 12 w 113"/>
                    <a:gd name="T43" fmla="*/ 11 h 72"/>
                    <a:gd name="T44" fmla="*/ 10 w 113"/>
                    <a:gd name="T45" fmla="*/ 9 h 72"/>
                    <a:gd name="T46" fmla="*/ 8 w 113"/>
                    <a:gd name="T47" fmla="*/ 8 h 72"/>
                    <a:gd name="T48" fmla="*/ 6 w 113"/>
                    <a:gd name="T49" fmla="*/ 8 h 72"/>
                    <a:gd name="T50" fmla="*/ 5 w 113"/>
                    <a:gd name="T51" fmla="*/ 8 h 72"/>
                    <a:gd name="T52" fmla="*/ 3 w 113"/>
                    <a:gd name="T53" fmla="*/ 9 h 72"/>
                    <a:gd name="T54" fmla="*/ 2 w 113"/>
                    <a:gd name="T55" fmla="*/ 9 h 72"/>
                    <a:gd name="T56" fmla="*/ 2 w 113"/>
                    <a:gd name="T57" fmla="*/ 8 h 72"/>
                    <a:gd name="T58" fmla="*/ 2 w 113"/>
                    <a:gd name="T59" fmla="*/ 7 h 72"/>
                    <a:gd name="T60" fmla="*/ 1 w 113"/>
                    <a:gd name="T61" fmla="*/ 7 h 72"/>
                    <a:gd name="T62" fmla="*/ 1 w 113"/>
                    <a:gd name="T63" fmla="*/ 7 h 72"/>
                    <a:gd name="T64" fmla="*/ 0 w 113"/>
                    <a:gd name="T65" fmla="*/ 6 h 72"/>
                    <a:gd name="T66" fmla="*/ 0 w 113"/>
                    <a:gd name="T67" fmla="*/ 5 h 72"/>
                    <a:gd name="T68" fmla="*/ 1 w 113"/>
                    <a:gd name="T69" fmla="*/ 5 h 72"/>
                    <a:gd name="T70" fmla="*/ 2 w 113"/>
                    <a:gd name="T71" fmla="*/ 3 h 72"/>
                    <a:gd name="T72" fmla="*/ 2 w 113"/>
                    <a:gd name="T73" fmla="*/ 3 h 72"/>
                    <a:gd name="T74" fmla="*/ 3 w 113"/>
                    <a:gd name="T75" fmla="*/ 3 h 72"/>
                    <a:gd name="T76" fmla="*/ 3 w 113"/>
                    <a:gd name="T77" fmla="*/ 3 h 72"/>
                    <a:gd name="T78" fmla="*/ 4 w 113"/>
                    <a:gd name="T79" fmla="*/ 3 h 72"/>
                    <a:gd name="T80" fmla="*/ 8 w 113"/>
                    <a:gd name="T81" fmla="*/ 1 h 72"/>
                    <a:gd name="T82" fmla="*/ 9 w 113"/>
                    <a:gd name="T83" fmla="*/ 1 h 72"/>
                    <a:gd name="T84" fmla="*/ 9 w 113"/>
                    <a:gd name="T85" fmla="*/ 0 h 72"/>
                    <a:gd name="T86" fmla="*/ 10 w 113"/>
                    <a:gd name="T87" fmla="*/ 1 h 72"/>
                    <a:gd name="T88" fmla="*/ 12 w 113"/>
                    <a:gd name="T89" fmla="*/ 1 h 72"/>
                    <a:gd name="T90" fmla="*/ 15 w 113"/>
                    <a:gd name="T91" fmla="*/ 3 h 72"/>
                    <a:gd name="T92" fmla="*/ 16 w 113"/>
                    <a:gd name="T93" fmla="*/ 4 h 72"/>
                    <a:gd name="T94" fmla="*/ 17 w 113"/>
                    <a:gd name="T95" fmla="*/ 5 h 72"/>
                    <a:gd name="T96" fmla="*/ 18 w 113"/>
                    <a:gd name="T97" fmla="*/ 6 h 72"/>
                    <a:gd name="T98" fmla="*/ 19 w 113"/>
                    <a:gd name="T99" fmla="*/ 7 h 72"/>
                    <a:gd name="T100" fmla="*/ 22 w 113"/>
                    <a:gd name="T101" fmla="*/ 10 h 72"/>
                    <a:gd name="T102" fmla="*/ 23 w 113"/>
                    <a:gd name="T103" fmla="*/ 11 h 72"/>
                    <a:gd name="T104" fmla="*/ 24 w 113"/>
                    <a:gd name="T105" fmla="*/ 14 h 72"/>
                    <a:gd name="T106" fmla="*/ 25 w 113"/>
                    <a:gd name="T107" fmla="*/ 15 h 72"/>
                    <a:gd name="T108" fmla="*/ 29 w 113"/>
                    <a:gd name="T109" fmla="*/ 15 h 72"/>
                    <a:gd name="T110" fmla="*/ 26 w 113"/>
                    <a:gd name="T111" fmla="*/ 24 h 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3"/>
                    <a:gd name="T169" fmla="*/ 0 h 72"/>
                    <a:gd name="T170" fmla="*/ 113 w 113"/>
                    <a:gd name="T171" fmla="*/ 72 h 7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3" h="72">
                      <a:moveTo>
                        <a:pt x="102" y="72"/>
                      </a:moveTo>
                      <a:lnTo>
                        <a:pt x="97" y="71"/>
                      </a:lnTo>
                      <a:lnTo>
                        <a:pt x="92" y="69"/>
                      </a:lnTo>
                      <a:lnTo>
                        <a:pt x="85" y="66"/>
                      </a:lnTo>
                      <a:lnTo>
                        <a:pt x="78" y="69"/>
                      </a:lnTo>
                      <a:lnTo>
                        <a:pt x="68" y="69"/>
                      </a:lnTo>
                      <a:lnTo>
                        <a:pt x="63" y="66"/>
                      </a:lnTo>
                      <a:lnTo>
                        <a:pt x="59" y="64"/>
                      </a:lnTo>
                      <a:lnTo>
                        <a:pt x="58" y="62"/>
                      </a:lnTo>
                      <a:lnTo>
                        <a:pt x="53" y="58"/>
                      </a:lnTo>
                      <a:lnTo>
                        <a:pt x="49" y="51"/>
                      </a:lnTo>
                      <a:lnTo>
                        <a:pt x="43" y="48"/>
                      </a:lnTo>
                      <a:lnTo>
                        <a:pt x="35" y="49"/>
                      </a:lnTo>
                      <a:lnTo>
                        <a:pt x="31" y="49"/>
                      </a:lnTo>
                      <a:lnTo>
                        <a:pt x="30" y="49"/>
                      </a:lnTo>
                      <a:lnTo>
                        <a:pt x="29" y="48"/>
                      </a:lnTo>
                      <a:lnTo>
                        <a:pt x="26" y="44"/>
                      </a:lnTo>
                      <a:lnTo>
                        <a:pt x="29" y="41"/>
                      </a:lnTo>
                      <a:lnTo>
                        <a:pt x="30" y="40"/>
                      </a:lnTo>
                      <a:lnTo>
                        <a:pt x="31" y="38"/>
                      </a:lnTo>
                      <a:lnTo>
                        <a:pt x="36" y="38"/>
                      </a:lnTo>
                      <a:lnTo>
                        <a:pt x="48" y="34"/>
                      </a:lnTo>
                      <a:lnTo>
                        <a:pt x="39" y="27"/>
                      </a:lnTo>
                      <a:lnTo>
                        <a:pt x="31" y="23"/>
                      </a:lnTo>
                      <a:lnTo>
                        <a:pt x="25" y="24"/>
                      </a:lnTo>
                      <a:lnTo>
                        <a:pt x="20" y="23"/>
                      </a:lnTo>
                      <a:lnTo>
                        <a:pt x="13" y="27"/>
                      </a:lnTo>
                      <a:lnTo>
                        <a:pt x="9" y="27"/>
                      </a:lnTo>
                      <a:lnTo>
                        <a:pt x="7" y="23"/>
                      </a:lnTo>
                      <a:lnTo>
                        <a:pt x="7" y="20"/>
                      </a:lnTo>
                      <a:lnTo>
                        <a:pt x="4" y="21"/>
                      </a:lnTo>
                      <a:lnTo>
                        <a:pt x="2" y="20"/>
                      </a:lnTo>
                      <a:lnTo>
                        <a:pt x="0" y="19"/>
                      </a:lnTo>
                      <a:lnTo>
                        <a:pt x="0" y="15"/>
                      </a:lnTo>
                      <a:lnTo>
                        <a:pt x="4" y="14"/>
                      </a:lnTo>
                      <a:lnTo>
                        <a:pt x="6" y="10"/>
                      </a:lnTo>
                      <a:lnTo>
                        <a:pt x="9" y="9"/>
                      </a:lnTo>
                      <a:lnTo>
                        <a:pt x="12" y="8"/>
                      </a:lnTo>
                      <a:lnTo>
                        <a:pt x="13" y="8"/>
                      </a:lnTo>
                      <a:lnTo>
                        <a:pt x="15" y="8"/>
                      </a:lnTo>
                      <a:lnTo>
                        <a:pt x="31" y="3"/>
                      </a:lnTo>
                      <a:lnTo>
                        <a:pt x="35" y="2"/>
                      </a:lnTo>
                      <a:lnTo>
                        <a:pt x="35" y="0"/>
                      </a:lnTo>
                      <a:lnTo>
                        <a:pt x="40" y="2"/>
                      </a:lnTo>
                      <a:lnTo>
                        <a:pt x="48" y="3"/>
                      </a:lnTo>
                      <a:lnTo>
                        <a:pt x="58" y="10"/>
                      </a:lnTo>
                      <a:lnTo>
                        <a:pt x="62" y="12"/>
                      </a:lnTo>
                      <a:lnTo>
                        <a:pt x="67" y="14"/>
                      </a:lnTo>
                      <a:lnTo>
                        <a:pt x="71" y="19"/>
                      </a:lnTo>
                      <a:lnTo>
                        <a:pt x="74" y="21"/>
                      </a:lnTo>
                      <a:lnTo>
                        <a:pt x="84" y="29"/>
                      </a:lnTo>
                      <a:lnTo>
                        <a:pt x="88" y="34"/>
                      </a:lnTo>
                      <a:lnTo>
                        <a:pt x="94" y="41"/>
                      </a:lnTo>
                      <a:lnTo>
                        <a:pt x="97" y="44"/>
                      </a:lnTo>
                      <a:lnTo>
                        <a:pt x="113" y="45"/>
                      </a:lnTo>
                      <a:lnTo>
                        <a:pt x="102" y="72"/>
                      </a:lnTo>
                      <a:close/>
                    </a:path>
                  </a:pathLst>
                </a:custGeom>
                <a:solidFill>
                  <a:srgbClr val="FFC17D"/>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96" name="Freeform 369"/>
                <p:cNvSpPr/>
                <p:nvPr/>
              </p:nvSpPr>
              <p:spPr bwMode="auto">
                <a:xfrm>
                  <a:off x="947" y="316"/>
                  <a:ext cx="29" cy="24"/>
                </a:xfrm>
                <a:custGeom>
                  <a:avLst/>
                  <a:gdLst>
                    <a:gd name="T0" fmla="*/ 26 w 113"/>
                    <a:gd name="T1" fmla="*/ 24 h 72"/>
                    <a:gd name="T2" fmla="*/ 25 w 113"/>
                    <a:gd name="T3" fmla="*/ 24 h 72"/>
                    <a:gd name="T4" fmla="*/ 24 w 113"/>
                    <a:gd name="T5" fmla="*/ 23 h 72"/>
                    <a:gd name="T6" fmla="*/ 22 w 113"/>
                    <a:gd name="T7" fmla="*/ 22 h 72"/>
                    <a:gd name="T8" fmla="*/ 20 w 113"/>
                    <a:gd name="T9" fmla="*/ 23 h 72"/>
                    <a:gd name="T10" fmla="*/ 17 w 113"/>
                    <a:gd name="T11" fmla="*/ 23 h 72"/>
                    <a:gd name="T12" fmla="*/ 16 w 113"/>
                    <a:gd name="T13" fmla="*/ 22 h 72"/>
                    <a:gd name="T14" fmla="*/ 15 w 113"/>
                    <a:gd name="T15" fmla="*/ 21 h 72"/>
                    <a:gd name="T16" fmla="*/ 15 w 113"/>
                    <a:gd name="T17" fmla="*/ 21 h 72"/>
                    <a:gd name="T18" fmla="*/ 14 w 113"/>
                    <a:gd name="T19" fmla="*/ 19 h 72"/>
                    <a:gd name="T20" fmla="*/ 13 w 113"/>
                    <a:gd name="T21" fmla="*/ 17 h 72"/>
                    <a:gd name="T22" fmla="*/ 11 w 113"/>
                    <a:gd name="T23" fmla="*/ 16 h 72"/>
                    <a:gd name="T24" fmla="*/ 9 w 113"/>
                    <a:gd name="T25" fmla="*/ 16 h 72"/>
                    <a:gd name="T26" fmla="*/ 8 w 113"/>
                    <a:gd name="T27" fmla="*/ 16 h 72"/>
                    <a:gd name="T28" fmla="*/ 8 w 113"/>
                    <a:gd name="T29" fmla="*/ 16 h 72"/>
                    <a:gd name="T30" fmla="*/ 7 w 113"/>
                    <a:gd name="T31" fmla="*/ 16 h 72"/>
                    <a:gd name="T32" fmla="*/ 7 w 113"/>
                    <a:gd name="T33" fmla="*/ 15 h 72"/>
                    <a:gd name="T34" fmla="*/ 7 w 113"/>
                    <a:gd name="T35" fmla="*/ 14 h 72"/>
                    <a:gd name="T36" fmla="*/ 8 w 113"/>
                    <a:gd name="T37" fmla="*/ 13 h 72"/>
                    <a:gd name="T38" fmla="*/ 8 w 113"/>
                    <a:gd name="T39" fmla="*/ 13 h 72"/>
                    <a:gd name="T40" fmla="*/ 9 w 113"/>
                    <a:gd name="T41" fmla="*/ 13 h 72"/>
                    <a:gd name="T42" fmla="*/ 12 w 113"/>
                    <a:gd name="T43" fmla="*/ 11 h 72"/>
                    <a:gd name="T44" fmla="*/ 10 w 113"/>
                    <a:gd name="T45" fmla="*/ 9 h 72"/>
                    <a:gd name="T46" fmla="*/ 8 w 113"/>
                    <a:gd name="T47" fmla="*/ 8 h 72"/>
                    <a:gd name="T48" fmla="*/ 6 w 113"/>
                    <a:gd name="T49" fmla="*/ 8 h 72"/>
                    <a:gd name="T50" fmla="*/ 5 w 113"/>
                    <a:gd name="T51" fmla="*/ 8 h 72"/>
                    <a:gd name="T52" fmla="*/ 3 w 113"/>
                    <a:gd name="T53" fmla="*/ 9 h 72"/>
                    <a:gd name="T54" fmla="*/ 2 w 113"/>
                    <a:gd name="T55" fmla="*/ 9 h 72"/>
                    <a:gd name="T56" fmla="*/ 2 w 113"/>
                    <a:gd name="T57" fmla="*/ 8 h 72"/>
                    <a:gd name="T58" fmla="*/ 2 w 113"/>
                    <a:gd name="T59" fmla="*/ 7 h 72"/>
                    <a:gd name="T60" fmla="*/ 1 w 113"/>
                    <a:gd name="T61" fmla="*/ 7 h 72"/>
                    <a:gd name="T62" fmla="*/ 1 w 113"/>
                    <a:gd name="T63" fmla="*/ 7 h 72"/>
                    <a:gd name="T64" fmla="*/ 0 w 113"/>
                    <a:gd name="T65" fmla="*/ 6 h 72"/>
                    <a:gd name="T66" fmla="*/ 0 w 113"/>
                    <a:gd name="T67" fmla="*/ 5 h 72"/>
                    <a:gd name="T68" fmla="*/ 1 w 113"/>
                    <a:gd name="T69" fmla="*/ 5 h 72"/>
                    <a:gd name="T70" fmla="*/ 2 w 113"/>
                    <a:gd name="T71" fmla="*/ 3 h 72"/>
                    <a:gd name="T72" fmla="*/ 2 w 113"/>
                    <a:gd name="T73" fmla="*/ 3 h 72"/>
                    <a:gd name="T74" fmla="*/ 3 w 113"/>
                    <a:gd name="T75" fmla="*/ 3 h 72"/>
                    <a:gd name="T76" fmla="*/ 3 w 113"/>
                    <a:gd name="T77" fmla="*/ 3 h 72"/>
                    <a:gd name="T78" fmla="*/ 4 w 113"/>
                    <a:gd name="T79" fmla="*/ 3 h 72"/>
                    <a:gd name="T80" fmla="*/ 8 w 113"/>
                    <a:gd name="T81" fmla="*/ 1 h 72"/>
                    <a:gd name="T82" fmla="*/ 9 w 113"/>
                    <a:gd name="T83" fmla="*/ 1 h 72"/>
                    <a:gd name="T84" fmla="*/ 9 w 113"/>
                    <a:gd name="T85" fmla="*/ 0 h 72"/>
                    <a:gd name="T86" fmla="*/ 10 w 113"/>
                    <a:gd name="T87" fmla="*/ 1 h 72"/>
                    <a:gd name="T88" fmla="*/ 12 w 113"/>
                    <a:gd name="T89" fmla="*/ 1 h 72"/>
                    <a:gd name="T90" fmla="*/ 15 w 113"/>
                    <a:gd name="T91" fmla="*/ 3 h 72"/>
                    <a:gd name="T92" fmla="*/ 16 w 113"/>
                    <a:gd name="T93" fmla="*/ 4 h 72"/>
                    <a:gd name="T94" fmla="*/ 17 w 113"/>
                    <a:gd name="T95" fmla="*/ 5 h 72"/>
                    <a:gd name="T96" fmla="*/ 18 w 113"/>
                    <a:gd name="T97" fmla="*/ 6 h 72"/>
                    <a:gd name="T98" fmla="*/ 19 w 113"/>
                    <a:gd name="T99" fmla="*/ 7 h 72"/>
                    <a:gd name="T100" fmla="*/ 22 w 113"/>
                    <a:gd name="T101" fmla="*/ 10 h 72"/>
                    <a:gd name="T102" fmla="*/ 23 w 113"/>
                    <a:gd name="T103" fmla="*/ 11 h 72"/>
                    <a:gd name="T104" fmla="*/ 24 w 113"/>
                    <a:gd name="T105" fmla="*/ 14 h 72"/>
                    <a:gd name="T106" fmla="*/ 25 w 113"/>
                    <a:gd name="T107" fmla="*/ 15 h 72"/>
                    <a:gd name="T108" fmla="*/ 29 w 113"/>
                    <a:gd name="T109" fmla="*/ 15 h 72"/>
                    <a:gd name="T110" fmla="*/ 26 w 113"/>
                    <a:gd name="T111" fmla="*/ 24 h 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3"/>
                    <a:gd name="T169" fmla="*/ 0 h 72"/>
                    <a:gd name="T170" fmla="*/ 113 w 113"/>
                    <a:gd name="T171" fmla="*/ 72 h 7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3" h="72">
                      <a:moveTo>
                        <a:pt x="102" y="72"/>
                      </a:moveTo>
                      <a:lnTo>
                        <a:pt x="97" y="71"/>
                      </a:lnTo>
                      <a:lnTo>
                        <a:pt x="92" y="69"/>
                      </a:lnTo>
                      <a:lnTo>
                        <a:pt x="85" y="66"/>
                      </a:lnTo>
                      <a:lnTo>
                        <a:pt x="78" y="69"/>
                      </a:lnTo>
                      <a:lnTo>
                        <a:pt x="68" y="69"/>
                      </a:lnTo>
                      <a:lnTo>
                        <a:pt x="63" y="66"/>
                      </a:lnTo>
                      <a:lnTo>
                        <a:pt x="59" y="64"/>
                      </a:lnTo>
                      <a:lnTo>
                        <a:pt x="58" y="62"/>
                      </a:lnTo>
                      <a:lnTo>
                        <a:pt x="53" y="58"/>
                      </a:lnTo>
                      <a:lnTo>
                        <a:pt x="49" y="51"/>
                      </a:lnTo>
                      <a:lnTo>
                        <a:pt x="43" y="48"/>
                      </a:lnTo>
                      <a:lnTo>
                        <a:pt x="35" y="49"/>
                      </a:lnTo>
                      <a:lnTo>
                        <a:pt x="31" y="49"/>
                      </a:lnTo>
                      <a:lnTo>
                        <a:pt x="30" y="49"/>
                      </a:lnTo>
                      <a:lnTo>
                        <a:pt x="29" y="48"/>
                      </a:lnTo>
                      <a:lnTo>
                        <a:pt x="26" y="44"/>
                      </a:lnTo>
                      <a:lnTo>
                        <a:pt x="29" y="41"/>
                      </a:lnTo>
                      <a:lnTo>
                        <a:pt x="30" y="40"/>
                      </a:lnTo>
                      <a:lnTo>
                        <a:pt x="31" y="38"/>
                      </a:lnTo>
                      <a:lnTo>
                        <a:pt x="36" y="38"/>
                      </a:lnTo>
                      <a:lnTo>
                        <a:pt x="48" y="34"/>
                      </a:lnTo>
                      <a:lnTo>
                        <a:pt x="39" y="27"/>
                      </a:lnTo>
                      <a:lnTo>
                        <a:pt x="31" y="23"/>
                      </a:lnTo>
                      <a:lnTo>
                        <a:pt x="25" y="24"/>
                      </a:lnTo>
                      <a:lnTo>
                        <a:pt x="20" y="23"/>
                      </a:lnTo>
                      <a:lnTo>
                        <a:pt x="13" y="27"/>
                      </a:lnTo>
                      <a:lnTo>
                        <a:pt x="9" y="27"/>
                      </a:lnTo>
                      <a:lnTo>
                        <a:pt x="7" y="23"/>
                      </a:lnTo>
                      <a:lnTo>
                        <a:pt x="7" y="20"/>
                      </a:lnTo>
                      <a:lnTo>
                        <a:pt x="4" y="21"/>
                      </a:lnTo>
                      <a:lnTo>
                        <a:pt x="2" y="20"/>
                      </a:lnTo>
                      <a:lnTo>
                        <a:pt x="0" y="19"/>
                      </a:lnTo>
                      <a:lnTo>
                        <a:pt x="0" y="15"/>
                      </a:lnTo>
                      <a:lnTo>
                        <a:pt x="4" y="14"/>
                      </a:lnTo>
                      <a:lnTo>
                        <a:pt x="6" y="10"/>
                      </a:lnTo>
                      <a:lnTo>
                        <a:pt x="9" y="9"/>
                      </a:lnTo>
                      <a:lnTo>
                        <a:pt x="12" y="8"/>
                      </a:lnTo>
                      <a:lnTo>
                        <a:pt x="13" y="8"/>
                      </a:lnTo>
                      <a:lnTo>
                        <a:pt x="15" y="8"/>
                      </a:lnTo>
                      <a:lnTo>
                        <a:pt x="31" y="3"/>
                      </a:lnTo>
                      <a:lnTo>
                        <a:pt x="35" y="2"/>
                      </a:lnTo>
                      <a:lnTo>
                        <a:pt x="35" y="0"/>
                      </a:lnTo>
                      <a:lnTo>
                        <a:pt x="40" y="2"/>
                      </a:lnTo>
                      <a:lnTo>
                        <a:pt x="48" y="3"/>
                      </a:lnTo>
                      <a:lnTo>
                        <a:pt x="58" y="10"/>
                      </a:lnTo>
                      <a:lnTo>
                        <a:pt x="62" y="12"/>
                      </a:lnTo>
                      <a:lnTo>
                        <a:pt x="67" y="14"/>
                      </a:lnTo>
                      <a:lnTo>
                        <a:pt x="71" y="19"/>
                      </a:lnTo>
                      <a:lnTo>
                        <a:pt x="74" y="21"/>
                      </a:lnTo>
                      <a:lnTo>
                        <a:pt x="84" y="29"/>
                      </a:lnTo>
                      <a:lnTo>
                        <a:pt x="88" y="34"/>
                      </a:lnTo>
                      <a:lnTo>
                        <a:pt x="94" y="41"/>
                      </a:lnTo>
                      <a:lnTo>
                        <a:pt x="97" y="44"/>
                      </a:lnTo>
                      <a:lnTo>
                        <a:pt x="113" y="45"/>
                      </a:lnTo>
                      <a:lnTo>
                        <a:pt x="102" y="72"/>
                      </a:lnTo>
                    </a:path>
                  </a:pathLst>
                </a:custGeom>
                <a:noFill/>
                <a:ln w="9525">
                  <a:solidFill>
                    <a:srgbClr val="404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97" name="Freeform 370"/>
                <p:cNvSpPr/>
                <p:nvPr/>
              </p:nvSpPr>
              <p:spPr bwMode="auto">
                <a:xfrm>
                  <a:off x="959" y="327"/>
                  <a:ext cx="6" cy="1"/>
                </a:xfrm>
                <a:custGeom>
                  <a:avLst/>
                  <a:gdLst>
                    <a:gd name="T0" fmla="*/ 0 w 23"/>
                    <a:gd name="T1" fmla="*/ 0 h 4"/>
                    <a:gd name="T2" fmla="*/ 1 w 23"/>
                    <a:gd name="T3" fmla="*/ 0 h 4"/>
                    <a:gd name="T4" fmla="*/ 1 w 23"/>
                    <a:gd name="T5" fmla="*/ 1 h 4"/>
                    <a:gd name="T6" fmla="*/ 3 w 23"/>
                    <a:gd name="T7" fmla="*/ 1 h 4"/>
                    <a:gd name="T8" fmla="*/ 4 w 23"/>
                    <a:gd name="T9" fmla="*/ 1 h 4"/>
                    <a:gd name="T10" fmla="*/ 5 w 23"/>
                    <a:gd name="T11" fmla="*/ 1 h 4"/>
                    <a:gd name="T12" fmla="*/ 6 w 23"/>
                    <a:gd name="T13" fmla="*/ 1 h 4"/>
                    <a:gd name="T14" fmla="*/ 5 w 23"/>
                    <a:gd name="T15" fmla="*/ 1 h 4"/>
                    <a:gd name="T16" fmla="*/ 4 w 23"/>
                    <a:gd name="T17" fmla="*/ 1 h 4"/>
                    <a:gd name="T18" fmla="*/ 3 w 23"/>
                    <a:gd name="T19" fmla="*/ 1 h 4"/>
                    <a:gd name="T20" fmla="*/ 3 w 23"/>
                    <a:gd name="T21" fmla="*/ 1 h 4"/>
                    <a:gd name="T22" fmla="*/ 1 w 23"/>
                    <a:gd name="T23" fmla="*/ 0 h 4"/>
                    <a:gd name="T24" fmla="*/ 1 w 23"/>
                    <a:gd name="T25" fmla="*/ 0 h 4"/>
                    <a:gd name="T26" fmla="*/ 0 w 23"/>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
                    <a:gd name="T43" fmla="*/ 0 h 4"/>
                    <a:gd name="T44" fmla="*/ 23 w 23"/>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 h="4">
                      <a:moveTo>
                        <a:pt x="0" y="0"/>
                      </a:moveTo>
                      <a:lnTo>
                        <a:pt x="3" y="0"/>
                      </a:lnTo>
                      <a:lnTo>
                        <a:pt x="5" y="2"/>
                      </a:lnTo>
                      <a:lnTo>
                        <a:pt x="10" y="4"/>
                      </a:lnTo>
                      <a:lnTo>
                        <a:pt x="14" y="4"/>
                      </a:lnTo>
                      <a:lnTo>
                        <a:pt x="19" y="4"/>
                      </a:lnTo>
                      <a:lnTo>
                        <a:pt x="23" y="4"/>
                      </a:lnTo>
                      <a:lnTo>
                        <a:pt x="20" y="4"/>
                      </a:lnTo>
                      <a:lnTo>
                        <a:pt x="14" y="4"/>
                      </a:lnTo>
                      <a:lnTo>
                        <a:pt x="11" y="4"/>
                      </a:lnTo>
                      <a:lnTo>
                        <a:pt x="10" y="2"/>
                      </a:lnTo>
                      <a:lnTo>
                        <a:pt x="5" y="0"/>
                      </a:lnTo>
                      <a:lnTo>
                        <a:pt x="4" y="0"/>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98" name="Freeform 371"/>
                <p:cNvSpPr/>
                <p:nvPr/>
              </p:nvSpPr>
              <p:spPr bwMode="auto">
                <a:xfrm>
                  <a:off x="956" y="329"/>
                  <a:ext cx="1" cy="1"/>
                </a:xfrm>
                <a:custGeom>
                  <a:avLst/>
                  <a:gdLst>
                    <a:gd name="T0" fmla="*/ 0 w 1"/>
                    <a:gd name="T1" fmla="*/ 0 h 3"/>
                    <a:gd name="T2" fmla="*/ 0 w 1"/>
                    <a:gd name="T3" fmla="*/ 0 h 3"/>
                    <a:gd name="T4" fmla="*/ 0 w 1"/>
                    <a:gd name="T5" fmla="*/ 1 h 3"/>
                    <a:gd name="T6" fmla="*/ 0 w 1"/>
                    <a:gd name="T7" fmla="*/ 0 h 3"/>
                    <a:gd name="T8" fmla="*/ 1 w 1"/>
                    <a:gd name="T9" fmla="*/ 0 h 3"/>
                    <a:gd name="T10" fmla="*/ 0 w 1"/>
                    <a:gd name="T11" fmla="*/ 0 h 3"/>
                    <a:gd name="T12" fmla="*/ 0 60000 65536"/>
                    <a:gd name="T13" fmla="*/ 0 60000 65536"/>
                    <a:gd name="T14" fmla="*/ 0 60000 65536"/>
                    <a:gd name="T15" fmla="*/ 0 60000 65536"/>
                    <a:gd name="T16" fmla="*/ 0 60000 65536"/>
                    <a:gd name="T17" fmla="*/ 0 60000 65536"/>
                    <a:gd name="T18" fmla="*/ 0 w 1"/>
                    <a:gd name="T19" fmla="*/ 0 h 3"/>
                    <a:gd name="T20" fmla="*/ 1 w 1"/>
                    <a:gd name="T21" fmla="*/ 3 h 3"/>
                  </a:gdLst>
                  <a:ahLst/>
                  <a:cxnLst>
                    <a:cxn ang="T12">
                      <a:pos x="T0" y="T1"/>
                    </a:cxn>
                    <a:cxn ang="T13">
                      <a:pos x="T2" y="T3"/>
                    </a:cxn>
                    <a:cxn ang="T14">
                      <a:pos x="T4" y="T5"/>
                    </a:cxn>
                    <a:cxn ang="T15">
                      <a:pos x="T6" y="T7"/>
                    </a:cxn>
                    <a:cxn ang="T16">
                      <a:pos x="T8" y="T9"/>
                    </a:cxn>
                    <a:cxn ang="T17">
                      <a:pos x="T10" y="T11"/>
                    </a:cxn>
                  </a:cxnLst>
                  <a:rect l="T18" t="T19" r="T20" b="T21"/>
                  <a:pathLst>
                    <a:path w="1" h="3">
                      <a:moveTo>
                        <a:pt x="0" y="0"/>
                      </a:moveTo>
                      <a:lnTo>
                        <a:pt x="0" y="1"/>
                      </a:lnTo>
                      <a:lnTo>
                        <a:pt x="0" y="3"/>
                      </a:lnTo>
                      <a:lnTo>
                        <a:pt x="0" y="1"/>
                      </a:lnTo>
                      <a:lnTo>
                        <a:pt x="1" y="0"/>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199" name="Freeform 372"/>
                <p:cNvSpPr/>
                <p:nvPr/>
              </p:nvSpPr>
              <p:spPr bwMode="auto">
                <a:xfrm>
                  <a:off x="949" y="319"/>
                  <a:ext cx="4" cy="3"/>
                </a:xfrm>
                <a:custGeom>
                  <a:avLst/>
                  <a:gdLst>
                    <a:gd name="T0" fmla="*/ 0 w 16"/>
                    <a:gd name="T1" fmla="*/ 3 h 9"/>
                    <a:gd name="T2" fmla="*/ 0 w 16"/>
                    <a:gd name="T3" fmla="*/ 3 h 9"/>
                    <a:gd name="T4" fmla="*/ 1 w 16"/>
                    <a:gd name="T5" fmla="*/ 3 h 9"/>
                    <a:gd name="T6" fmla="*/ 1 w 16"/>
                    <a:gd name="T7" fmla="*/ 2 h 9"/>
                    <a:gd name="T8" fmla="*/ 1 w 16"/>
                    <a:gd name="T9" fmla="*/ 2 h 9"/>
                    <a:gd name="T10" fmla="*/ 2 w 16"/>
                    <a:gd name="T11" fmla="*/ 1 h 9"/>
                    <a:gd name="T12" fmla="*/ 3 w 16"/>
                    <a:gd name="T13" fmla="*/ 1 h 9"/>
                    <a:gd name="T14" fmla="*/ 4 w 16"/>
                    <a:gd name="T15" fmla="*/ 0 h 9"/>
                    <a:gd name="T16" fmla="*/ 3 w 16"/>
                    <a:gd name="T17" fmla="*/ 0 h 9"/>
                    <a:gd name="T18" fmla="*/ 2 w 16"/>
                    <a:gd name="T19" fmla="*/ 1 h 9"/>
                    <a:gd name="T20" fmla="*/ 1 w 16"/>
                    <a:gd name="T21" fmla="*/ 1 h 9"/>
                    <a:gd name="T22" fmla="*/ 1 w 16"/>
                    <a:gd name="T23" fmla="*/ 2 h 9"/>
                    <a:gd name="T24" fmla="*/ 0 w 16"/>
                    <a:gd name="T25" fmla="*/ 3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9"/>
                    <a:gd name="T41" fmla="*/ 16 w 16"/>
                    <a:gd name="T42" fmla="*/ 9 h 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9">
                      <a:moveTo>
                        <a:pt x="0" y="9"/>
                      </a:moveTo>
                      <a:lnTo>
                        <a:pt x="1" y="9"/>
                      </a:lnTo>
                      <a:lnTo>
                        <a:pt x="4" y="9"/>
                      </a:lnTo>
                      <a:lnTo>
                        <a:pt x="6" y="7"/>
                      </a:lnTo>
                      <a:lnTo>
                        <a:pt x="6" y="5"/>
                      </a:lnTo>
                      <a:lnTo>
                        <a:pt x="7" y="4"/>
                      </a:lnTo>
                      <a:lnTo>
                        <a:pt x="13" y="2"/>
                      </a:lnTo>
                      <a:lnTo>
                        <a:pt x="16" y="0"/>
                      </a:lnTo>
                      <a:lnTo>
                        <a:pt x="13" y="0"/>
                      </a:lnTo>
                      <a:lnTo>
                        <a:pt x="7" y="2"/>
                      </a:lnTo>
                      <a:lnTo>
                        <a:pt x="6" y="4"/>
                      </a:lnTo>
                      <a:lnTo>
                        <a:pt x="5" y="5"/>
                      </a:lnTo>
                      <a:lnTo>
                        <a:pt x="0" y="9"/>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00" name="Freeform 373"/>
                <p:cNvSpPr/>
                <p:nvPr/>
              </p:nvSpPr>
              <p:spPr bwMode="auto">
                <a:xfrm>
                  <a:off x="955" y="319"/>
                  <a:ext cx="6" cy="1"/>
                </a:xfrm>
                <a:custGeom>
                  <a:avLst/>
                  <a:gdLst>
                    <a:gd name="T0" fmla="*/ 0 w 23"/>
                    <a:gd name="T1" fmla="*/ 0 h 5"/>
                    <a:gd name="T2" fmla="*/ 1 w 23"/>
                    <a:gd name="T3" fmla="*/ 0 h 5"/>
                    <a:gd name="T4" fmla="*/ 1 w 23"/>
                    <a:gd name="T5" fmla="*/ 0 h 5"/>
                    <a:gd name="T6" fmla="*/ 2 w 23"/>
                    <a:gd name="T7" fmla="*/ 0 h 5"/>
                    <a:gd name="T8" fmla="*/ 3 w 23"/>
                    <a:gd name="T9" fmla="*/ 0 h 5"/>
                    <a:gd name="T10" fmla="*/ 3 w 23"/>
                    <a:gd name="T11" fmla="*/ 0 h 5"/>
                    <a:gd name="T12" fmla="*/ 4 w 23"/>
                    <a:gd name="T13" fmla="*/ 0 h 5"/>
                    <a:gd name="T14" fmla="*/ 5 w 23"/>
                    <a:gd name="T15" fmla="*/ 1 h 5"/>
                    <a:gd name="T16" fmla="*/ 6 w 23"/>
                    <a:gd name="T17" fmla="*/ 1 h 5"/>
                    <a:gd name="T18" fmla="*/ 5 w 23"/>
                    <a:gd name="T19" fmla="*/ 1 h 5"/>
                    <a:gd name="T20" fmla="*/ 4 w 23"/>
                    <a:gd name="T21" fmla="*/ 1 h 5"/>
                    <a:gd name="T22" fmla="*/ 3 w 23"/>
                    <a:gd name="T23" fmla="*/ 0 h 5"/>
                    <a:gd name="T24" fmla="*/ 3 w 23"/>
                    <a:gd name="T25" fmla="*/ 0 h 5"/>
                    <a:gd name="T26" fmla="*/ 1 w 23"/>
                    <a:gd name="T27" fmla="*/ 0 h 5"/>
                    <a:gd name="T28" fmla="*/ 1 w 23"/>
                    <a:gd name="T29" fmla="*/ 0 h 5"/>
                    <a:gd name="T30" fmla="*/ 0 w 23"/>
                    <a:gd name="T31" fmla="*/ 0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
                    <a:gd name="T49" fmla="*/ 0 h 5"/>
                    <a:gd name="T50" fmla="*/ 23 w 23"/>
                    <a:gd name="T51" fmla="*/ 5 h 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 h="5">
                      <a:moveTo>
                        <a:pt x="0" y="1"/>
                      </a:moveTo>
                      <a:lnTo>
                        <a:pt x="4" y="1"/>
                      </a:lnTo>
                      <a:lnTo>
                        <a:pt x="5" y="0"/>
                      </a:lnTo>
                      <a:lnTo>
                        <a:pt x="8" y="0"/>
                      </a:lnTo>
                      <a:lnTo>
                        <a:pt x="10" y="0"/>
                      </a:lnTo>
                      <a:lnTo>
                        <a:pt x="12" y="1"/>
                      </a:lnTo>
                      <a:lnTo>
                        <a:pt x="17" y="1"/>
                      </a:lnTo>
                      <a:lnTo>
                        <a:pt x="20" y="3"/>
                      </a:lnTo>
                      <a:lnTo>
                        <a:pt x="23" y="3"/>
                      </a:lnTo>
                      <a:lnTo>
                        <a:pt x="20" y="5"/>
                      </a:lnTo>
                      <a:lnTo>
                        <a:pt x="17" y="5"/>
                      </a:lnTo>
                      <a:lnTo>
                        <a:pt x="11" y="1"/>
                      </a:lnTo>
                      <a:lnTo>
                        <a:pt x="10" y="1"/>
                      </a:lnTo>
                      <a:lnTo>
                        <a:pt x="5" y="1"/>
                      </a:lnTo>
                      <a:lnTo>
                        <a:pt x="4" y="1"/>
                      </a:lnTo>
                      <a:lnTo>
                        <a:pt x="0" y="1"/>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01" name="Freeform 374"/>
                <p:cNvSpPr/>
                <p:nvPr/>
              </p:nvSpPr>
              <p:spPr bwMode="auto">
                <a:xfrm>
                  <a:off x="950" y="321"/>
                  <a:ext cx="1" cy="2"/>
                </a:xfrm>
                <a:custGeom>
                  <a:avLst/>
                  <a:gdLst>
                    <a:gd name="T0" fmla="*/ 1 w 3"/>
                    <a:gd name="T1" fmla="*/ 0 h 4"/>
                    <a:gd name="T2" fmla="*/ 1 w 3"/>
                    <a:gd name="T3" fmla="*/ 1 h 4"/>
                    <a:gd name="T4" fmla="*/ 1 w 3"/>
                    <a:gd name="T5" fmla="*/ 1 h 4"/>
                    <a:gd name="T6" fmla="*/ 0 w 3"/>
                    <a:gd name="T7" fmla="*/ 2 h 4"/>
                    <a:gd name="T8" fmla="*/ 1 w 3"/>
                    <a:gd name="T9" fmla="*/ 1 h 4"/>
                    <a:gd name="T10" fmla="*/ 1 w 3"/>
                    <a:gd name="T11" fmla="*/ 0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2" y="0"/>
                      </a:moveTo>
                      <a:lnTo>
                        <a:pt x="3" y="2"/>
                      </a:lnTo>
                      <a:lnTo>
                        <a:pt x="2" y="3"/>
                      </a:lnTo>
                      <a:lnTo>
                        <a:pt x="0" y="4"/>
                      </a:lnTo>
                      <a:lnTo>
                        <a:pt x="2" y="2"/>
                      </a:lnTo>
                      <a:lnTo>
                        <a:pt x="2"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02" name="Freeform 375"/>
                <p:cNvSpPr/>
                <p:nvPr/>
              </p:nvSpPr>
              <p:spPr bwMode="auto">
                <a:xfrm>
                  <a:off x="949" y="320"/>
                  <a:ext cx="1" cy="1"/>
                </a:xfrm>
                <a:custGeom>
                  <a:avLst/>
                  <a:gdLst>
                    <a:gd name="T0" fmla="*/ 1 w 5"/>
                    <a:gd name="T1" fmla="*/ 1 h 3"/>
                    <a:gd name="T2" fmla="*/ 1 w 5"/>
                    <a:gd name="T3" fmla="*/ 0 h 3"/>
                    <a:gd name="T4" fmla="*/ 1 w 5"/>
                    <a:gd name="T5" fmla="*/ 1 h 3"/>
                    <a:gd name="T6" fmla="*/ 0 w 5"/>
                    <a:gd name="T7" fmla="*/ 1 h 3"/>
                    <a:gd name="T8" fmla="*/ 1 w 5"/>
                    <a:gd name="T9" fmla="*/ 1 h 3"/>
                    <a:gd name="T10" fmla="*/ 0 60000 65536"/>
                    <a:gd name="T11" fmla="*/ 0 60000 65536"/>
                    <a:gd name="T12" fmla="*/ 0 60000 65536"/>
                    <a:gd name="T13" fmla="*/ 0 60000 65536"/>
                    <a:gd name="T14" fmla="*/ 0 60000 65536"/>
                    <a:gd name="T15" fmla="*/ 0 w 5"/>
                    <a:gd name="T16" fmla="*/ 0 h 3"/>
                    <a:gd name="T17" fmla="*/ 5 w 5"/>
                    <a:gd name="T18" fmla="*/ 3 h 3"/>
                  </a:gdLst>
                  <a:ahLst/>
                  <a:cxnLst>
                    <a:cxn ang="T10">
                      <a:pos x="T0" y="T1"/>
                    </a:cxn>
                    <a:cxn ang="T11">
                      <a:pos x="T2" y="T3"/>
                    </a:cxn>
                    <a:cxn ang="T12">
                      <a:pos x="T4" y="T5"/>
                    </a:cxn>
                    <a:cxn ang="T13">
                      <a:pos x="T6" y="T7"/>
                    </a:cxn>
                    <a:cxn ang="T14">
                      <a:pos x="T8" y="T9"/>
                    </a:cxn>
                  </a:cxnLst>
                  <a:rect l="T15" t="T16" r="T17" b="T18"/>
                  <a:pathLst>
                    <a:path w="5" h="3">
                      <a:moveTo>
                        <a:pt x="5" y="2"/>
                      </a:moveTo>
                      <a:lnTo>
                        <a:pt x="3" y="0"/>
                      </a:lnTo>
                      <a:lnTo>
                        <a:pt x="3" y="2"/>
                      </a:lnTo>
                      <a:lnTo>
                        <a:pt x="0" y="3"/>
                      </a:lnTo>
                      <a:lnTo>
                        <a:pt x="5" y="2"/>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03" name="Freeform 376"/>
                <p:cNvSpPr/>
                <p:nvPr/>
              </p:nvSpPr>
              <p:spPr bwMode="auto">
                <a:xfrm>
                  <a:off x="964" y="322"/>
                  <a:ext cx="2" cy="2"/>
                </a:xfrm>
                <a:custGeom>
                  <a:avLst/>
                  <a:gdLst>
                    <a:gd name="T0" fmla="*/ 0 w 6"/>
                    <a:gd name="T1" fmla="*/ 0 h 5"/>
                    <a:gd name="T2" fmla="*/ 0 w 6"/>
                    <a:gd name="T3" fmla="*/ 2 h 5"/>
                    <a:gd name="T4" fmla="*/ 0 w 6"/>
                    <a:gd name="T5" fmla="*/ 2 h 5"/>
                    <a:gd name="T6" fmla="*/ 2 w 6"/>
                    <a:gd name="T7" fmla="*/ 2 h 5"/>
                    <a:gd name="T8" fmla="*/ 0 w 6"/>
                    <a:gd name="T9" fmla="*/ 0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0" y="0"/>
                      </a:moveTo>
                      <a:lnTo>
                        <a:pt x="0" y="4"/>
                      </a:lnTo>
                      <a:lnTo>
                        <a:pt x="1" y="5"/>
                      </a:lnTo>
                      <a:lnTo>
                        <a:pt x="6" y="5"/>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04" name="Freeform 377"/>
                <p:cNvSpPr/>
                <p:nvPr/>
              </p:nvSpPr>
              <p:spPr bwMode="auto">
                <a:xfrm>
                  <a:off x="971" y="329"/>
                  <a:ext cx="9" cy="17"/>
                </a:xfrm>
                <a:custGeom>
                  <a:avLst/>
                  <a:gdLst>
                    <a:gd name="T0" fmla="*/ 3 w 34"/>
                    <a:gd name="T1" fmla="*/ 1 h 50"/>
                    <a:gd name="T2" fmla="*/ 2 w 34"/>
                    <a:gd name="T3" fmla="*/ 4 h 50"/>
                    <a:gd name="T4" fmla="*/ 2 w 34"/>
                    <a:gd name="T5" fmla="*/ 6 h 50"/>
                    <a:gd name="T6" fmla="*/ 0 w 34"/>
                    <a:gd name="T7" fmla="*/ 10 h 50"/>
                    <a:gd name="T8" fmla="*/ 0 w 34"/>
                    <a:gd name="T9" fmla="*/ 11 h 50"/>
                    <a:gd name="T10" fmla="*/ 0 w 34"/>
                    <a:gd name="T11" fmla="*/ 13 h 50"/>
                    <a:gd name="T12" fmla="*/ 7 w 34"/>
                    <a:gd name="T13" fmla="*/ 17 h 50"/>
                    <a:gd name="T14" fmla="*/ 9 w 34"/>
                    <a:gd name="T15" fmla="*/ 0 h 50"/>
                    <a:gd name="T16" fmla="*/ 6 w 34"/>
                    <a:gd name="T17" fmla="*/ 1 h 50"/>
                    <a:gd name="T18" fmla="*/ 3 w 34"/>
                    <a:gd name="T19" fmla="*/ 1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50"/>
                    <a:gd name="T32" fmla="*/ 34 w 34"/>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50">
                      <a:moveTo>
                        <a:pt x="11" y="4"/>
                      </a:moveTo>
                      <a:lnTo>
                        <a:pt x="6" y="11"/>
                      </a:lnTo>
                      <a:lnTo>
                        <a:pt x="6" y="18"/>
                      </a:lnTo>
                      <a:lnTo>
                        <a:pt x="1" y="28"/>
                      </a:lnTo>
                      <a:lnTo>
                        <a:pt x="1" y="31"/>
                      </a:lnTo>
                      <a:lnTo>
                        <a:pt x="0" y="39"/>
                      </a:lnTo>
                      <a:lnTo>
                        <a:pt x="28" y="50"/>
                      </a:lnTo>
                      <a:lnTo>
                        <a:pt x="34" y="0"/>
                      </a:lnTo>
                      <a:lnTo>
                        <a:pt x="23" y="4"/>
                      </a:lnTo>
                      <a:lnTo>
                        <a:pt x="11" y="4"/>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05" name="Freeform 378"/>
                <p:cNvSpPr/>
                <p:nvPr/>
              </p:nvSpPr>
              <p:spPr bwMode="auto">
                <a:xfrm>
                  <a:off x="971" y="329"/>
                  <a:ext cx="9" cy="17"/>
                </a:xfrm>
                <a:custGeom>
                  <a:avLst/>
                  <a:gdLst>
                    <a:gd name="T0" fmla="*/ 3 w 34"/>
                    <a:gd name="T1" fmla="*/ 1 h 50"/>
                    <a:gd name="T2" fmla="*/ 2 w 34"/>
                    <a:gd name="T3" fmla="*/ 4 h 50"/>
                    <a:gd name="T4" fmla="*/ 2 w 34"/>
                    <a:gd name="T5" fmla="*/ 6 h 50"/>
                    <a:gd name="T6" fmla="*/ 0 w 34"/>
                    <a:gd name="T7" fmla="*/ 10 h 50"/>
                    <a:gd name="T8" fmla="*/ 0 w 34"/>
                    <a:gd name="T9" fmla="*/ 11 h 50"/>
                    <a:gd name="T10" fmla="*/ 0 w 34"/>
                    <a:gd name="T11" fmla="*/ 13 h 50"/>
                    <a:gd name="T12" fmla="*/ 7 w 34"/>
                    <a:gd name="T13" fmla="*/ 17 h 50"/>
                    <a:gd name="T14" fmla="*/ 9 w 34"/>
                    <a:gd name="T15" fmla="*/ 0 h 50"/>
                    <a:gd name="T16" fmla="*/ 6 w 34"/>
                    <a:gd name="T17" fmla="*/ 1 h 50"/>
                    <a:gd name="T18" fmla="*/ 3 w 34"/>
                    <a:gd name="T19" fmla="*/ 1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50"/>
                    <a:gd name="T32" fmla="*/ 34 w 34"/>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50">
                      <a:moveTo>
                        <a:pt x="11" y="4"/>
                      </a:moveTo>
                      <a:lnTo>
                        <a:pt x="6" y="11"/>
                      </a:lnTo>
                      <a:lnTo>
                        <a:pt x="6" y="18"/>
                      </a:lnTo>
                      <a:lnTo>
                        <a:pt x="1" y="28"/>
                      </a:lnTo>
                      <a:lnTo>
                        <a:pt x="1" y="31"/>
                      </a:lnTo>
                      <a:lnTo>
                        <a:pt x="0" y="39"/>
                      </a:lnTo>
                      <a:lnTo>
                        <a:pt x="28" y="50"/>
                      </a:lnTo>
                      <a:lnTo>
                        <a:pt x="34" y="0"/>
                      </a:lnTo>
                      <a:lnTo>
                        <a:pt x="23" y="4"/>
                      </a:lnTo>
                      <a:lnTo>
                        <a:pt x="11" y="4"/>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206" name="Freeform 379"/>
                <p:cNvSpPr/>
                <p:nvPr/>
              </p:nvSpPr>
              <p:spPr bwMode="auto">
                <a:xfrm>
                  <a:off x="973" y="331"/>
                  <a:ext cx="6" cy="13"/>
                </a:xfrm>
                <a:custGeom>
                  <a:avLst/>
                  <a:gdLst>
                    <a:gd name="T0" fmla="*/ 2 w 26"/>
                    <a:gd name="T1" fmla="*/ 1 h 38"/>
                    <a:gd name="T2" fmla="*/ 1 w 26"/>
                    <a:gd name="T3" fmla="*/ 2 h 38"/>
                    <a:gd name="T4" fmla="*/ 0 w 26"/>
                    <a:gd name="T5" fmla="*/ 5 h 38"/>
                    <a:gd name="T6" fmla="*/ 0 w 26"/>
                    <a:gd name="T7" fmla="*/ 8 h 38"/>
                    <a:gd name="T8" fmla="*/ 0 w 26"/>
                    <a:gd name="T9" fmla="*/ 10 h 38"/>
                    <a:gd name="T10" fmla="*/ 5 w 26"/>
                    <a:gd name="T11" fmla="*/ 13 h 38"/>
                    <a:gd name="T12" fmla="*/ 6 w 26"/>
                    <a:gd name="T13" fmla="*/ 0 h 38"/>
                    <a:gd name="T14" fmla="*/ 4 w 26"/>
                    <a:gd name="T15" fmla="*/ 1 h 38"/>
                    <a:gd name="T16" fmla="*/ 2 w 26"/>
                    <a:gd name="T17" fmla="*/ 1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38"/>
                    <a:gd name="T29" fmla="*/ 26 w 26"/>
                    <a:gd name="T30" fmla="*/ 38 h 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38">
                      <a:moveTo>
                        <a:pt x="10" y="2"/>
                      </a:moveTo>
                      <a:lnTo>
                        <a:pt x="5" y="6"/>
                      </a:lnTo>
                      <a:lnTo>
                        <a:pt x="0" y="16"/>
                      </a:lnTo>
                      <a:lnTo>
                        <a:pt x="0" y="23"/>
                      </a:lnTo>
                      <a:lnTo>
                        <a:pt x="0" y="28"/>
                      </a:lnTo>
                      <a:lnTo>
                        <a:pt x="20" y="38"/>
                      </a:lnTo>
                      <a:lnTo>
                        <a:pt x="26" y="0"/>
                      </a:lnTo>
                      <a:lnTo>
                        <a:pt x="17" y="2"/>
                      </a:lnTo>
                      <a:lnTo>
                        <a:pt x="10" y="2"/>
                      </a:lnTo>
                      <a:close/>
                    </a:path>
                  </a:pathLst>
                </a:custGeom>
                <a:solidFill>
                  <a:srgbClr val="DCDCDC"/>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07" name="Freeform 380"/>
                <p:cNvSpPr/>
                <p:nvPr/>
              </p:nvSpPr>
              <p:spPr bwMode="auto">
                <a:xfrm>
                  <a:off x="979" y="236"/>
                  <a:ext cx="28" cy="51"/>
                </a:xfrm>
                <a:custGeom>
                  <a:avLst/>
                  <a:gdLst>
                    <a:gd name="T0" fmla="*/ 9 w 112"/>
                    <a:gd name="T1" fmla="*/ 2 h 152"/>
                    <a:gd name="T2" fmla="*/ 7 w 112"/>
                    <a:gd name="T3" fmla="*/ 5 h 152"/>
                    <a:gd name="T4" fmla="*/ 5 w 112"/>
                    <a:gd name="T5" fmla="*/ 8 h 152"/>
                    <a:gd name="T6" fmla="*/ 4 w 112"/>
                    <a:gd name="T7" fmla="*/ 12 h 152"/>
                    <a:gd name="T8" fmla="*/ 3 w 112"/>
                    <a:gd name="T9" fmla="*/ 15 h 152"/>
                    <a:gd name="T10" fmla="*/ 3 w 112"/>
                    <a:gd name="T11" fmla="*/ 16 h 152"/>
                    <a:gd name="T12" fmla="*/ 4 w 112"/>
                    <a:gd name="T13" fmla="*/ 19 h 152"/>
                    <a:gd name="T14" fmla="*/ 3 w 112"/>
                    <a:gd name="T15" fmla="*/ 21 h 152"/>
                    <a:gd name="T16" fmla="*/ 1 w 112"/>
                    <a:gd name="T17" fmla="*/ 27 h 152"/>
                    <a:gd name="T18" fmla="*/ 0 w 112"/>
                    <a:gd name="T19" fmla="*/ 30 h 152"/>
                    <a:gd name="T20" fmla="*/ 0 w 112"/>
                    <a:gd name="T21" fmla="*/ 31 h 152"/>
                    <a:gd name="T22" fmla="*/ 0 w 112"/>
                    <a:gd name="T23" fmla="*/ 32 h 152"/>
                    <a:gd name="T24" fmla="*/ 1 w 112"/>
                    <a:gd name="T25" fmla="*/ 32 h 152"/>
                    <a:gd name="T26" fmla="*/ 2 w 112"/>
                    <a:gd name="T27" fmla="*/ 32 h 152"/>
                    <a:gd name="T28" fmla="*/ 3 w 112"/>
                    <a:gd name="T29" fmla="*/ 33 h 152"/>
                    <a:gd name="T30" fmla="*/ 3 w 112"/>
                    <a:gd name="T31" fmla="*/ 35 h 152"/>
                    <a:gd name="T32" fmla="*/ 3 w 112"/>
                    <a:gd name="T33" fmla="*/ 38 h 152"/>
                    <a:gd name="T34" fmla="*/ 3 w 112"/>
                    <a:gd name="T35" fmla="*/ 39 h 152"/>
                    <a:gd name="T36" fmla="*/ 3 w 112"/>
                    <a:gd name="T37" fmla="*/ 41 h 152"/>
                    <a:gd name="T38" fmla="*/ 3 w 112"/>
                    <a:gd name="T39" fmla="*/ 42 h 152"/>
                    <a:gd name="T40" fmla="*/ 4 w 112"/>
                    <a:gd name="T41" fmla="*/ 45 h 152"/>
                    <a:gd name="T42" fmla="*/ 5 w 112"/>
                    <a:gd name="T43" fmla="*/ 46 h 152"/>
                    <a:gd name="T44" fmla="*/ 7 w 112"/>
                    <a:gd name="T45" fmla="*/ 46 h 152"/>
                    <a:gd name="T46" fmla="*/ 7 w 112"/>
                    <a:gd name="T47" fmla="*/ 46 h 152"/>
                    <a:gd name="T48" fmla="*/ 10 w 112"/>
                    <a:gd name="T49" fmla="*/ 45 h 152"/>
                    <a:gd name="T50" fmla="*/ 10 w 112"/>
                    <a:gd name="T51" fmla="*/ 51 h 152"/>
                    <a:gd name="T52" fmla="*/ 25 w 112"/>
                    <a:gd name="T53" fmla="*/ 44 h 152"/>
                    <a:gd name="T54" fmla="*/ 23 w 112"/>
                    <a:gd name="T55" fmla="*/ 39 h 152"/>
                    <a:gd name="T56" fmla="*/ 24 w 112"/>
                    <a:gd name="T57" fmla="*/ 35 h 152"/>
                    <a:gd name="T58" fmla="*/ 28 w 112"/>
                    <a:gd name="T59" fmla="*/ 28 h 152"/>
                    <a:gd name="T60" fmla="*/ 28 w 112"/>
                    <a:gd name="T61" fmla="*/ 9 h 152"/>
                    <a:gd name="T62" fmla="*/ 25 w 112"/>
                    <a:gd name="T63" fmla="*/ 5 h 152"/>
                    <a:gd name="T64" fmla="*/ 22 w 112"/>
                    <a:gd name="T65" fmla="*/ 2 h 152"/>
                    <a:gd name="T66" fmla="*/ 18 w 112"/>
                    <a:gd name="T67" fmla="*/ 0 h 152"/>
                    <a:gd name="T68" fmla="*/ 13 w 112"/>
                    <a:gd name="T69" fmla="*/ 1 h 152"/>
                    <a:gd name="T70" fmla="*/ 9 w 112"/>
                    <a:gd name="T71" fmla="*/ 2 h 15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2"/>
                    <a:gd name="T109" fmla="*/ 0 h 152"/>
                    <a:gd name="T110" fmla="*/ 112 w 112"/>
                    <a:gd name="T111" fmla="*/ 152 h 15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2" h="152">
                      <a:moveTo>
                        <a:pt x="35" y="5"/>
                      </a:moveTo>
                      <a:lnTo>
                        <a:pt x="27" y="14"/>
                      </a:lnTo>
                      <a:lnTo>
                        <a:pt x="20" y="24"/>
                      </a:lnTo>
                      <a:lnTo>
                        <a:pt x="15" y="36"/>
                      </a:lnTo>
                      <a:lnTo>
                        <a:pt x="12" y="44"/>
                      </a:lnTo>
                      <a:lnTo>
                        <a:pt x="12" y="49"/>
                      </a:lnTo>
                      <a:lnTo>
                        <a:pt x="15" y="56"/>
                      </a:lnTo>
                      <a:lnTo>
                        <a:pt x="10" y="64"/>
                      </a:lnTo>
                      <a:lnTo>
                        <a:pt x="2" y="80"/>
                      </a:lnTo>
                      <a:lnTo>
                        <a:pt x="0" y="89"/>
                      </a:lnTo>
                      <a:lnTo>
                        <a:pt x="0" y="91"/>
                      </a:lnTo>
                      <a:lnTo>
                        <a:pt x="1" y="95"/>
                      </a:lnTo>
                      <a:lnTo>
                        <a:pt x="2" y="95"/>
                      </a:lnTo>
                      <a:lnTo>
                        <a:pt x="8" y="96"/>
                      </a:lnTo>
                      <a:lnTo>
                        <a:pt x="10" y="97"/>
                      </a:lnTo>
                      <a:lnTo>
                        <a:pt x="10" y="104"/>
                      </a:lnTo>
                      <a:lnTo>
                        <a:pt x="10" y="112"/>
                      </a:lnTo>
                      <a:lnTo>
                        <a:pt x="11" y="115"/>
                      </a:lnTo>
                      <a:lnTo>
                        <a:pt x="10" y="121"/>
                      </a:lnTo>
                      <a:lnTo>
                        <a:pt x="12" y="124"/>
                      </a:lnTo>
                      <a:lnTo>
                        <a:pt x="15" y="135"/>
                      </a:lnTo>
                      <a:lnTo>
                        <a:pt x="18" y="138"/>
                      </a:lnTo>
                      <a:lnTo>
                        <a:pt x="26" y="138"/>
                      </a:lnTo>
                      <a:lnTo>
                        <a:pt x="30" y="136"/>
                      </a:lnTo>
                      <a:lnTo>
                        <a:pt x="39" y="135"/>
                      </a:lnTo>
                      <a:lnTo>
                        <a:pt x="39" y="152"/>
                      </a:lnTo>
                      <a:lnTo>
                        <a:pt x="98" y="130"/>
                      </a:lnTo>
                      <a:lnTo>
                        <a:pt x="93" y="115"/>
                      </a:lnTo>
                      <a:lnTo>
                        <a:pt x="94" y="104"/>
                      </a:lnTo>
                      <a:lnTo>
                        <a:pt x="112" y="83"/>
                      </a:lnTo>
                      <a:lnTo>
                        <a:pt x="112" y="28"/>
                      </a:lnTo>
                      <a:lnTo>
                        <a:pt x="100" y="14"/>
                      </a:lnTo>
                      <a:lnTo>
                        <a:pt x="87" y="6"/>
                      </a:lnTo>
                      <a:lnTo>
                        <a:pt x="72" y="0"/>
                      </a:lnTo>
                      <a:lnTo>
                        <a:pt x="53" y="2"/>
                      </a:lnTo>
                      <a:lnTo>
                        <a:pt x="35" y="5"/>
                      </a:lnTo>
                      <a:close/>
                    </a:path>
                  </a:pathLst>
                </a:custGeom>
                <a:solidFill>
                  <a:srgbClr val="FFC17D"/>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08" name="Freeform 381"/>
                <p:cNvSpPr/>
                <p:nvPr/>
              </p:nvSpPr>
              <p:spPr bwMode="auto">
                <a:xfrm>
                  <a:off x="979" y="236"/>
                  <a:ext cx="28" cy="51"/>
                </a:xfrm>
                <a:custGeom>
                  <a:avLst/>
                  <a:gdLst>
                    <a:gd name="T0" fmla="*/ 9 w 112"/>
                    <a:gd name="T1" fmla="*/ 2 h 152"/>
                    <a:gd name="T2" fmla="*/ 7 w 112"/>
                    <a:gd name="T3" fmla="*/ 5 h 152"/>
                    <a:gd name="T4" fmla="*/ 5 w 112"/>
                    <a:gd name="T5" fmla="*/ 8 h 152"/>
                    <a:gd name="T6" fmla="*/ 4 w 112"/>
                    <a:gd name="T7" fmla="*/ 12 h 152"/>
                    <a:gd name="T8" fmla="*/ 3 w 112"/>
                    <a:gd name="T9" fmla="*/ 15 h 152"/>
                    <a:gd name="T10" fmla="*/ 3 w 112"/>
                    <a:gd name="T11" fmla="*/ 16 h 152"/>
                    <a:gd name="T12" fmla="*/ 4 w 112"/>
                    <a:gd name="T13" fmla="*/ 19 h 152"/>
                    <a:gd name="T14" fmla="*/ 3 w 112"/>
                    <a:gd name="T15" fmla="*/ 21 h 152"/>
                    <a:gd name="T16" fmla="*/ 1 w 112"/>
                    <a:gd name="T17" fmla="*/ 27 h 152"/>
                    <a:gd name="T18" fmla="*/ 0 w 112"/>
                    <a:gd name="T19" fmla="*/ 30 h 152"/>
                    <a:gd name="T20" fmla="*/ 0 w 112"/>
                    <a:gd name="T21" fmla="*/ 31 h 152"/>
                    <a:gd name="T22" fmla="*/ 0 w 112"/>
                    <a:gd name="T23" fmla="*/ 32 h 152"/>
                    <a:gd name="T24" fmla="*/ 1 w 112"/>
                    <a:gd name="T25" fmla="*/ 32 h 152"/>
                    <a:gd name="T26" fmla="*/ 2 w 112"/>
                    <a:gd name="T27" fmla="*/ 32 h 152"/>
                    <a:gd name="T28" fmla="*/ 3 w 112"/>
                    <a:gd name="T29" fmla="*/ 33 h 152"/>
                    <a:gd name="T30" fmla="*/ 3 w 112"/>
                    <a:gd name="T31" fmla="*/ 35 h 152"/>
                    <a:gd name="T32" fmla="*/ 3 w 112"/>
                    <a:gd name="T33" fmla="*/ 38 h 152"/>
                    <a:gd name="T34" fmla="*/ 3 w 112"/>
                    <a:gd name="T35" fmla="*/ 39 h 152"/>
                    <a:gd name="T36" fmla="*/ 3 w 112"/>
                    <a:gd name="T37" fmla="*/ 41 h 152"/>
                    <a:gd name="T38" fmla="*/ 3 w 112"/>
                    <a:gd name="T39" fmla="*/ 42 h 152"/>
                    <a:gd name="T40" fmla="*/ 4 w 112"/>
                    <a:gd name="T41" fmla="*/ 45 h 152"/>
                    <a:gd name="T42" fmla="*/ 5 w 112"/>
                    <a:gd name="T43" fmla="*/ 46 h 152"/>
                    <a:gd name="T44" fmla="*/ 7 w 112"/>
                    <a:gd name="T45" fmla="*/ 46 h 152"/>
                    <a:gd name="T46" fmla="*/ 7 w 112"/>
                    <a:gd name="T47" fmla="*/ 46 h 152"/>
                    <a:gd name="T48" fmla="*/ 10 w 112"/>
                    <a:gd name="T49" fmla="*/ 45 h 152"/>
                    <a:gd name="T50" fmla="*/ 10 w 112"/>
                    <a:gd name="T51" fmla="*/ 51 h 152"/>
                    <a:gd name="T52" fmla="*/ 25 w 112"/>
                    <a:gd name="T53" fmla="*/ 44 h 152"/>
                    <a:gd name="T54" fmla="*/ 23 w 112"/>
                    <a:gd name="T55" fmla="*/ 39 h 152"/>
                    <a:gd name="T56" fmla="*/ 24 w 112"/>
                    <a:gd name="T57" fmla="*/ 35 h 152"/>
                    <a:gd name="T58" fmla="*/ 28 w 112"/>
                    <a:gd name="T59" fmla="*/ 28 h 152"/>
                    <a:gd name="T60" fmla="*/ 28 w 112"/>
                    <a:gd name="T61" fmla="*/ 9 h 152"/>
                    <a:gd name="T62" fmla="*/ 25 w 112"/>
                    <a:gd name="T63" fmla="*/ 5 h 152"/>
                    <a:gd name="T64" fmla="*/ 22 w 112"/>
                    <a:gd name="T65" fmla="*/ 2 h 152"/>
                    <a:gd name="T66" fmla="*/ 18 w 112"/>
                    <a:gd name="T67" fmla="*/ 0 h 152"/>
                    <a:gd name="T68" fmla="*/ 13 w 112"/>
                    <a:gd name="T69" fmla="*/ 1 h 152"/>
                    <a:gd name="T70" fmla="*/ 9 w 112"/>
                    <a:gd name="T71" fmla="*/ 2 h 15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2"/>
                    <a:gd name="T109" fmla="*/ 0 h 152"/>
                    <a:gd name="T110" fmla="*/ 112 w 112"/>
                    <a:gd name="T111" fmla="*/ 152 h 15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2" h="152">
                      <a:moveTo>
                        <a:pt x="35" y="5"/>
                      </a:moveTo>
                      <a:lnTo>
                        <a:pt x="27" y="14"/>
                      </a:lnTo>
                      <a:lnTo>
                        <a:pt x="20" y="24"/>
                      </a:lnTo>
                      <a:lnTo>
                        <a:pt x="15" y="36"/>
                      </a:lnTo>
                      <a:lnTo>
                        <a:pt x="12" y="44"/>
                      </a:lnTo>
                      <a:lnTo>
                        <a:pt x="12" y="49"/>
                      </a:lnTo>
                      <a:lnTo>
                        <a:pt x="15" y="56"/>
                      </a:lnTo>
                      <a:lnTo>
                        <a:pt x="10" y="64"/>
                      </a:lnTo>
                      <a:lnTo>
                        <a:pt x="2" y="80"/>
                      </a:lnTo>
                      <a:lnTo>
                        <a:pt x="0" y="89"/>
                      </a:lnTo>
                      <a:lnTo>
                        <a:pt x="0" y="91"/>
                      </a:lnTo>
                      <a:lnTo>
                        <a:pt x="1" y="95"/>
                      </a:lnTo>
                      <a:lnTo>
                        <a:pt x="2" y="95"/>
                      </a:lnTo>
                      <a:lnTo>
                        <a:pt x="8" y="96"/>
                      </a:lnTo>
                      <a:lnTo>
                        <a:pt x="10" y="97"/>
                      </a:lnTo>
                      <a:lnTo>
                        <a:pt x="10" y="104"/>
                      </a:lnTo>
                      <a:lnTo>
                        <a:pt x="10" y="112"/>
                      </a:lnTo>
                      <a:lnTo>
                        <a:pt x="11" y="115"/>
                      </a:lnTo>
                      <a:lnTo>
                        <a:pt x="10" y="121"/>
                      </a:lnTo>
                      <a:lnTo>
                        <a:pt x="12" y="124"/>
                      </a:lnTo>
                      <a:lnTo>
                        <a:pt x="15" y="135"/>
                      </a:lnTo>
                      <a:lnTo>
                        <a:pt x="18" y="138"/>
                      </a:lnTo>
                      <a:lnTo>
                        <a:pt x="26" y="138"/>
                      </a:lnTo>
                      <a:lnTo>
                        <a:pt x="30" y="136"/>
                      </a:lnTo>
                      <a:lnTo>
                        <a:pt x="39" y="135"/>
                      </a:lnTo>
                      <a:lnTo>
                        <a:pt x="39" y="152"/>
                      </a:lnTo>
                      <a:lnTo>
                        <a:pt x="98" y="130"/>
                      </a:lnTo>
                      <a:lnTo>
                        <a:pt x="93" y="115"/>
                      </a:lnTo>
                      <a:lnTo>
                        <a:pt x="94" y="104"/>
                      </a:lnTo>
                      <a:lnTo>
                        <a:pt x="112" y="83"/>
                      </a:lnTo>
                      <a:lnTo>
                        <a:pt x="112" y="28"/>
                      </a:lnTo>
                      <a:lnTo>
                        <a:pt x="100" y="14"/>
                      </a:lnTo>
                      <a:lnTo>
                        <a:pt x="87" y="6"/>
                      </a:lnTo>
                      <a:lnTo>
                        <a:pt x="72" y="0"/>
                      </a:lnTo>
                      <a:lnTo>
                        <a:pt x="53" y="2"/>
                      </a:lnTo>
                      <a:lnTo>
                        <a:pt x="35" y="5"/>
                      </a:lnTo>
                    </a:path>
                  </a:pathLst>
                </a:custGeom>
                <a:noFill/>
                <a:ln w="9525">
                  <a:solidFill>
                    <a:srgbClr val="404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209" name="Freeform 382"/>
                <p:cNvSpPr/>
                <p:nvPr/>
              </p:nvSpPr>
              <p:spPr bwMode="auto">
                <a:xfrm>
                  <a:off x="981" y="268"/>
                  <a:ext cx="1" cy="1"/>
                </a:xfrm>
                <a:custGeom>
                  <a:avLst/>
                  <a:gdLst>
                    <a:gd name="T0" fmla="*/ 0 w 3"/>
                    <a:gd name="T1" fmla="*/ 0 h 1"/>
                    <a:gd name="T2" fmla="*/ 1 w 3"/>
                    <a:gd name="T3" fmla="*/ 0 h 1"/>
                    <a:gd name="T4" fmla="*/ 1 w 3"/>
                    <a:gd name="T5" fmla="*/ 0 h 1"/>
                    <a:gd name="T6" fmla="*/ 1 w 3"/>
                    <a:gd name="T7" fmla="*/ 0 h 1"/>
                    <a:gd name="T8" fmla="*/ 0 w 3"/>
                    <a:gd name="T9" fmla="*/ 0 h 1"/>
                    <a:gd name="T10" fmla="*/ 0 60000 65536"/>
                    <a:gd name="T11" fmla="*/ 0 60000 65536"/>
                    <a:gd name="T12" fmla="*/ 0 60000 65536"/>
                    <a:gd name="T13" fmla="*/ 0 60000 65536"/>
                    <a:gd name="T14" fmla="*/ 0 60000 65536"/>
                    <a:gd name="T15" fmla="*/ 0 w 3"/>
                    <a:gd name="T16" fmla="*/ 0 h 1"/>
                    <a:gd name="T17" fmla="*/ 3 w 3"/>
                    <a:gd name="T18" fmla="*/ 1 h 1"/>
                  </a:gdLst>
                  <a:ahLst/>
                  <a:cxnLst>
                    <a:cxn ang="T10">
                      <a:pos x="T0" y="T1"/>
                    </a:cxn>
                    <a:cxn ang="T11">
                      <a:pos x="T2" y="T3"/>
                    </a:cxn>
                    <a:cxn ang="T12">
                      <a:pos x="T4" y="T5"/>
                    </a:cxn>
                    <a:cxn ang="T13">
                      <a:pos x="T6" y="T7"/>
                    </a:cxn>
                    <a:cxn ang="T14">
                      <a:pos x="T8" y="T9"/>
                    </a:cxn>
                  </a:cxnLst>
                  <a:rect l="T15" t="T16" r="T17" b="T18"/>
                  <a:pathLst>
                    <a:path w="3" h="1">
                      <a:moveTo>
                        <a:pt x="0" y="0"/>
                      </a:moveTo>
                      <a:lnTo>
                        <a:pt x="2" y="0"/>
                      </a:lnTo>
                      <a:lnTo>
                        <a:pt x="3" y="0"/>
                      </a:lnTo>
                      <a:lnTo>
                        <a:pt x="2" y="0"/>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10" name="Freeform 383"/>
                <p:cNvSpPr/>
                <p:nvPr/>
              </p:nvSpPr>
              <p:spPr bwMode="auto">
                <a:xfrm>
                  <a:off x="982" y="265"/>
                  <a:ext cx="1" cy="2"/>
                </a:xfrm>
                <a:custGeom>
                  <a:avLst/>
                  <a:gdLst>
                    <a:gd name="T0" fmla="*/ 0 w 1"/>
                    <a:gd name="T1" fmla="*/ 0 h 4"/>
                    <a:gd name="T2" fmla="*/ 1 w 1"/>
                    <a:gd name="T3" fmla="*/ 1 h 4"/>
                    <a:gd name="T4" fmla="*/ 1 w 1"/>
                    <a:gd name="T5" fmla="*/ 1 h 4"/>
                    <a:gd name="T6" fmla="*/ 1 w 1"/>
                    <a:gd name="T7" fmla="*/ 2 h 4"/>
                    <a:gd name="T8" fmla="*/ 1 w 1"/>
                    <a:gd name="T9" fmla="*/ 1 h 4"/>
                    <a:gd name="T10" fmla="*/ 1 w 1"/>
                    <a:gd name="T11" fmla="*/ 0 h 4"/>
                    <a:gd name="T12" fmla="*/ 0 w 1"/>
                    <a:gd name="T13" fmla="*/ 0 h 4"/>
                    <a:gd name="T14" fmla="*/ 0 60000 65536"/>
                    <a:gd name="T15" fmla="*/ 0 60000 65536"/>
                    <a:gd name="T16" fmla="*/ 0 60000 65536"/>
                    <a:gd name="T17" fmla="*/ 0 60000 65536"/>
                    <a:gd name="T18" fmla="*/ 0 60000 65536"/>
                    <a:gd name="T19" fmla="*/ 0 60000 65536"/>
                    <a:gd name="T20" fmla="*/ 0 60000 65536"/>
                    <a:gd name="T21" fmla="*/ 0 w 1"/>
                    <a:gd name="T22" fmla="*/ 0 h 4"/>
                    <a:gd name="T23" fmla="*/ 1 w 1"/>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4">
                      <a:moveTo>
                        <a:pt x="0" y="0"/>
                      </a:moveTo>
                      <a:lnTo>
                        <a:pt x="1" y="1"/>
                      </a:lnTo>
                      <a:lnTo>
                        <a:pt x="1" y="2"/>
                      </a:lnTo>
                      <a:lnTo>
                        <a:pt x="1" y="4"/>
                      </a:lnTo>
                      <a:lnTo>
                        <a:pt x="1" y="2"/>
                      </a:lnTo>
                      <a:lnTo>
                        <a:pt x="1" y="0"/>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11" name="Freeform 384"/>
                <p:cNvSpPr/>
                <p:nvPr/>
              </p:nvSpPr>
              <p:spPr bwMode="auto">
                <a:xfrm>
                  <a:off x="983" y="259"/>
                  <a:ext cx="1" cy="3"/>
                </a:xfrm>
                <a:custGeom>
                  <a:avLst/>
                  <a:gdLst>
                    <a:gd name="T0" fmla="*/ 1 w 1"/>
                    <a:gd name="T1" fmla="*/ 0 h 10"/>
                    <a:gd name="T2" fmla="*/ 0 w 1"/>
                    <a:gd name="T3" fmla="*/ 2 h 10"/>
                    <a:gd name="T4" fmla="*/ 0 w 1"/>
                    <a:gd name="T5" fmla="*/ 3 h 10"/>
                    <a:gd name="T6" fmla="*/ 1 w 1"/>
                    <a:gd name="T7" fmla="*/ 2 h 10"/>
                    <a:gd name="T8" fmla="*/ 1 w 1"/>
                    <a:gd name="T9" fmla="*/ 0 h 10"/>
                    <a:gd name="T10" fmla="*/ 0 60000 65536"/>
                    <a:gd name="T11" fmla="*/ 0 60000 65536"/>
                    <a:gd name="T12" fmla="*/ 0 60000 65536"/>
                    <a:gd name="T13" fmla="*/ 0 60000 65536"/>
                    <a:gd name="T14" fmla="*/ 0 60000 65536"/>
                    <a:gd name="T15" fmla="*/ 0 w 1"/>
                    <a:gd name="T16" fmla="*/ 0 h 10"/>
                    <a:gd name="T17" fmla="*/ 1 w 1"/>
                    <a:gd name="T18" fmla="*/ 10 h 10"/>
                  </a:gdLst>
                  <a:ahLst/>
                  <a:cxnLst>
                    <a:cxn ang="T10">
                      <a:pos x="T0" y="T1"/>
                    </a:cxn>
                    <a:cxn ang="T11">
                      <a:pos x="T2" y="T3"/>
                    </a:cxn>
                    <a:cxn ang="T12">
                      <a:pos x="T4" y="T5"/>
                    </a:cxn>
                    <a:cxn ang="T13">
                      <a:pos x="T6" y="T7"/>
                    </a:cxn>
                    <a:cxn ang="T14">
                      <a:pos x="T8" y="T9"/>
                    </a:cxn>
                  </a:cxnLst>
                  <a:rect l="T15" t="T16" r="T17" b="T18"/>
                  <a:pathLst>
                    <a:path w="1" h="10">
                      <a:moveTo>
                        <a:pt x="1" y="0"/>
                      </a:moveTo>
                      <a:lnTo>
                        <a:pt x="0" y="6"/>
                      </a:lnTo>
                      <a:lnTo>
                        <a:pt x="0" y="10"/>
                      </a:lnTo>
                      <a:lnTo>
                        <a:pt x="1" y="8"/>
                      </a:lnTo>
                      <a:lnTo>
                        <a:pt x="1"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12" name="Freeform 385"/>
                <p:cNvSpPr/>
                <p:nvPr/>
              </p:nvSpPr>
              <p:spPr bwMode="auto">
                <a:xfrm>
                  <a:off x="984" y="255"/>
                  <a:ext cx="2" cy="3"/>
                </a:xfrm>
                <a:custGeom>
                  <a:avLst/>
                  <a:gdLst>
                    <a:gd name="T0" fmla="*/ 0 w 11"/>
                    <a:gd name="T1" fmla="*/ 0 h 10"/>
                    <a:gd name="T2" fmla="*/ 1 w 11"/>
                    <a:gd name="T3" fmla="*/ 2 h 10"/>
                    <a:gd name="T4" fmla="*/ 1 w 11"/>
                    <a:gd name="T5" fmla="*/ 2 h 10"/>
                    <a:gd name="T6" fmla="*/ 1 w 11"/>
                    <a:gd name="T7" fmla="*/ 3 h 10"/>
                    <a:gd name="T8" fmla="*/ 0 w 11"/>
                    <a:gd name="T9" fmla="*/ 3 h 10"/>
                    <a:gd name="T10" fmla="*/ 1 w 11"/>
                    <a:gd name="T11" fmla="*/ 2 h 10"/>
                    <a:gd name="T12" fmla="*/ 1 w 11"/>
                    <a:gd name="T13" fmla="*/ 2 h 10"/>
                    <a:gd name="T14" fmla="*/ 2 w 11"/>
                    <a:gd name="T15" fmla="*/ 2 h 10"/>
                    <a:gd name="T16" fmla="*/ 2 w 11"/>
                    <a:gd name="T17" fmla="*/ 2 h 10"/>
                    <a:gd name="T18" fmla="*/ 2 w 11"/>
                    <a:gd name="T19" fmla="*/ 1 h 10"/>
                    <a:gd name="T20" fmla="*/ 0 w 11"/>
                    <a:gd name="T21" fmla="*/ 0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0"/>
                    <a:gd name="T35" fmla="*/ 11 w 11"/>
                    <a:gd name="T36" fmla="*/ 10 h 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0">
                      <a:moveTo>
                        <a:pt x="0" y="0"/>
                      </a:moveTo>
                      <a:lnTo>
                        <a:pt x="3" y="5"/>
                      </a:lnTo>
                      <a:lnTo>
                        <a:pt x="3" y="7"/>
                      </a:lnTo>
                      <a:lnTo>
                        <a:pt x="3" y="9"/>
                      </a:lnTo>
                      <a:lnTo>
                        <a:pt x="2" y="10"/>
                      </a:lnTo>
                      <a:lnTo>
                        <a:pt x="3" y="7"/>
                      </a:lnTo>
                      <a:lnTo>
                        <a:pt x="8" y="7"/>
                      </a:lnTo>
                      <a:lnTo>
                        <a:pt x="9" y="5"/>
                      </a:lnTo>
                      <a:lnTo>
                        <a:pt x="11" y="5"/>
                      </a:lnTo>
                      <a:lnTo>
                        <a:pt x="9" y="3"/>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13" name="Freeform 386"/>
                <p:cNvSpPr/>
                <p:nvPr/>
              </p:nvSpPr>
              <p:spPr bwMode="auto">
                <a:xfrm>
                  <a:off x="983" y="250"/>
                  <a:ext cx="5" cy="3"/>
                </a:xfrm>
                <a:custGeom>
                  <a:avLst/>
                  <a:gdLst>
                    <a:gd name="T0" fmla="*/ 0 w 20"/>
                    <a:gd name="T1" fmla="*/ 2 h 10"/>
                    <a:gd name="T2" fmla="*/ 1 w 20"/>
                    <a:gd name="T3" fmla="*/ 3 h 10"/>
                    <a:gd name="T4" fmla="*/ 1 w 20"/>
                    <a:gd name="T5" fmla="*/ 3 h 10"/>
                    <a:gd name="T6" fmla="*/ 1 w 20"/>
                    <a:gd name="T7" fmla="*/ 2 h 10"/>
                    <a:gd name="T8" fmla="*/ 3 w 20"/>
                    <a:gd name="T9" fmla="*/ 2 h 10"/>
                    <a:gd name="T10" fmla="*/ 4 w 20"/>
                    <a:gd name="T11" fmla="*/ 2 h 10"/>
                    <a:gd name="T12" fmla="*/ 5 w 20"/>
                    <a:gd name="T13" fmla="*/ 2 h 10"/>
                    <a:gd name="T14" fmla="*/ 3 w 20"/>
                    <a:gd name="T15" fmla="*/ 1 h 10"/>
                    <a:gd name="T16" fmla="*/ 3 w 20"/>
                    <a:gd name="T17" fmla="*/ 1 h 10"/>
                    <a:gd name="T18" fmla="*/ 3 w 20"/>
                    <a:gd name="T19" fmla="*/ 0 h 10"/>
                    <a:gd name="T20" fmla="*/ 3 w 20"/>
                    <a:gd name="T21" fmla="*/ 1 h 10"/>
                    <a:gd name="T22" fmla="*/ 1 w 20"/>
                    <a:gd name="T23" fmla="*/ 1 h 10"/>
                    <a:gd name="T24" fmla="*/ 1 w 20"/>
                    <a:gd name="T25" fmla="*/ 1 h 10"/>
                    <a:gd name="T26" fmla="*/ 0 w 20"/>
                    <a:gd name="T27" fmla="*/ 2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10"/>
                    <a:gd name="T44" fmla="*/ 20 w 20"/>
                    <a:gd name="T45" fmla="*/ 10 h 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10">
                      <a:moveTo>
                        <a:pt x="0" y="7"/>
                      </a:moveTo>
                      <a:lnTo>
                        <a:pt x="2" y="9"/>
                      </a:lnTo>
                      <a:lnTo>
                        <a:pt x="3" y="10"/>
                      </a:lnTo>
                      <a:lnTo>
                        <a:pt x="6" y="8"/>
                      </a:lnTo>
                      <a:lnTo>
                        <a:pt x="12" y="7"/>
                      </a:lnTo>
                      <a:lnTo>
                        <a:pt x="15" y="7"/>
                      </a:lnTo>
                      <a:lnTo>
                        <a:pt x="20" y="7"/>
                      </a:lnTo>
                      <a:lnTo>
                        <a:pt x="13" y="4"/>
                      </a:lnTo>
                      <a:lnTo>
                        <a:pt x="12" y="4"/>
                      </a:lnTo>
                      <a:lnTo>
                        <a:pt x="12" y="0"/>
                      </a:lnTo>
                      <a:lnTo>
                        <a:pt x="11" y="4"/>
                      </a:lnTo>
                      <a:lnTo>
                        <a:pt x="6" y="4"/>
                      </a:lnTo>
                      <a:lnTo>
                        <a:pt x="3" y="4"/>
                      </a:lnTo>
                      <a:lnTo>
                        <a:pt x="0" y="7"/>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14" name="Freeform 387"/>
                <p:cNvSpPr/>
                <p:nvPr/>
              </p:nvSpPr>
              <p:spPr bwMode="auto">
                <a:xfrm>
                  <a:off x="995" y="254"/>
                  <a:ext cx="2" cy="10"/>
                </a:xfrm>
                <a:custGeom>
                  <a:avLst/>
                  <a:gdLst>
                    <a:gd name="T0" fmla="*/ 0 w 10"/>
                    <a:gd name="T1" fmla="*/ 2 h 29"/>
                    <a:gd name="T2" fmla="*/ 0 w 10"/>
                    <a:gd name="T3" fmla="*/ 1 h 29"/>
                    <a:gd name="T4" fmla="*/ 1 w 10"/>
                    <a:gd name="T5" fmla="*/ 1 h 29"/>
                    <a:gd name="T6" fmla="*/ 2 w 10"/>
                    <a:gd name="T7" fmla="*/ 3 h 29"/>
                    <a:gd name="T8" fmla="*/ 2 w 10"/>
                    <a:gd name="T9" fmla="*/ 5 h 29"/>
                    <a:gd name="T10" fmla="*/ 2 w 10"/>
                    <a:gd name="T11" fmla="*/ 7 h 29"/>
                    <a:gd name="T12" fmla="*/ 1 w 10"/>
                    <a:gd name="T13" fmla="*/ 8 h 29"/>
                    <a:gd name="T14" fmla="*/ 1 w 10"/>
                    <a:gd name="T15" fmla="*/ 6 h 29"/>
                    <a:gd name="T16" fmla="*/ 1 w 10"/>
                    <a:gd name="T17" fmla="*/ 5 h 29"/>
                    <a:gd name="T18" fmla="*/ 0 w 10"/>
                    <a:gd name="T19" fmla="*/ 4 h 29"/>
                    <a:gd name="T20" fmla="*/ 1 w 10"/>
                    <a:gd name="T21" fmla="*/ 6 h 29"/>
                    <a:gd name="T22" fmla="*/ 1 w 10"/>
                    <a:gd name="T23" fmla="*/ 8 h 29"/>
                    <a:gd name="T24" fmla="*/ 1 w 10"/>
                    <a:gd name="T25" fmla="*/ 9 h 29"/>
                    <a:gd name="T26" fmla="*/ 1 w 10"/>
                    <a:gd name="T27" fmla="*/ 10 h 29"/>
                    <a:gd name="T28" fmla="*/ 1 w 10"/>
                    <a:gd name="T29" fmla="*/ 10 h 29"/>
                    <a:gd name="T30" fmla="*/ 2 w 10"/>
                    <a:gd name="T31" fmla="*/ 10 h 29"/>
                    <a:gd name="T32" fmla="*/ 2 w 10"/>
                    <a:gd name="T33" fmla="*/ 8 h 29"/>
                    <a:gd name="T34" fmla="*/ 2 w 10"/>
                    <a:gd name="T35" fmla="*/ 5 h 29"/>
                    <a:gd name="T36" fmla="*/ 2 w 10"/>
                    <a:gd name="T37" fmla="*/ 3 h 29"/>
                    <a:gd name="T38" fmla="*/ 1 w 10"/>
                    <a:gd name="T39" fmla="*/ 0 h 29"/>
                    <a:gd name="T40" fmla="*/ 1 w 10"/>
                    <a:gd name="T41" fmla="*/ 0 h 29"/>
                    <a:gd name="T42" fmla="*/ 0 w 10"/>
                    <a:gd name="T43" fmla="*/ 0 h 29"/>
                    <a:gd name="T44" fmla="*/ 0 w 10"/>
                    <a:gd name="T45" fmla="*/ 2 h 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
                    <a:gd name="T70" fmla="*/ 0 h 29"/>
                    <a:gd name="T71" fmla="*/ 10 w 10"/>
                    <a:gd name="T72" fmla="*/ 29 h 2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 h="29">
                      <a:moveTo>
                        <a:pt x="0" y="6"/>
                      </a:moveTo>
                      <a:lnTo>
                        <a:pt x="1" y="2"/>
                      </a:lnTo>
                      <a:lnTo>
                        <a:pt x="7" y="4"/>
                      </a:lnTo>
                      <a:lnTo>
                        <a:pt x="9" y="8"/>
                      </a:lnTo>
                      <a:lnTo>
                        <a:pt x="10" y="14"/>
                      </a:lnTo>
                      <a:lnTo>
                        <a:pt x="9" y="21"/>
                      </a:lnTo>
                      <a:lnTo>
                        <a:pt x="7" y="24"/>
                      </a:lnTo>
                      <a:lnTo>
                        <a:pt x="6" y="18"/>
                      </a:lnTo>
                      <a:lnTo>
                        <a:pt x="3" y="14"/>
                      </a:lnTo>
                      <a:lnTo>
                        <a:pt x="0" y="11"/>
                      </a:lnTo>
                      <a:lnTo>
                        <a:pt x="3" y="16"/>
                      </a:lnTo>
                      <a:lnTo>
                        <a:pt x="6" y="22"/>
                      </a:lnTo>
                      <a:lnTo>
                        <a:pt x="6" y="25"/>
                      </a:lnTo>
                      <a:lnTo>
                        <a:pt x="5" y="29"/>
                      </a:lnTo>
                      <a:lnTo>
                        <a:pt x="3" y="29"/>
                      </a:lnTo>
                      <a:lnTo>
                        <a:pt x="9" y="28"/>
                      </a:lnTo>
                      <a:lnTo>
                        <a:pt x="10" y="23"/>
                      </a:lnTo>
                      <a:lnTo>
                        <a:pt x="10" y="14"/>
                      </a:lnTo>
                      <a:lnTo>
                        <a:pt x="10" y="8"/>
                      </a:lnTo>
                      <a:lnTo>
                        <a:pt x="7" y="1"/>
                      </a:lnTo>
                      <a:lnTo>
                        <a:pt x="5" y="0"/>
                      </a:lnTo>
                      <a:lnTo>
                        <a:pt x="0" y="1"/>
                      </a:lnTo>
                      <a:lnTo>
                        <a:pt x="0" y="6"/>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15" name="Freeform 388"/>
                <p:cNvSpPr/>
                <p:nvPr/>
              </p:nvSpPr>
              <p:spPr bwMode="auto">
                <a:xfrm>
                  <a:off x="994" y="253"/>
                  <a:ext cx="4" cy="13"/>
                </a:xfrm>
                <a:custGeom>
                  <a:avLst/>
                  <a:gdLst>
                    <a:gd name="T0" fmla="*/ 0 w 18"/>
                    <a:gd name="T1" fmla="*/ 3 h 39"/>
                    <a:gd name="T2" fmla="*/ 0 w 18"/>
                    <a:gd name="T3" fmla="*/ 1 h 39"/>
                    <a:gd name="T4" fmla="*/ 2 w 18"/>
                    <a:gd name="T5" fmla="*/ 1 h 39"/>
                    <a:gd name="T6" fmla="*/ 3 w 18"/>
                    <a:gd name="T7" fmla="*/ 1 h 39"/>
                    <a:gd name="T8" fmla="*/ 3 w 18"/>
                    <a:gd name="T9" fmla="*/ 3 h 39"/>
                    <a:gd name="T10" fmla="*/ 3 w 18"/>
                    <a:gd name="T11" fmla="*/ 4 h 39"/>
                    <a:gd name="T12" fmla="*/ 3 w 18"/>
                    <a:gd name="T13" fmla="*/ 5 h 39"/>
                    <a:gd name="T14" fmla="*/ 3 w 18"/>
                    <a:gd name="T15" fmla="*/ 7 h 39"/>
                    <a:gd name="T16" fmla="*/ 3 w 18"/>
                    <a:gd name="T17" fmla="*/ 9 h 39"/>
                    <a:gd name="T18" fmla="*/ 3 w 18"/>
                    <a:gd name="T19" fmla="*/ 10 h 39"/>
                    <a:gd name="T20" fmla="*/ 2 w 18"/>
                    <a:gd name="T21" fmla="*/ 12 h 39"/>
                    <a:gd name="T22" fmla="*/ 2 w 18"/>
                    <a:gd name="T23" fmla="*/ 12 h 39"/>
                    <a:gd name="T24" fmla="*/ 1 w 18"/>
                    <a:gd name="T25" fmla="*/ 12 h 39"/>
                    <a:gd name="T26" fmla="*/ 2 w 18"/>
                    <a:gd name="T27" fmla="*/ 13 h 39"/>
                    <a:gd name="T28" fmla="*/ 2 w 18"/>
                    <a:gd name="T29" fmla="*/ 13 h 39"/>
                    <a:gd name="T30" fmla="*/ 3 w 18"/>
                    <a:gd name="T31" fmla="*/ 12 h 39"/>
                    <a:gd name="T32" fmla="*/ 4 w 18"/>
                    <a:gd name="T33" fmla="*/ 10 h 39"/>
                    <a:gd name="T34" fmla="*/ 4 w 18"/>
                    <a:gd name="T35" fmla="*/ 8 h 39"/>
                    <a:gd name="T36" fmla="*/ 4 w 18"/>
                    <a:gd name="T37" fmla="*/ 5 h 39"/>
                    <a:gd name="T38" fmla="*/ 4 w 18"/>
                    <a:gd name="T39" fmla="*/ 4 h 39"/>
                    <a:gd name="T40" fmla="*/ 3 w 18"/>
                    <a:gd name="T41" fmla="*/ 2 h 39"/>
                    <a:gd name="T42" fmla="*/ 3 w 18"/>
                    <a:gd name="T43" fmla="*/ 1 h 39"/>
                    <a:gd name="T44" fmla="*/ 2 w 18"/>
                    <a:gd name="T45" fmla="*/ 0 h 39"/>
                    <a:gd name="T46" fmla="*/ 0 w 18"/>
                    <a:gd name="T47" fmla="*/ 0 h 39"/>
                    <a:gd name="T48" fmla="*/ 0 w 18"/>
                    <a:gd name="T49" fmla="*/ 1 h 39"/>
                    <a:gd name="T50" fmla="*/ 0 w 18"/>
                    <a:gd name="T51" fmla="*/ 3 h 3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39"/>
                    <a:gd name="T80" fmla="*/ 18 w 18"/>
                    <a:gd name="T81" fmla="*/ 39 h 3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39">
                      <a:moveTo>
                        <a:pt x="0" y="10"/>
                      </a:moveTo>
                      <a:lnTo>
                        <a:pt x="2" y="4"/>
                      </a:lnTo>
                      <a:lnTo>
                        <a:pt x="7" y="3"/>
                      </a:lnTo>
                      <a:lnTo>
                        <a:pt x="14" y="4"/>
                      </a:lnTo>
                      <a:lnTo>
                        <a:pt x="14" y="8"/>
                      </a:lnTo>
                      <a:lnTo>
                        <a:pt x="14" y="12"/>
                      </a:lnTo>
                      <a:lnTo>
                        <a:pt x="14" y="16"/>
                      </a:lnTo>
                      <a:lnTo>
                        <a:pt x="14" y="22"/>
                      </a:lnTo>
                      <a:lnTo>
                        <a:pt x="14" y="27"/>
                      </a:lnTo>
                      <a:lnTo>
                        <a:pt x="14" y="30"/>
                      </a:lnTo>
                      <a:lnTo>
                        <a:pt x="11" y="37"/>
                      </a:lnTo>
                      <a:lnTo>
                        <a:pt x="9" y="37"/>
                      </a:lnTo>
                      <a:lnTo>
                        <a:pt x="4" y="37"/>
                      </a:lnTo>
                      <a:lnTo>
                        <a:pt x="7" y="39"/>
                      </a:lnTo>
                      <a:lnTo>
                        <a:pt x="11" y="39"/>
                      </a:lnTo>
                      <a:lnTo>
                        <a:pt x="14" y="37"/>
                      </a:lnTo>
                      <a:lnTo>
                        <a:pt x="16" y="30"/>
                      </a:lnTo>
                      <a:lnTo>
                        <a:pt x="16" y="24"/>
                      </a:lnTo>
                      <a:lnTo>
                        <a:pt x="18" y="15"/>
                      </a:lnTo>
                      <a:lnTo>
                        <a:pt x="18" y="12"/>
                      </a:lnTo>
                      <a:lnTo>
                        <a:pt x="14" y="6"/>
                      </a:lnTo>
                      <a:lnTo>
                        <a:pt x="14" y="3"/>
                      </a:lnTo>
                      <a:lnTo>
                        <a:pt x="10" y="0"/>
                      </a:lnTo>
                      <a:lnTo>
                        <a:pt x="2" y="1"/>
                      </a:lnTo>
                      <a:lnTo>
                        <a:pt x="0" y="4"/>
                      </a:lnTo>
                      <a:lnTo>
                        <a:pt x="0" y="1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16" name="Freeform 389"/>
                <p:cNvSpPr/>
                <p:nvPr/>
              </p:nvSpPr>
              <p:spPr bwMode="auto">
                <a:xfrm>
                  <a:off x="991" y="268"/>
                  <a:ext cx="4" cy="10"/>
                </a:xfrm>
                <a:custGeom>
                  <a:avLst/>
                  <a:gdLst>
                    <a:gd name="T0" fmla="*/ 4 w 18"/>
                    <a:gd name="T1" fmla="*/ 0 h 31"/>
                    <a:gd name="T2" fmla="*/ 3 w 18"/>
                    <a:gd name="T3" fmla="*/ 3 h 31"/>
                    <a:gd name="T4" fmla="*/ 2 w 18"/>
                    <a:gd name="T5" fmla="*/ 5 h 31"/>
                    <a:gd name="T6" fmla="*/ 2 w 18"/>
                    <a:gd name="T7" fmla="*/ 7 h 31"/>
                    <a:gd name="T8" fmla="*/ 0 w 18"/>
                    <a:gd name="T9" fmla="*/ 10 h 31"/>
                    <a:gd name="T10" fmla="*/ 0 w 18"/>
                    <a:gd name="T11" fmla="*/ 10 h 31"/>
                    <a:gd name="T12" fmla="*/ 2 w 18"/>
                    <a:gd name="T13" fmla="*/ 9 h 31"/>
                    <a:gd name="T14" fmla="*/ 2 w 18"/>
                    <a:gd name="T15" fmla="*/ 7 h 31"/>
                    <a:gd name="T16" fmla="*/ 3 w 18"/>
                    <a:gd name="T17" fmla="*/ 4 h 31"/>
                    <a:gd name="T18" fmla="*/ 4 w 18"/>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31"/>
                    <a:gd name="T32" fmla="*/ 18 w 18"/>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31">
                      <a:moveTo>
                        <a:pt x="18" y="0"/>
                      </a:moveTo>
                      <a:lnTo>
                        <a:pt x="15" y="8"/>
                      </a:lnTo>
                      <a:lnTo>
                        <a:pt x="11" y="14"/>
                      </a:lnTo>
                      <a:lnTo>
                        <a:pt x="9" y="21"/>
                      </a:lnTo>
                      <a:lnTo>
                        <a:pt x="1" y="30"/>
                      </a:lnTo>
                      <a:lnTo>
                        <a:pt x="0" y="31"/>
                      </a:lnTo>
                      <a:lnTo>
                        <a:pt x="8" y="29"/>
                      </a:lnTo>
                      <a:lnTo>
                        <a:pt x="11" y="21"/>
                      </a:lnTo>
                      <a:lnTo>
                        <a:pt x="15" y="13"/>
                      </a:lnTo>
                      <a:lnTo>
                        <a:pt x="18"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17" name="Freeform 390"/>
                <p:cNvSpPr/>
                <p:nvPr/>
              </p:nvSpPr>
              <p:spPr bwMode="auto">
                <a:xfrm>
                  <a:off x="984" y="230"/>
                  <a:ext cx="25" cy="41"/>
                </a:xfrm>
                <a:custGeom>
                  <a:avLst/>
                  <a:gdLst>
                    <a:gd name="T0" fmla="*/ 2 w 101"/>
                    <a:gd name="T1" fmla="*/ 11 h 124"/>
                    <a:gd name="T2" fmla="*/ 5 w 101"/>
                    <a:gd name="T3" fmla="*/ 10 h 124"/>
                    <a:gd name="T4" fmla="*/ 9 w 101"/>
                    <a:gd name="T5" fmla="*/ 11 h 124"/>
                    <a:gd name="T6" fmla="*/ 10 w 101"/>
                    <a:gd name="T7" fmla="*/ 14 h 124"/>
                    <a:gd name="T8" fmla="*/ 9 w 101"/>
                    <a:gd name="T9" fmla="*/ 18 h 124"/>
                    <a:gd name="T10" fmla="*/ 7 w 101"/>
                    <a:gd name="T11" fmla="*/ 19 h 124"/>
                    <a:gd name="T12" fmla="*/ 7 w 101"/>
                    <a:gd name="T13" fmla="*/ 22 h 124"/>
                    <a:gd name="T14" fmla="*/ 8 w 101"/>
                    <a:gd name="T15" fmla="*/ 24 h 124"/>
                    <a:gd name="T16" fmla="*/ 7 w 101"/>
                    <a:gd name="T17" fmla="*/ 28 h 124"/>
                    <a:gd name="T18" fmla="*/ 9 w 101"/>
                    <a:gd name="T19" fmla="*/ 28 h 124"/>
                    <a:gd name="T20" fmla="*/ 10 w 101"/>
                    <a:gd name="T21" fmla="*/ 23 h 124"/>
                    <a:gd name="T22" fmla="*/ 11 w 101"/>
                    <a:gd name="T23" fmla="*/ 22 h 124"/>
                    <a:gd name="T24" fmla="*/ 13 w 101"/>
                    <a:gd name="T25" fmla="*/ 22 h 124"/>
                    <a:gd name="T26" fmla="*/ 14 w 101"/>
                    <a:gd name="T27" fmla="*/ 23 h 124"/>
                    <a:gd name="T28" fmla="*/ 15 w 101"/>
                    <a:gd name="T29" fmla="*/ 25 h 124"/>
                    <a:gd name="T30" fmla="*/ 15 w 101"/>
                    <a:gd name="T31" fmla="*/ 29 h 124"/>
                    <a:gd name="T32" fmla="*/ 15 w 101"/>
                    <a:gd name="T33" fmla="*/ 32 h 124"/>
                    <a:gd name="T34" fmla="*/ 15 w 101"/>
                    <a:gd name="T35" fmla="*/ 34 h 124"/>
                    <a:gd name="T36" fmla="*/ 15 w 101"/>
                    <a:gd name="T37" fmla="*/ 36 h 124"/>
                    <a:gd name="T38" fmla="*/ 16 w 101"/>
                    <a:gd name="T39" fmla="*/ 38 h 124"/>
                    <a:gd name="T40" fmla="*/ 17 w 101"/>
                    <a:gd name="T41" fmla="*/ 39 h 124"/>
                    <a:gd name="T42" fmla="*/ 19 w 101"/>
                    <a:gd name="T43" fmla="*/ 41 h 124"/>
                    <a:gd name="T44" fmla="*/ 23 w 101"/>
                    <a:gd name="T45" fmla="*/ 34 h 124"/>
                    <a:gd name="T46" fmla="*/ 25 w 101"/>
                    <a:gd name="T47" fmla="*/ 28 h 124"/>
                    <a:gd name="T48" fmla="*/ 25 w 101"/>
                    <a:gd name="T49" fmla="*/ 19 h 124"/>
                    <a:gd name="T50" fmla="*/ 25 w 101"/>
                    <a:gd name="T51" fmla="*/ 13 h 124"/>
                    <a:gd name="T52" fmla="*/ 25 w 101"/>
                    <a:gd name="T53" fmla="*/ 7 h 124"/>
                    <a:gd name="T54" fmla="*/ 24 w 101"/>
                    <a:gd name="T55" fmla="*/ 3 h 124"/>
                    <a:gd name="T56" fmla="*/ 21 w 101"/>
                    <a:gd name="T57" fmla="*/ 0 h 124"/>
                    <a:gd name="T58" fmla="*/ 19 w 101"/>
                    <a:gd name="T59" fmla="*/ 0 h 124"/>
                    <a:gd name="T60" fmla="*/ 14 w 101"/>
                    <a:gd name="T61" fmla="*/ 0 h 124"/>
                    <a:gd name="T62" fmla="*/ 10 w 101"/>
                    <a:gd name="T63" fmla="*/ 0 h 124"/>
                    <a:gd name="T64" fmla="*/ 5 w 101"/>
                    <a:gd name="T65" fmla="*/ 1 h 124"/>
                    <a:gd name="T66" fmla="*/ 2 w 101"/>
                    <a:gd name="T67" fmla="*/ 3 h 124"/>
                    <a:gd name="T68" fmla="*/ 2 w 101"/>
                    <a:gd name="T69" fmla="*/ 5 h 124"/>
                    <a:gd name="T70" fmla="*/ 0 w 101"/>
                    <a:gd name="T71" fmla="*/ 8 h 124"/>
                    <a:gd name="T72" fmla="*/ 0 w 101"/>
                    <a:gd name="T73" fmla="*/ 10 h 124"/>
                    <a:gd name="T74" fmla="*/ 2 w 101"/>
                    <a:gd name="T75" fmla="*/ 11 h 12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1"/>
                    <a:gd name="T115" fmla="*/ 0 h 124"/>
                    <a:gd name="T116" fmla="*/ 101 w 101"/>
                    <a:gd name="T117" fmla="*/ 124 h 12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1" h="124">
                      <a:moveTo>
                        <a:pt x="10" y="34"/>
                      </a:moveTo>
                      <a:lnTo>
                        <a:pt x="22" y="31"/>
                      </a:lnTo>
                      <a:lnTo>
                        <a:pt x="35" y="34"/>
                      </a:lnTo>
                      <a:lnTo>
                        <a:pt x="40" y="43"/>
                      </a:lnTo>
                      <a:lnTo>
                        <a:pt x="38" y="53"/>
                      </a:lnTo>
                      <a:lnTo>
                        <a:pt x="30" y="56"/>
                      </a:lnTo>
                      <a:lnTo>
                        <a:pt x="30" y="67"/>
                      </a:lnTo>
                      <a:lnTo>
                        <a:pt x="31" y="73"/>
                      </a:lnTo>
                      <a:lnTo>
                        <a:pt x="30" y="84"/>
                      </a:lnTo>
                      <a:lnTo>
                        <a:pt x="38" y="84"/>
                      </a:lnTo>
                      <a:lnTo>
                        <a:pt x="40" y="71"/>
                      </a:lnTo>
                      <a:lnTo>
                        <a:pt x="44" y="67"/>
                      </a:lnTo>
                      <a:lnTo>
                        <a:pt x="51" y="67"/>
                      </a:lnTo>
                      <a:lnTo>
                        <a:pt x="56" y="69"/>
                      </a:lnTo>
                      <a:lnTo>
                        <a:pt x="59" y="76"/>
                      </a:lnTo>
                      <a:lnTo>
                        <a:pt x="60" y="88"/>
                      </a:lnTo>
                      <a:lnTo>
                        <a:pt x="59" y="96"/>
                      </a:lnTo>
                      <a:lnTo>
                        <a:pt x="59" y="102"/>
                      </a:lnTo>
                      <a:lnTo>
                        <a:pt x="60" y="108"/>
                      </a:lnTo>
                      <a:lnTo>
                        <a:pt x="66" y="114"/>
                      </a:lnTo>
                      <a:lnTo>
                        <a:pt x="69" y="117"/>
                      </a:lnTo>
                      <a:lnTo>
                        <a:pt x="76" y="124"/>
                      </a:lnTo>
                      <a:lnTo>
                        <a:pt x="94" y="103"/>
                      </a:lnTo>
                      <a:lnTo>
                        <a:pt x="99" y="85"/>
                      </a:lnTo>
                      <a:lnTo>
                        <a:pt x="101" y="57"/>
                      </a:lnTo>
                      <a:lnTo>
                        <a:pt x="101" y="39"/>
                      </a:lnTo>
                      <a:lnTo>
                        <a:pt x="99" y="20"/>
                      </a:lnTo>
                      <a:lnTo>
                        <a:pt x="97" y="8"/>
                      </a:lnTo>
                      <a:lnTo>
                        <a:pt x="83" y="1"/>
                      </a:lnTo>
                      <a:lnTo>
                        <a:pt x="75" y="1"/>
                      </a:lnTo>
                      <a:lnTo>
                        <a:pt x="58" y="0"/>
                      </a:lnTo>
                      <a:lnTo>
                        <a:pt x="42" y="1"/>
                      </a:lnTo>
                      <a:lnTo>
                        <a:pt x="21" y="3"/>
                      </a:lnTo>
                      <a:lnTo>
                        <a:pt x="10" y="8"/>
                      </a:lnTo>
                      <a:lnTo>
                        <a:pt x="8" y="15"/>
                      </a:lnTo>
                      <a:lnTo>
                        <a:pt x="0" y="23"/>
                      </a:lnTo>
                      <a:lnTo>
                        <a:pt x="2" y="29"/>
                      </a:lnTo>
                      <a:lnTo>
                        <a:pt x="10" y="34"/>
                      </a:lnTo>
                      <a:close/>
                    </a:path>
                  </a:pathLst>
                </a:custGeom>
                <a:solidFill>
                  <a:srgbClr val="7229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18" name="Freeform 391"/>
                <p:cNvSpPr/>
                <p:nvPr/>
              </p:nvSpPr>
              <p:spPr bwMode="auto">
                <a:xfrm>
                  <a:off x="985" y="230"/>
                  <a:ext cx="23" cy="40"/>
                </a:xfrm>
                <a:custGeom>
                  <a:avLst/>
                  <a:gdLst>
                    <a:gd name="T0" fmla="*/ 1 w 96"/>
                    <a:gd name="T1" fmla="*/ 6 h 120"/>
                    <a:gd name="T2" fmla="*/ 1 w 96"/>
                    <a:gd name="T3" fmla="*/ 9 h 120"/>
                    <a:gd name="T4" fmla="*/ 6 w 96"/>
                    <a:gd name="T5" fmla="*/ 9 h 120"/>
                    <a:gd name="T6" fmla="*/ 11 w 96"/>
                    <a:gd name="T7" fmla="*/ 7 h 120"/>
                    <a:gd name="T8" fmla="*/ 8 w 96"/>
                    <a:gd name="T9" fmla="*/ 9 h 120"/>
                    <a:gd name="T10" fmla="*/ 8 w 96"/>
                    <a:gd name="T11" fmla="*/ 10 h 120"/>
                    <a:gd name="T12" fmla="*/ 10 w 96"/>
                    <a:gd name="T13" fmla="*/ 10 h 120"/>
                    <a:gd name="T14" fmla="*/ 11 w 96"/>
                    <a:gd name="T15" fmla="*/ 11 h 120"/>
                    <a:gd name="T16" fmla="*/ 9 w 96"/>
                    <a:gd name="T17" fmla="*/ 13 h 120"/>
                    <a:gd name="T18" fmla="*/ 10 w 96"/>
                    <a:gd name="T19" fmla="*/ 14 h 120"/>
                    <a:gd name="T20" fmla="*/ 8 w 96"/>
                    <a:gd name="T21" fmla="*/ 17 h 120"/>
                    <a:gd name="T22" fmla="*/ 12 w 96"/>
                    <a:gd name="T23" fmla="*/ 15 h 120"/>
                    <a:gd name="T24" fmla="*/ 6 w 96"/>
                    <a:gd name="T25" fmla="*/ 19 h 120"/>
                    <a:gd name="T26" fmla="*/ 10 w 96"/>
                    <a:gd name="T27" fmla="*/ 18 h 120"/>
                    <a:gd name="T28" fmla="*/ 8 w 96"/>
                    <a:gd name="T29" fmla="*/ 21 h 120"/>
                    <a:gd name="T30" fmla="*/ 8 w 96"/>
                    <a:gd name="T31" fmla="*/ 22 h 120"/>
                    <a:gd name="T32" fmla="*/ 12 w 96"/>
                    <a:gd name="T33" fmla="*/ 22 h 120"/>
                    <a:gd name="T34" fmla="*/ 16 w 96"/>
                    <a:gd name="T35" fmla="*/ 22 h 120"/>
                    <a:gd name="T36" fmla="*/ 16 w 96"/>
                    <a:gd name="T37" fmla="*/ 23 h 120"/>
                    <a:gd name="T38" fmla="*/ 17 w 96"/>
                    <a:gd name="T39" fmla="*/ 24 h 120"/>
                    <a:gd name="T40" fmla="*/ 14 w 96"/>
                    <a:gd name="T41" fmla="*/ 28 h 120"/>
                    <a:gd name="T42" fmla="*/ 17 w 96"/>
                    <a:gd name="T43" fmla="*/ 28 h 120"/>
                    <a:gd name="T44" fmla="*/ 14 w 96"/>
                    <a:gd name="T45" fmla="*/ 32 h 120"/>
                    <a:gd name="T46" fmla="*/ 16 w 96"/>
                    <a:gd name="T47" fmla="*/ 32 h 120"/>
                    <a:gd name="T48" fmla="*/ 15 w 96"/>
                    <a:gd name="T49" fmla="*/ 37 h 120"/>
                    <a:gd name="T50" fmla="*/ 18 w 96"/>
                    <a:gd name="T51" fmla="*/ 29 h 120"/>
                    <a:gd name="T52" fmla="*/ 15 w 96"/>
                    <a:gd name="T53" fmla="*/ 38 h 120"/>
                    <a:gd name="T54" fmla="*/ 19 w 96"/>
                    <a:gd name="T55" fmla="*/ 34 h 120"/>
                    <a:gd name="T56" fmla="*/ 17 w 96"/>
                    <a:gd name="T57" fmla="*/ 38 h 120"/>
                    <a:gd name="T58" fmla="*/ 19 w 96"/>
                    <a:gd name="T59" fmla="*/ 38 h 120"/>
                    <a:gd name="T60" fmla="*/ 23 w 96"/>
                    <a:gd name="T61" fmla="*/ 23 h 120"/>
                    <a:gd name="T62" fmla="*/ 21 w 96"/>
                    <a:gd name="T63" fmla="*/ 15 h 120"/>
                    <a:gd name="T64" fmla="*/ 19 w 96"/>
                    <a:gd name="T65" fmla="*/ 16 h 120"/>
                    <a:gd name="T66" fmla="*/ 23 w 96"/>
                    <a:gd name="T67" fmla="*/ 14 h 120"/>
                    <a:gd name="T68" fmla="*/ 20 w 96"/>
                    <a:gd name="T69" fmla="*/ 8 h 120"/>
                    <a:gd name="T70" fmla="*/ 18 w 96"/>
                    <a:gd name="T71" fmla="*/ 8 h 120"/>
                    <a:gd name="T72" fmla="*/ 22 w 96"/>
                    <a:gd name="T73" fmla="*/ 4 h 120"/>
                    <a:gd name="T74" fmla="*/ 17 w 96"/>
                    <a:gd name="T75" fmla="*/ 2 h 120"/>
                    <a:gd name="T76" fmla="*/ 19 w 96"/>
                    <a:gd name="T77" fmla="*/ 1 h 120"/>
                    <a:gd name="T78" fmla="*/ 13 w 96"/>
                    <a:gd name="T79" fmla="*/ 0 h 120"/>
                    <a:gd name="T80" fmla="*/ 11 w 96"/>
                    <a:gd name="T81" fmla="*/ 1 h 120"/>
                    <a:gd name="T82" fmla="*/ 8 w 96"/>
                    <a:gd name="T83" fmla="*/ 0 h 120"/>
                    <a:gd name="T84" fmla="*/ 5 w 96"/>
                    <a:gd name="T85" fmla="*/ 5 h 120"/>
                    <a:gd name="T86" fmla="*/ 4 w 96"/>
                    <a:gd name="T87" fmla="*/ 2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6"/>
                    <a:gd name="T133" fmla="*/ 0 h 120"/>
                    <a:gd name="T134" fmla="*/ 96 w 96"/>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6" h="120">
                      <a:moveTo>
                        <a:pt x="16" y="6"/>
                      </a:moveTo>
                      <a:lnTo>
                        <a:pt x="7" y="11"/>
                      </a:lnTo>
                      <a:lnTo>
                        <a:pt x="6" y="17"/>
                      </a:lnTo>
                      <a:lnTo>
                        <a:pt x="2" y="21"/>
                      </a:lnTo>
                      <a:lnTo>
                        <a:pt x="0" y="24"/>
                      </a:lnTo>
                      <a:lnTo>
                        <a:pt x="5" y="27"/>
                      </a:lnTo>
                      <a:lnTo>
                        <a:pt x="7" y="30"/>
                      </a:lnTo>
                      <a:lnTo>
                        <a:pt x="18" y="28"/>
                      </a:lnTo>
                      <a:lnTo>
                        <a:pt x="24" y="28"/>
                      </a:lnTo>
                      <a:lnTo>
                        <a:pt x="27" y="25"/>
                      </a:lnTo>
                      <a:lnTo>
                        <a:pt x="37" y="22"/>
                      </a:lnTo>
                      <a:lnTo>
                        <a:pt x="44" y="21"/>
                      </a:lnTo>
                      <a:lnTo>
                        <a:pt x="51" y="22"/>
                      </a:lnTo>
                      <a:lnTo>
                        <a:pt x="41" y="24"/>
                      </a:lnTo>
                      <a:lnTo>
                        <a:pt x="35" y="26"/>
                      </a:lnTo>
                      <a:lnTo>
                        <a:pt x="28" y="28"/>
                      </a:lnTo>
                      <a:lnTo>
                        <a:pt x="27" y="30"/>
                      </a:lnTo>
                      <a:lnTo>
                        <a:pt x="34" y="30"/>
                      </a:lnTo>
                      <a:lnTo>
                        <a:pt x="35" y="34"/>
                      </a:lnTo>
                      <a:lnTo>
                        <a:pt x="39" y="30"/>
                      </a:lnTo>
                      <a:lnTo>
                        <a:pt x="41" y="30"/>
                      </a:lnTo>
                      <a:lnTo>
                        <a:pt x="50" y="28"/>
                      </a:lnTo>
                      <a:lnTo>
                        <a:pt x="51" y="28"/>
                      </a:lnTo>
                      <a:lnTo>
                        <a:pt x="44" y="33"/>
                      </a:lnTo>
                      <a:lnTo>
                        <a:pt x="39" y="34"/>
                      </a:lnTo>
                      <a:lnTo>
                        <a:pt x="37" y="35"/>
                      </a:lnTo>
                      <a:lnTo>
                        <a:pt x="39" y="40"/>
                      </a:lnTo>
                      <a:lnTo>
                        <a:pt x="44" y="38"/>
                      </a:lnTo>
                      <a:lnTo>
                        <a:pt x="50" y="35"/>
                      </a:lnTo>
                      <a:lnTo>
                        <a:pt x="41" y="43"/>
                      </a:lnTo>
                      <a:lnTo>
                        <a:pt x="37" y="43"/>
                      </a:lnTo>
                      <a:lnTo>
                        <a:pt x="37" y="48"/>
                      </a:lnTo>
                      <a:lnTo>
                        <a:pt x="35" y="52"/>
                      </a:lnTo>
                      <a:lnTo>
                        <a:pt x="41" y="47"/>
                      </a:lnTo>
                      <a:lnTo>
                        <a:pt x="46" y="46"/>
                      </a:lnTo>
                      <a:lnTo>
                        <a:pt x="51" y="46"/>
                      </a:lnTo>
                      <a:lnTo>
                        <a:pt x="41" y="49"/>
                      </a:lnTo>
                      <a:lnTo>
                        <a:pt x="35" y="55"/>
                      </a:lnTo>
                      <a:lnTo>
                        <a:pt x="27" y="57"/>
                      </a:lnTo>
                      <a:lnTo>
                        <a:pt x="27" y="63"/>
                      </a:lnTo>
                      <a:lnTo>
                        <a:pt x="35" y="59"/>
                      </a:lnTo>
                      <a:lnTo>
                        <a:pt x="42" y="55"/>
                      </a:lnTo>
                      <a:lnTo>
                        <a:pt x="47" y="55"/>
                      </a:lnTo>
                      <a:lnTo>
                        <a:pt x="37" y="59"/>
                      </a:lnTo>
                      <a:lnTo>
                        <a:pt x="32" y="63"/>
                      </a:lnTo>
                      <a:lnTo>
                        <a:pt x="27" y="66"/>
                      </a:lnTo>
                      <a:lnTo>
                        <a:pt x="27" y="69"/>
                      </a:lnTo>
                      <a:lnTo>
                        <a:pt x="35" y="66"/>
                      </a:lnTo>
                      <a:lnTo>
                        <a:pt x="39" y="65"/>
                      </a:lnTo>
                      <a:lnTo>
                        <a:pt x="51" y="63"/>
                      </a:lnTo>
                      <a:lnTo>
                        <a:pt x="51" y="65"/>
                      </a:lnTo>
                      <a:lnTo>
                        <a:pt x="63" y="65"/>
                      </a:lnTo>
                      <a:lnTo>
                        <a:pt x="73" y="63"/>
                      </a:lnTo>
                      <a:lnTo>
                        <a:pt x="68" y="66"/>
                      </a:lnTo>
                      <a:lnTo>
                        <a:pt x="55" y="68"/>
                      </a:lnTo>
                      <a:lnTo>
                        <a:pt x="57" y="72"/>
                      </a:lnTo>
                      <a:lnTo>
                        <a:pt x="68" y="69"/>
                      </a:lnTo>
                      <a:lnTo>
                        <a:pt x="73" y="67"/>
                      </a:lnTo>
                      <a:lnTo>
                        <a:pt x="79" y="65"/>
                      </a:lnTo>
                      <a:lnTo>
                        <a:pt x="70" y="72"/>
                      </a:lnTo>
                      <a:lnTo>
                        <a:pt x="63" y="74"/>
                      </a:lnTo>
                      <a:lnTo>
                        <a:pt x="57" y="77"/>
                      </a:lnTo>
                      <a:lnTo>
                        <a:pt x="60" y="83"/>
                      </a:lnTo>
                      <a:lnTo>
                        <a:pt x="68" y="81"/>
                      </a:lnTo>
                      <a:lnTo>
                        <a:pt x="72" y="78"/>
                      </a:lnTo>
                      <a:lnTo>
                        <a:pt x="70" y="83"/>
                      </a:lnTo>
                      <a:lnTo>
                        <a:pt x="62" y="84"/>
                      </a:lnTo>
                      <a:lnTo>
                        <a:pt x="60" y="84"/>
                      </a:lnTo>
                      <a:lnTo>
                        <a:pt x="60" y="96"/>
                      </a:lnTo>
                      <a:lnTo>
                        <a:pt x="66" y="91"/>
                      </a:lnTo>
                      <a:lnTo>
                        <a:pt x="71" y="88"/>
                      </a:lnTo>
                      <a:lnTo>
                        <a:pt x="66" y="96"/>
                      </a:lnTo>
                      <a:lnTo>
                        <a:pt x="57" y="99"/>
                      </a:lnTo>
                      <a:lnTo>
                        <a:pt x="57" y="103"/>
                      </a:lnTo>
                      <a:lnTo>
                        <a:pt x="63" y="110"/>
                      </a:lnTo>
                      <a:lnTo>
                        <a:pt x="68" y="103"/>
                      </a:lnTo>
                      <a:lnTo>
                        <a:pt x="71" y="96"/>
                      </a:lnTo>
                      <a:lnTo>
                        <a:pt x="74" y="87"/>
                      </a:lnTo>
                      <a:lnTo>
                        <a:pt x="71" y="99"/>
                      </a:lnTo>
                      <a:lnTo>
                        <a:pt x="70" y="103"/>
                      </a:lnTo>
                      <a:lnTo>
                        <a:pt x="63" y="113"/>
                      </a:lnTo>
                      <a:lnTo>
                        <a:pt x="68" y="117"/>
                      </a:lnTo>
                      <a:lnTo>
                        <a:pt x="72" y="110"/>
                      </a:lnTo>
                      <a:lnTo>
                        <a:pt x="78" y="103"/>
                      </a:lnTo>
                      <a:lnTo>
                        <a:pt x="80" y="96"/>
                      </a:lnTo>
                      <a:lnTo>
                        <a:pt x="78" y="107"/>
                      </a:lnTo>
                      <a:lnTo>
                        <a:pt x="73" y="113"/>
                      </a:lnTo>
                      <a:lnTo>
                        <a:pt x="70" y="117"/>
                      </a:lnTo>
                      <a:lnTo>
                        <a:pt x="73" y="120"/>
                      </a:lnTo>
                      <a:lnTo>
                        <a:pt x="80" y="113"/>
                      </a:lnTo>
                      <a:lnTo>
                        <a:pt x="90" y="99"/>
                      </a:lnTo>
                      <a:lnTo>
                        <a:pt x="92" y="88"/>
                      </a:lnTo>
                      <a:lnTo>
                        <a:pt x="95" y="70"/>
                      </a:lnTo>
                      <a:lnTo>
                        <a:pt x="95" y="59"/>
                      </a:lnTo>
                      <a:lnTo>
                        <a:pt x="96" y="43"/>
                      </a:lnTo>
                      <a:lnTo>
                        <a:pt x="88" y="46"/>
                      </a:lnTo>
                      <a:lnTo>
                        <a:pt x="79" y="49"/>
                      </a:lnTo>
                      <a:lnTo>
                        <a:pt x="66" y="55"/>
                      </a:lnTo>
                      <a:lnTo>
                        <a:pt x="78" y="48"/>
                      </a:lnTo>
                      <a:lnTo>
                        <a:pt x="80" y="45"/>
                      </a:lnTo>
                      <a:lnTo>
                        <a:pt x="91" y="43"/>
                      </a:lnTo>
                      <a:lnTo>
                        <a:pt x="96" y="42"/>
                      </a:lnTo>
                      <a:lnTo>
                        <a:pt x="96" y="33"/>
                      </a:lnTo>
                      <a:lnTo>
                        <a:pt x="95" y="22"/>
                      </a:lnTo>
                      <a:lnTo>
                        <a:pt x="82" y="25"/>
                      </a:lnTo>
                      <a:lnTo>
                        <a:pt x="77" y="28"/>
                      </a:lnTo>
                      <a:lnTo>
                        <a:pt x="68" y="33"/>
                      </a:lnTo>
                      <a:lnTo>
                        <a:pt x="74" y="25"/>
                      </a:lnTo>
                      <a:lnTo>
                        <a:pt x="85" y="21"/>
                      </a:lnTo>
                      <a:lnTo>
                        <a:pt x="95" y="19"/>
                      </a:lnTo>
                      <a:lnTo>
                        <a:pt x="92" y="13"/>
                      </a:lnTo>
                      <a:lnTo>
                        <a:pt x="90" y="6"/>
                      </a:lnTo>
                      <a:lnTo>
                        <a:pt x="80" y="4"/>
                      </a:lnTo>
                      <a:lnTo>
                        <a:pt x="72" y="6"/>
                      </a:lnTo>
                      <a:lnTo>
                        <a:pt x="66" y="13"/>
                      </a:lnTo>
                      <a:lnTo>
                        <a:pt x="70" y="5"/>
                      </a:lnTo>
                      <a:lnTo>
                        <a:pt x="78" y="2"/>
                      </a:lnTo>
                      <a:lnTo>
                        <a:pt x="70" y="0"/>
                      </a:lnTo>
                      <a:lnTo>
                        <a:pt x="63" y="0"/>
                      </a:lnTo>
                      <a:lnTo>
                        <a:pt x="53" y="0"/>
                      </a:lnTo>
                      <a:lnTo>
                        <a:pt x="48" y="5"/>
                      </a:lnTo>
                      <a:lnTo>
                        <a:pt x="39" y="7"/>
                      </a:lnTo>
                      <a:lnTo>
                        <a:pt x="46" y="4"/>
                      </a:lnTo>
                      <a:lnTo>
                        <a:pt x="51" y="0"/>
                      </a:lnTo>
                      <a:lnTo>
                        <a:pt x="44" y="0"/>
                      </a:lnTo>
                      <a:lnTo>
                        <a:pt x="35" y="0"/>
                      </a:lnTo>
                      <a:lnTo>
                        <a:pt x="28" y="2"/>
                      </a:lnTo>
                      <a:lnTo>
                        <a:pt x="26" y="8"/>
                      </a:lnTo>
                      <a:lnTo>
                        <a:pt x="19" y="16"/>
                      </a:lnTo>
                      <a:lnTo>
                        <a:pt x="23" y="7"/>
                      </a:lnTo>
                      <a:lnTo>
                        <a:pt x="27" y="2"/>
                      </a:lnTo>
                      <a:lnTo>
                        <a:pt x="16" y="6"/>
                      </a:lnTo>
                      <a:close/>
                    </a:path>
                  </a:pathLst>
                </a:custGeom>
                <a:solidFill>
                  <a:srgbClr val="B358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19" name="Freeform 392"/>
                <p:cNvSpPr/>
                <p:nvPr/>
              </p:nvSpPr>
              <p:spPr bwMode="auto">
                <a:xfrm>
                  <a:off x="933" y="333"/>
                  <a:ext cx="27" cy="26"/>
                </a:xfrm>
                <a:custGeom>
                  <a:avLst/>
                  <a:gdLst>
                    <a:gd name="T0" fmla="*/ 27 w 107"/>
                    <a:gd name="T1" fmla="*/ 16 h 79"/>
                    <a:gd name="T2" fmla="*/ 23 w 107"/>
                    <a:gd name="T3" fmla="*/ 15 h 79"/>
                    <a:gd name="T4" fmla="*/ 22 w 107"/>
                    <a:gd name="T5" fmla="*/ 14 h 79"/>
                    <a:gd name="T6" fmla="*/ 22 w 107"/>
                    <a:gd name="T7" fmla="*/ 13 h 79"/>
                    <a:gd name="T8" fmla="*/ 20 w 107"/>
                    <a:gd name="T9" fmla="*/ 11 h 79"/>
                    <a:gd name="T10" fmla="*/ 19 w 107"/>
                    <a:gd name="T11" fmla="*/ 9 h 79"/>
                    <a:gd name="T12" fmla="*/ 16 w 107"/>
                    <a:gd name="T13" fmla="*/ 5 h 79"/>
                    <a:gd name="T14" fmla="*/ 16 w 107"/>
                    <a:gd name="T15" fmla="*/ 4 h 79"/>
                    <a:gd name="T16" fmla="*/ 15 w 107"/>
                    <a:gd name="T17" fmla="*/ 2 h 79"/>
                    <a:gd name="T18" fmla="*/ 13 w 107"/>
                    <a:gd name="T19" fmla="*/ 2 h 79"/>
                    <a:gd name="T20" fmla="*/ 9 w 107"/>
                    <a:gd name="T21" fmla="*/ 0 h 79"/>
                    <a:gd name="T22" fmla="*/ 7 w 107"/>
                    <a:gd name="T23" fmla="*/ 0 h 79"/>
                    <a:gd name="T24" fmla="*/ 7 w 107"/>
                    <a:gd name="T25" fmla="*/ 0 h 79"/>
                    <a:gd name="T26" fmla="*/ 5 w 107"/>
                    <a:gd name="T27" fmla="*/ 1 h 79"/>
                    <a:gd name="T28" fmla="*/ 3 w 107"/>
                    <a:gd name="T29" fmla="*/ 3 h 79"/>
                    <a:gd name="T30" fmla="*/ 2 w 107"/>
                    <a:gd name="T31" fmla="*/ 4 h 79"/>
                    <a:gd name="T32" fmla="*/ 2 w 107"/>
                    <a:gd name="T33" fmla="*/ 4 h 79"/>
                    <a:gd name="T34" fmla="*/ 1 w 107"/>
                    <a:gd name="T35" fmla="*/ 7 h 79"/>
                    <a:gd name="T36" fmla="*/ 1 w 107"/>
                    <a:gd name="T37" fmla="*/ 8 h 79"/>
                    <a:gd name="T38" fmla="*/ 1 w 107"/>
                    <a:gd name="T39" fmla="*/ 9 h 79"/>
                    <a:gd name="T40" fmla="*/ 0 w 107"/>
                    <a:gd name="T41" fmla="*/ 9 h 79"/>
                    <a:gd name="T42" fmla="*/ 0 w 107"/>
                    <a:gd name="T43" fmla="*/ 11 h 79"/>
                    <a:gd name="T44" fmla="*/ 1 w 107"/>
                    <a:gd name="T45" fmla="*/ 13 h 79"/>
                    <a:gd name="T46" fmla="*/ 2 w 107"/>
                    <a:gd name="T47" fmla="*/ 12 h 79"/>
                    <a:gd name="T48" fmla="*/ 4 w 107"/>
                    <a:gd name="T49" fmla="*/ 9 h 79"/>
                    <a:gd name="T50" fmla="*/ 5 w 107"/>
                    <a:gd name="T51" fmla="*/ 9 h 79"/>
                    <a:gd name="T52" fmla="*/ 7 w 107"/>
                    <a:gd name="T53" fmla="*/ 9 h 79"/>
                    <a:gd name="T54" fmla="*/ 5 w 107"/>
                    <a:gd name="T55" fmla="*/ 11 h 79"/>
                    <a:gd name="T56" fmla="*/ 4 w 107"/>
                    <a:gd name="T57" fmla="*/ 13 h 79"/>
                    <a:gd name="T58" fmla="*/ 2 w 107"/>
                    <a:gd name="T59" fmla="*/ 13 h 79"/>
                    <a:gd name="T60" fmla="*/ 2 w 107"/>
                    <a:gd name="T61" fmla="*/ 14 h 79"/>
                    <a:gd name="T62" fmla="*/ 2 w 107"/>
                    <a:gd name="T63" fmla="*/ 15 h 79"/>
                    <a:gd name="T64" fmla="*/ 3 w 107"/>
                    <a:gd name="T65" fmla="*/ 16 h 79"/>
                    <a:gd name="T66" fmla="*/ 4 w 107"/>
                    <a:gd name="T67" fmla="*/ 16 h 79"/>
                    <a:gd name="T68" fmla="*/ 5 w 107"/>
                    <a:gd name="T69" fmla="*/ 15 h 79"/>
                    <a:gd name="T70" fmla="*/ 8 w 107"/>
                    <a:gd name="T71" fmla="*/ 14 h 79"/>
                    <a:gd name="T72" fmla="*/ 9 w 107"/>
                    <a:gd name="T73" fmla="*/ 15 h 79"/>
                    <a:gd name="T74" fmla="*/ 10 w 107"/>
                    <a:gd name="T75" fmla="*/ 16 h 79"/>
                    <a:gd name="T76" fmla="*/ 12 w 107"/>
                    <a:gd name="T77" fmla="*/ 17 h 79"/>
                    <a:gd name="T78" fmla="*/ 12 w 107"/>
                    <a:gd name="T79" fmla="*/ 20 h 79"/>
                    <a:gd name="T80" fmla="*/ 13 w 107"/>
                    <a:gd name="T81" fmla="*/ 22 h 79"/>
                    <a:gd name="T82" fmla="*/ 14 w 107"/>
                    <a:gd name="T83" fmla="*/ 23 h 79"/>
                    <a:gd name="T84" fmla="*/ 15 w 107"/>
                    <a:gd name="T85" fmla="*/ 24 h 79"/>
                    <a:gd name="T86" fmla="*/ 16 w 107"/>
                    <a:gd name="T87" fmla="*/ 24 h 79"/>
                    <a:gd name="T88" fmla="*/ 17 w 107"/>
                    <a:gd name="T89" fmla="*/ 25 h 79"/>
                    <a:gd name="T90" fmla="*/ 20 w 107"/>
                    <a:gd name="T91" fmla="*/ 24 h 79"/>
                    <a:gd name="T92" fmla="*/ 20 w 107"/>
                    <a:gd name="T93" fmla="*/ 24 h 79"/>
                    <a:gd name="T94" fmla="*/ 22 w 107"/>
                    <a:gd name="T95" fmla="*/ 25 h 79"/>
                    <a:gd name="T96" fmla="*/ 27 w 107"/>
                    <a:gd name="T97" fmla="*/ 26 h 79"/>
                    <a:gd name="T98" fmla="*/ 27 w 107"/>
                    <a:gd name="T99" fmla="*/ 16 h 7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7"/>
                    <a:gd name="T151" fmla="*/ 0 h 79"/>
                    <a:gd name="T152" fmla="*/ 107 w 107"/>
                    <a:gd name="T153" fmla="*/ 79 h 7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7" h="79">
                      <a:moveTo>
                        <a:pt x="107" y="48"/>
                      </a:moveTo>
                      <a:lnTo>
                        <a:pt x="91" y="45"/>
                      </a:lnTo>
                      <a:lnTo>
                        <a:pt x="87" y="44"/>
                      </a:lnTo>
                      <a:lnTo>
                        <a:pt x="86" y="40"/>
                      </a:lnTo>
                      <a:lnTo>
                        <a:pt x="81" y="33"/>
                      </a:lnTo>
                      <a:lnTo>
                        <a:pt x="76" y="27"/>
                      </a:lnTo>
                      <a:lnTo>
                        <a:pt x="64" y="15"/>
                      </a:lnTo>
                      <a:lnTo>
                        <a:pt x="62" y="11"/>
                      </a:lnTo>
                      <a:lnTo>
                        <a:pt x="60" y="7"/>
                      </a:lnTo>
                      <a:lnTo>
                        <a:pt x="53" y="7"/>
                      </a:lnTo>
                      <a:lnTo>
                        <a:pt x="35" y="0"/>
                      </a:lnTo>
                      <a:lnTo>
                        <a:pt x="29" y="0"/>
                      </a:lnTo>
                      <a:lnTo>
                        <a:pt x="26" y="1"/>
                      </a:lnTo>
                      <a:lnTo>
                        <a:pt x="21" y="4"/>
                      </a:lnTo>
                      <a:lnTo>
                        <a:pt x="10" y="8"/>
                      </a:lnTo>
                      <a:lnTo>
                        <a:pt x="8" y="11"/>
                      </a:lnTo>
                      <a:lnTo>
                        <a:pt x="6" y="13"/>
                      </a:lnTo>
                      <a:lnTo>
                        <a:pt x="5" y="21"/>
                      </a:lnTo>
                      <a:lnTo>
                        <a:pt x="3" y="23"/>
                      </a:lnTo>
                      <a:lnTo>
                        <a:pt x="2" y="27"/>
                      </a:lnTo>
                      <a:lnTo>
                        <a:pt x="0" y="28"/>
                      </a:lnTo>
                      <a:lnTo>
                        <a:pt x="0" y="33"/>
                      </a:lnTo>
                      <a:lnTo>
                        <a:pt x="3" y="38"/>
                      </a:lnTo>
                      <a:lnTo>
                        <a:pt x="6" y="36"/>
                      </a:lnTo>
                      <a:lnTo>
                        <a:pt x="15" y="28"/>
                      </a:lnTo>
                      <a:lnTo>
                        <a:pt x="21" y="28"/>
                      </a:lnTo>
                      <a:lnTo>
                        <a:pt x="29" y="28"/>
                      </a:lnTo>
                      <a:lnTo>
                        <a:pt x="21" y="33"/>
                      </a:lnTo>
                      <a:lnTo>
                        <a:pt x="16" y="38"/>
                      </a:lnTo>
                      <a:lnTo>
                        <a:pt x="9" y="40"/>
                      </a:lnTo>
                      <a:lnTo>
                        <a:pt x="8" y="44"/>
                      </a:lnTo>
                      <a:lnTo>
                        <a:pt x="8" y="45"/>
                      </a:lnTo>
                      <a:lnTo>
                        <a:pt x="10" y="48"/>
                      </a:lnTo>
                      <a:lnTo>
                        <a:pt x="15" y="48"/>
                      </a:lnTo>
                      <a:lnTo>
                        <a:pt x="21" y="45"/>
                      </a:lnTo>
                      <a:lnTo>
                        <a:pt x="32" y="44"/>
                      </a:lnTo>
                      <a:lnTo>
                        <a:pt x="37" y="45"/>
                      </a:lnTo>
                      <a:lnTo>
                        <a:pt x="41" y="48"/>
                      </a:lnTo>
                      <a:lnTo>
                        <a:pt x="46" y="52"/>
                      </a:lnTo>
                      <a:lnTo>
                        <a:pt x="47" y="60"/>
                      </a:lnTo>
                      <a:lnTo>
                        <a:pt x="53" y="66"/>
                      </a:lnTo>
                      <a:lnTo>
                        <a:pt x="55" y="69"/>
                      </a:lnTo>
                      <a:lnTo>
                        <a:pt x="60" y="73"/>
                      </a:lnTo>
                      <a:lnTo>
                        <a:pt x="65" y="74"/>
                      </a:lnTo>
                      <a:lnTo>
                        <a:pt x="69" y="75"/>
                      </a:lnTo>
                      <a:lnTo>
                        <a:pt x="79" y="74"/>
                      </a:lnTo>
                      <a:lnTo>
                        <a:pt x="81" y="74"/>
                      </a:lnTo>
                      <a:lnTo>
                        <a:pt x="89" y="77"/>
                      </a:lnTo>
                      <a:lnTo>
                        <a:pt x="107" y="79"/>
                      </a:lnTo>
                      <a:lnTo>
                        <a:pt x="107" y="48"/>
                      </a:lnTo>
                      <a:close/>
                    </a:path>
                  </a:pathLst>
                </a:custGeom>
                <a:solidFill>
                  <a:srgbClr val="FFC17D"/>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20" name="Freeform 393"/>
                <p:cNvSpPr/>
                <p:nvPr/>
              </p:nvSpPr>
              <p:spPr bwMode="auto">
                <a:xfrm>
                  <a:off x="933" y="333"/>
                  <a:ext cx="27" cy="26"/>
                </a:xfrm>
                <a:custGeom>
                  <a:avLst/>
                  <a:gdLst>
                    <a:gd name="T0" fmla="*/ 27 w 107"/>
                    <a:gd name="T1" fmla="*/ 16 h 79"/>
                    <a:gd name="T2" fmla="*/ 23 w 107"/>
                    <a:gd name="T3" fmla="*/ 15 h 79"/>
                    <a:gd name="T4" fmla="*/ 22 w 107"/>
                    <a:gd name="T5" fmla="*/ 14 h 79"/>
                    <a:gd name="T6" fmla="*/ 22 w 107"/>
                    <a:gd name="T7" fmla="*/ 13 h 79"/>
                    <a:gd name="T8" fmla="*/ 20 w 107"/>
                    <a:gd name="T9" fmla="*/ 11 h 79"/>
                    <a:gd name="T10" fmla="*/ 19 w 107"/>
                    <a:gd name="T11" fmla="*/ 9 h 79"/>
                    <a:gd name="T12" fmla="*/ 16 w 107"/>
                    <a:gd name="T13" fmla="*/ 5 h 79"/>
                    <a:gd name="T14" fmla="*/ 16 w 107"/>
                    <a:gd name="T15" fmla="*/ 4 h 79"/>
                    <a:gd name="T16" fmla="*/ 15 w 107"/>
                    <a:gd name="T17" fmla="*/ 2 h 79"/>
                    <a:gd name="T18" fmla="*/ 13 w 107"/>
                    <a:gd name="T19" fmla="*/ 2 h 79"/>
                    <a:gd name="T20" fmla="*/ 9 w 107"/>
                    <a:gd name="T21" fmla="*/ 0 h 79"/>
                    <a:gd name="T22" fmla="*/ 7 w 107"/>
                    <a:gd name="T23" fmla="*/ 0 h 79"/>
                    <a:gd name="T24" fmla="*/ 7 w 107"/>
                    <a:gd name="T25" fmla="*/ 0 h 79"/>
                    <a:gd name="T26" fmla="*/ 5 w 107"/>
                    <a:gd name="T27" fmla="*/ 1 h 79"/>
                    <a:gd name="T28" fmla="*/ 3 w 107"/>
                    <a:gd name="T29" fmla="*/ 3 h 79"/>
                    <a:gd name="T30" fmla="*/ 2 w 107"/>
                    <a:gd name="T31" fmla="*/ 4 h 79"/>
                    <a:gd name="T32" fmla="*/ 2 w 107"/>
                    <a:gd name="T33" fmla="*/ 4 h 79"/>
                    <a:gd name="T34" fmla="*/ 1 w 107"/>
                    <a:gd name="T35" fmla="*/ 7 h 79"/>
                    <a:gd name="T36" fmla="*/ 1 w 107"/>
                    <a:gd name="T37" fmla="*/ 8 h 79"/>
                    <a:gd name="T38" fmla="*/ 1 w 107"/>
                    <a:gd name="T39" fmla="*/ 9 h 79"/>
                    <a:gd name="T40" fmla="*/ 0 w 107"/>
                    <a:gd name="T41" fmla="*/ 9 h 79"/>
                    <a:gd name="T42" fmla="*/ 0 w 107"/>
                    <a:gd name="T43" fmla="*/ 11 h 79"/>
                    <a:gd name="T44" fmla="*/ 1 w 107"/>
                    <a:gd name="T45" fmla="*/ 13 h 79"/>
                    <a:gd name="T46" fmla="*/ 2 w 107"/>
                    <a:gd name="T47" fmla="*/ 12 h 79"/>
                    <a:gd name="T48" fmla="*/ 4 w 107"/>
                    <a:gd name="T49" fmla="*/ 9 h 79"/>
                    <a:gd name="T50" fmla="*/ 5 w 107"/>
                    <a:gd name="T51" fmla="*/ 9 h 79"/>
                    <a:gd name="T52" fmla="*/ 7 w 107"/>
                    <a:gd name="T53" fmla="*/ 9 h 79"/>
                    <a:gd name="T54" fmla="*/ 5 w 107"/>
                    <a:gd name="T55" fmla="*/ 11 h 79"/>
                    <a:gd name="T56" fmla="*/ 4 w 107"/>
                    <a:gd name="T57" fmla="*/ 13 h 79"/>
                    <a:gd name="T58" fmla="*/ 2 w 107"/>
                    <a:gd name="T59" fmla="*/ 13 h 79"/>
                    <a:gd name="T60" fmla="*/ 2 w 107"/>
                    <a:gd name="T61" fmla="*/ 14 h 79"/>
                    <a:gd name="T62" fmla="*/ 2 w 107"/>
                    <a:gd name="T63" fmla="*/ 15 h 79"/>
                    <a:gd name="T64" fmla="*/ 3 w 107"/>
                    <a:gd name="T65" fmla="*/ 16 h 79"/>
                    <a:gd name="T66" fmla="*/ 4 w 107"/>
                    <a:gd name="T67" fmla="*/ 16 h 79"/>
                    <a:gd name="T68" fmla="*/ 5 w 107"/>
                    <a:gd name="T69" fmla="*/ 15 h 79"/>
                    <a:gd name="T70" fmla="*/ 8 w 107"/>
                    <a:gd name="T71" fmla="*/ 14 h 79"/>
                    <a:gd name="T72" fmla="*/ 9 w 107"/>
                    <a:gd name="T73" fmla="*/ 15 h 79"/>
                    <a:gd name="T74" fmla="*/ 10 w 107"/>
                    <a:gd name="T75" fmla="*/ 16 h 79"/>
                    <a:gd name="T76" fmla="*/ 12 w 107"/>
                    <a:gd name="T77" fmla="*/ 17 h 79"/>
                    <a:gd name="T78" fmla="*/ 12 w 107"/>
                    <a:gd name="T79" fmla="*/ 20 h 79"/>
                    <a:gd name="T80" fmla="*/ 13 w 107"/>
                    <a:gd name="T81" fmla="*/ 22 h 79"/>
                    <a:gd name="T82" fmla="*/ 14 w 107"/>
                    <a:gd name="T83" fmla="*/ 23 h 79"/>
                    <a:gd name="T84" fmla="*/ 15 w 107"/>
                    <a:gd name="T85" fmla="*/ 24 h 79"/>
                    <a:gd name="T86" fmla="*/ 16 w 107"/>
                    <a:gd name="T87" fmla="*/ 24 h 79"/>
                    <a:gd name="T88" fmla="*/ 17 w 107"/>
                    <a:gd name="T89" fmla="*/ 25 h 79"/>
                    <a:gd name="T90" fmla="*/ 20 w 107"/>
                    <a:gd name="T91" fmla="*/ 24 h 79"/>
                    <a:gd name="T92" fmla="*/ 20 w 107"/>
                    <a:gd name="T93" fmla="*/ 24 h 79"/>
                    <a:gd name="T94" fmla="*/ 22 w 107"/>
                    <a:gd name="T95" fmla="*/ 25 h 79"/>
                    <a:gd name="T96" fmla="*/ 27 w 107"/>
                    <a:gd name="T97" fmla="*/ 26 h 79"/>
                    <a:gd name="T98" fmla="*/ 27 w 107"/>
                    <a:gd name="T99" fmla="*/ 16 h 7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7"/>
                    <a:gd name="T151" fmla="*/ 0 h 79"/>
                    <a:gd name="T152" fmla="*/ 107 w 107"/>
                    <a:gd name="T153" fmla="*/ 79 h 7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7" h="79">
                      <a:moveTo>
                        <a:pt x="107" y="48"/>
                      </a:moveTo>
                      <a:lnTo>
                        <a:pt x="91" y="45"/>
                      </a:lnTo>
                      <a:lnTo>
                        <a:pt x="87" y="44"/>
                      </a:lnTo>
                      <a:lnTo>
                        <a:pt x="86" y="40"/>
                      </a:lnTo>
                      <a:lnTo>
                        <a:pt x="81" y="33"/>
                      </a:lnTo>
                      <a:lnTo>
                        <a:pt x="76" y="27"/>
                      </a:lnTo>
                      <a:lnTo>
                        <a:pt x="64" y="15"/>
                      </a:lnTo>
                      <a:lnTo>
                        <a:pt x="62" y="11"/>
                      </a:lnTo>
                      <a:lnTo>
                        <a:pt x="60" y="7"/>
                      </a:lnTo>
                      <a:lnTo>
                        <a:pt x="53" y="7"/>
                      </a:lnTo>
                      <a:lnTo>
                        <a:pt x="35" y="0"/>
                      </a:lnTo>
                      <a:lnTo>
                        <a:pt x="29" y="0"/>
                      </a:lnTo>
                      <a:lnTo>
                        <a:pt x="26" y="1"/>
                      </a:lnTo>
                      <a:lnTo>
                        <a:pt x="21" y="4"/>
                      </a:lnTo>
                      <a:lnTo>
                        <a:pt x="10" y="8"/>
                      </a:lnTo>
                      <a:lnTo>
                        <a:pt x="8" y="11"/>
                      </a:lnTo>
                      <a:lnTo>
                        <a:pt x="6" y="13"/>
                      </a:lnTo>
                      <a:lnTo>
                        <a:pt x="5" y="21"/>
                      </a:lnTo>
                      <a:lnTo>
                        <a:pt x="3" y="23"/>
                      </a:lnTo>
                      <a:lnTo>
                        <a:pt x="2" y="27"/>
                      </a:lnTo>
                      <a:lnTo>
                        <a:pt x="0" y="28"/>
                      </a:lnTo>
                      <a:lnTo>
                        <a:pt x="0" y="33"/>
                      </a:lnTo>
                      <a:lnTo>
                        <a:pt x="3" y="38"/>
                      </a:lnTo>
                      <a:lnTo>
                        <a:pt x="6" y="36"/>
                      </a:lnTo>
                      <a:lnTo>
                        <a:pt x="15" y="28"/>
                      </a:lnTo>
                      <a:lnTo>
                        <a:pt x="21" y="28"/>
                      </a:lnTo>
                      <a:lnTo>
                        <a:pt x="29" y="28"/>
                      </a:lnTo>
                      <a:lnTo>
                        <a:pt x="21" y="33"/>
                      </a:lnTo>
                      <a:lnTo>
                        <a:pt x="16" y="38"/>
                      </a:lnTo>
                      <a:lnTo>
                        <a:pt x="9" y="40"/>
                      </a:lnTo>
                      <a:lnTo>
                        <a:pt x="8" y="44"/>
                      </a:lnTo>
                      <a:lnTo>
                        <a:pt x="8" y="45"/>
                      </a:lnTo>
                      <a:lnTo>
                        <a:pt x="10" y="48"/>
                      </a:lnTo>
                      <a:lnTo>
                        <a:pt x="15" y="48"/>
                      </a:lnTo>
                      <a:lnTo>
                        <a:pt x="21" y="45"/>
                      </a:lnTo>
                      <a:lnTo>
                        <a:pt x="32" y="44"/>
                      </a:lnTo>
                      <a:lnTo>
                        <a:pt x="37" y="45"/>
                      </a:lnTo>
                      <a:lnTo>
                        <a:pt x="41" y="48"/>
                      </a:lnTo>
                      <a:lnTo>
                        <a:pt x="46" y="52"/>
                      </a:lnTo>
                      <a:lnTo>
                        <a:pt x="47" y="60"/>
                      </a:lnTo>
                      <a:lnTo>
                        <a:pt x="53" y="66"/>
                      </a:lnTo>
                      <a:lnTo>
                        <a:pt x="55" y="69"/>
                      </a:lnTo>
                      <a:lnTo>
                        <a:pt x="60" y="73"/>
                      </a:lnTo>
                      <a:lnTo>
                        <a:pt x="65" y="74"/>
                      </a:lnTo>
                      <a:lnTo>
                        <a:pt x="69" y="75"/>
                      </a:lnTo>
                      <a:lnTo>
                        <a:pt x="79" y="74"/>
                      </a:lnTo>
                      <a:lnTo>
                        <a:pt x="81" y="74"/>
                      </a:lnTo>
                      <a:lnTo>
                        <a:pt x="89" y="77"/>
                      </a:lnTo>
                      <a:lnTo>
                        <a:pt x="107" y="79"/>
                      </a:lnTo>
                      <a:lnTo>
                        <a:pt x="107" y="48"/>
                      </a:lnTo>
                    </a:path>
                  </a:pathLst>
                </a:custGeom>
                <a:noFill/>
                <a:ln w="9525">
                  <a:solidFill>
                    <a:srgbClr val="404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221" name="Freeform 394"/>
                <p:cNvSpPr/>
                <p:nvPr/>
              </p:nvSpPr>
              <p:spPr bwMode="auto">
                <a:xfrm>
                  <a:off x="935" y="337"/>
                  <a:ext cx="8" cy="3"/>
                </a:xfrm>
                <a:custGeom>
                  <a:avLst/>
                  <a:gdLst>
                    <a:gd name="T0" fmla="*/ 0 w 34"/>
                    <a:gd name="T1" fmla="*/ 3 h 10"/>
                    <a:gd name="T2" fmla="*/ 1 w 34"/>
                    <a:gd name="T3" fmla="*/ 2 h 10"/>
                    <a:gd name="T4" fmla="*/ 2 w 34"/>
                    <a:gd name="T5" fmla="*/ 2 h 10"/>
                    <a:gd name="T6" fmla="*/ 4 w 34"/>
                    <a:gd name="T7" fmla="*/ 2 h 10"/>
                    <a:gd name="T8" fmla="*/ 5 w 34"/>
                    <a:gd name="T9" fmla="*/ 1 h 10"/>
                    <a:gd name="T10" fmla="*/ 7 w 34"/>
                    <a:gd name="T11" fmla="*/ 2 h 10"/>
                    <a:gd name="T12" fmla="*/ 8 w 34"/>
                    <a:gd name="T13" fmla="*/ 2 h 10"/>
                    <a:gd name="T14" fmla="*/ 6 w 34"/>
                    <a:gd name="T15" fmla="*/ 1 h 10"/>
                    <a:gd name="T16" fmla="*/ 5 w 34"/>
                    <a:gd name="T17" fmla="*/ 0 h 10"/>
                    <a:gd name="T18" fmla="*/ 2 w 34"/>
                    <a:gd name="T19" fmla="*/ 2 h 10"/>
                    <a:gd name="T20" fmla="*/ 1 w 34"/>
                    <a:gd name="T21" fmla="*/ 2 h 10"/>
                    <a:gd name="T22" fmla="*/ 0 w 34"/>
                    <a:gd name="T23" fmla="*/ 2 h 10"/>
                    <a:gd name="T24" fmla="*/ 0 w 34"/>
                    <a:gd name="T25" fmla="*/ 3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10"/>
                    <a:gd name="T41" fmla="*/ 34 w 34"/>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10">
                      <a:moveTo>
                        <a:pt x="0" y="10"/>
                      </a:moveTo>
                      <a:lnTo>
                        <a:pt x="6" y="7"/>
                      </a:lnTo>
                      <a:lnTo>
                        <a:pt x="10" y="6"/>
                      </a:lnTo>
                      <a:lnTo>
                        <a:pt x="15" y="5"/>
                      </a:lnTo>
                      <a:lnTo>
                        <a:pt x="20" y="4"/>
                      </a:lnTo>
                      <a:lnTo>
                        <a:pt x="29" y="5"/>
                      </a:lnTo>
                      <a:lnTo>
                        <a:pt x="34" y="5"/>
                      </a:lnTo>
                      <a:lnTo>
                        <a:pt x="26" y="2"/>
                      </a:lnTo>
                      <a:lnTo>
                        <a:pt x="20" y="0"/>
                      </a:lnTo>
                      <a:lnTo>
                        <a:pt x="10" y="5"/>
                      </a:lnTo>
                      <a:lnTo>
                        <a:pt x="6" y="5"/>
                      </a:lnTo>
                      <a:lnTo>
                        <a:pt x="0" y="8"/>
                      </a:lnTo>
                      <a:lnTo>
                        <a:pt x="0" y="1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22" name="Freeform 395"/>
                <p:cNvSpPr/>
                <p:nvPr/>
              </p:nvSpPr>
              <p:spPr bwMode="auto">
                <a:xfrm>
                  <a:off x="939" y="334"/>
                  <a:ext cx="8" cy="1"/>
                </a:xfrm>
                <a:custGeom>
                  <a:avLst/>
                  <a:gdLst>
                    <a:gd name="T0" fmla="*/ 2 w 29"/>
                    <a:gd name="T1" fmla="*/ 0 h 5"/>
                    <a:gd name="T2" fmla="*/ 1 w 29"/>
                    <a:gd name="T3" fmla="*/ 0 h 5"/>
                    <a:gd name="T4" fmla="*/ 0 w 29"/>
                    <a:gd name="T5" fmla="*/ 1 h 5"/>
                    <a:gd name="T6" fmla="*/ 1 w 29"/>
                    <a:gd name="T7" fmla="*/ 0 h 5"/>
                    <a:gd name="T8" fmla="*/ 2 w 29"/>
                    <a:gd name="T9" fmla="*/ 0 h 5"/>
                    <a:gd name="T10" fmla="*/ 4 w 29"/>
                    <a:gd name="T11" fmla="*/ 1 h 5"/>
                    <a:gd name="T12" fmla="*/ 6 w 29"/>
                    <a:gd name="T13" fmla="*/ 1 h 5"/>
                    <a:gd name="T14" fmla="*/ 7 w 29"/>
                    <a:gd name="T15" fmla="*/ 1 h 5"/>
                    <a:gd name="T16" fmla="*/ 8 w 29"/>
                    <a:gd name="T17" fmla="*/ 1 h 5"/>
                    <a:gd name="T18" fmla="*/ 6 w 29"/>
                    <a:gd name="T19" fmla="*/ 1 h 5"/>
                    <a:gd name="T20" fmla="*/ 4 w 29"/>
                    <a:gd name="T21" fmla="*/ 1 h 5"/>
                    <a:gd name="T22" fmla="*/ 2 w 29"/>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9"/>
                    <a:gd name="T37" fmla="*/ 0 h 5"/>
                    <a:gd name="T38" fmla="*/ 29 w 29"/>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9" h="5">
                      <a:moveTo>
                        <a:pt x="8" y="0"/>
                      </a:moveTo>
                      <a:lnTo>
                        <a:pt x="2" y="0"/>
                      </a:lnTo>
                      <a:lnTo>
                        <a:pt x="0" y="4"/>
                      </a:lnTo>
                      <a:lnTo>
                        <a:pt x="2" y="1"/>
                      </a:lnTo>
                      <a:lnTo>
                        <a:pt x="8" y="0"/>
                      </a:lnTo>
                      <a:lnTo>
                        <a:pt x="16" y="4"/>
                      </a:lnTo>
                      <a:lnTo>
                        <a:pt x="21" y="4"/>
                      </a:lnTo>
                      <a:lnTo>
                        <a:pt x="27" y="5"/>
                      </a:lnTo>
                      <a:lnTo>
                        <a:pt x="29" y="4"/>
                      </a:lnTo>
                      <a:lnTo>
                        <a:pt x="22" y="4"/>
                      </a:lnTo>
                      <a:lnTo>
                        <a:pt x="14" y="4"/>
                      </a:lnTo>
                      <a:lnTo>
                        <a:pt x="8"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23" name="Freeform 396"/>
                <p:cNvSpPr/>
                <p:nvPr/>
              </p:nvSpPr>
              <p:spPr bwMode="auto">
                <a:xfrm>
                  <a:off x="941" y="342"/>
                  <a:ext cx="2" cy="1"/>
                </a:xfrm>
                <a:custGeom>
                  <a:avLst/>
                  <a:gdLst>
                    <a:gd name="T0" fmla="*/ 0 w 11"/>
                    <a:gd name="T1" fmla="*/ 0 h 1"/>
                    <a:gd name="T2" fmla="*/ 1 w 11"/>
                    <a:gd name="T3" fmla="*/ 0 h 1"/>
                    <a:gd name="T4" fmla="*/ 2 w 11"/>
                    <a:gd name="T5" fmla="*/ 0 h 1"/>
                    <a:gd name="T6" fmla="*/ 2 w 11"/>
                    <a:gd name="T7" fmla="*/ 0 h 1"/>
                    <a:gd name="T8" fmla="*/ 1 w 11"/>
                    <a:gd name="T9" fmla="*/ 0 h 1"/>
                    <a:gd name="T10" fmla="*/ 0 w 11"/>
                    <a:gd name="T11" fmla="*/ 0 h 1"/>
                    <a:gd name="T12" fmla="*/ 0 60000 65536"/>
                    <a:gd name="T13" fmla="*/ 0 60000 65536"/>
                    <a:gd name="T14" fmla="*/ 0 60000 65536"/>
                    <a:gd name="T15" fmla="*/ 0 60000 65536"/>
                    <a:gd name="T16" fmla="*/ 0 60000 65536"/>
                    <a:gd name="T17" fmla="*/ 0 60000 65536"/>
                    <a:gd name="T18" fmla="*/ 0 w 11"/>
                    <a:gd name="T19" fmla="*/ 0 h 1"/>
                    <a:gd name="T20" fmla="*/ 11 w 11"/>
                    <a:gd name="T21" fmla="*/ 1 h 1"/>
                  </a:gdLst>
                  <a:ahLst/>
                  <a:cxnLst>
                    <a:cxn ang="T12">
                      <a:pos x="T0" y="T1"/>
                    </a:cxn>
                    <a:cxn ang="T13">
                      <a:pos x="T2" y="T3"/>
                    </a:cxn>
                    <a:cxn ang="T14">
                      <a:pos x="T4" y="T5"/>
                    </a:cxn>
                    <a:cxn ang="T15">
                      <a:pos x="T6" y="T7"/>
                    </a:cxn>
                    <a:cxn ang="T16">
                      <a:pos x="T8" y="T9"/>
                    </a:cxn>
                    <a:cxn ang="T17">
                      <a:pos x="T10" y="T11"/>
                    </a:cxn>
                  </a:cxnLst>
                  <a:rect l="T18" t="T19" r="T20" b="T21"/>
                  <a:pathLst>
                    <a:path w="11" h="1">
                      <a:moveTo>
                        <a:pt x="0" y="0"/>
                      </a:moveTo>
                      <a:lnTo>
                        <a:pt x="6" y="0"/>
                      </a:lnTo>
                      <a:lnTo>
                        <a:pt x="9" y="0"/>
                      </a:lnTo>
                      <a:lnTo>
                        <a:pt x="11" y="0"/>
                      </a:lnTo>
                      <a:lnTo>
                        <a:pt x="8" y="0"/>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24" name="Freeform 397"/>
                <p:cNvSpPr/>
                <p:nvPr/>
              </p:nvSpPr>
              <p:spPr bwMode="auto">
                <a:xfrm>
                  <a:off x="935" y="342"/>
                  <a:ext cx="1" cy="1"/>
                </a:xfrm>
                <a:custGeom>
                  <a:avLst/>
                  <a:gdLst>
                    <a:gd name="T0" fmla="*/ 1 w 2"/>
                    <a:gd name="T1" fmla="*/ 0 h 1"/>
                    <a:gd name="T2" fmla="*/ 0 w 2"/>
                    <a:gd name="T3" fmla="*/ 1 h 1"/>
                    <a:gd name="T4" fmla="*/ 1 w 2"/>
                    <a:gd name="T5" fmla="*/ 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2" y="0"/>
                      </a:moveTo>
                      <a:lnTo>
                        <a:pt x="0" y="1"/>
                      </a:lnTo>
                      <a:lnTo>
                        <a:pt x="2"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25" name="Freeform 398"/>
                <p:cNvSpPr/>
                <p:nvPr/>
              </p:nvSpPr>
              <p:spPr bwMode="auto">
                <a:xfrm>
                  <a:off x="946" y="339"/>
                  <a:ext cx="1" cy="3"/>
                </a:xfrm>
                <a:custGeom>
                  <a:avLst/>
                  <a:gdLst>
                    <a:gd name="T0" fmla="*/ 0 w 5"/>
                    <a:gd name="T1" fmla="*/ 0 h 7"/>
                    <a:gd name="T2" fmla="*/ 0 w 5"/>
                    <a:gd name="T3" fmla="*/ 1 h 7"/>
                    <a:gd name="T4" fmla="*/ 1 w 5"/>
                    <a:gd name="T5" fmla="*/ 3 h 7"/>
                    <a:gd name="T6" fmla="*/ 0 w 5"/>
                    <a:gd name="T7" fmla="*/ 0 h 7"/>
                    <a:gd name="T8" fmla="*/ 0 60000 65536"/>
                    <a:gd name="T9" fmla="*/ 0 60000 65536"/>
                    <a:gd name="T10" fmla="*/ 0 60000 65536"/>
                    <a:gd name="T11" fmla="*/ 0 60000 65536"/>
                    <a:gd name="T12" fmla="*/ 0 w 5"/>
                    <a:gd name="T13" fmla="*/ 0 h 7"/>
                    <a:gd name="T14" fmla="*/ 5 w 5"/>
                    <a:gd name="T15" fmla="*/ 7 h 7"/>
                  </a:gdLst>
                  <a:ahLst/>
                  <a:cxnLst>
                    <a:cxn ang="T8">
                      <a:pos x="T0" y="T1"/>
                    </a:cxn>
                    <a:cxn ang="T9">
                      <a:pos x="T2" y="T3"/>
                    </a:cxn>
                    <a:cxn ang="T10">
                      <a:pos x="T4" y="T5"/>
                    </a:cxn>
                    <a:cxn ang="T11">
                      <a:pos x="T6" y="T7"/>
                    </a:cxn>
                  </a:cxnLst>
                  <a:rect l="T12" t="T13" r="T14" b="T15"/>
                  <a:pathLst>
                    <a:path w="5" h="7">
                      <a:moveTo>
                        <a:pt x="0" y="0"/>
                      </a:moveTo>
                      <a:lnTo>
                        <a:pt x="0" y="3"/>
                      </a:lnTo>
                      <a:lnTo>
                        <a:pt x="5" y="7"/>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26" name="Freeform 399"/>
                <p:cNvSpPr/>
                <p:nvPr/>
              </p:nvSpPr>
              <p:spPr bwMode="auto">
                <a:xfrm>
                  <a:off x="949" y="339"/>
                  <a:ext cx="4" cy="7"/>
                </a:xfrm>
                <a:custGeom>
                  <a:avLst/>
                  <a:gdLst>
                    <a:gd name="T0" fmla="*/ 0 w 17"/>
                    <a:gd name="T1" fmla="*/ 0 h 19"/>
                    <a:gd name="T2" fmla="*/ 0 w 17"/>
                    <a:gd name="T3" fmla="*/ 3 h 19"/>
                    <a:gd name="T4" fmla="*/ 1 w 17"/>
                    <a:gd name="T5" fmla="*/ 3 h 19"/>
                    <a:gd name="T6" fmla="*/ 4 w 17"/>
                    <a:gd name="T7" fmla="*/ 7 h 19"/>
                    <a:gd name="T8" fmla="*/ 1 w 17"/>
                    <a:gd name="T9" fmla="*/ 3 h 19"/>
                    <a:gd name="T10" fmla="*/ 0 w 17"/>
                    <a:gd name="T11" fmla="*/ 0 h 19"/>
                    <a:gd name="T12" fmla="*/ 0 60000 65536"/>
                    <a:gd name="T13" fmla="*/ 0 60000 65536"/>
                    <a:gd name="T14" fmla="*/ 0 60000 65536"/>
                    <a:gd name="T15" fmla="*/ 0 60000 65536"/>
                    <a:gd name="T16" fmla="*/ 0 60000 65536"/>
                    <a:gd name="T17" fmla="*/ 0 60000 65536"/>
                    <a:gd name="T18" fmla="*/ 0 w 17"/>
                    <a:gd name="T19" fmla="*/ 0 h 19"/>
                    <a:gd name="T20" fmla="*/ 17 w 17"/>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7" h="19">
                      <a:moveTo>
                        <a:pt x="0" y="0"/>
                      </a:moveTo>
                      <a:lnTo>
                        <a:pt x="2" y="7"/>
                      </a:lnTo>
                      <a:lnTo>
                        <a:pt x="6" y="8"/>
                      </a:lnTo>
                      <a:lnTo>
                        <a:pt x="17" y="19"/>
                      </a:lnTo>
                      <a:lnTo>
                        <a:pt x="6" y="8"/>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27" name="Freeform 400"/>
                <p:cNvSpPr/>
                <p:nvPr/>
              </p:nvSpPr>
              <p:spPr bwMode="auto">
                <a:xfrm>
                  <a:off x="954" y="349"/>
                  <a:ext cx="1" cy="5"/>
                </a:xfrm>
                <a:custGeom>
                  <a:avLst/>
                  <a:gdLst>
                    <a:gd name="T0" fmla="*/ 1 w 5"/>
                    <a:gd name="T1" fmla="*/ 0 h 15"/>
                    <a:gd name="T2" fmla="*/ 1 w 5"/>
                    <a:gd name="T3" fmla="*/ 3 h 15"/>
                    <a:gd name="T4" fmla="*/ 0 w 5"/>
                    <a:gd name="T5" fmla="*/ 4 h 15"/>
                    <a:gd name="T6" fmla="*/ 0 w 5"/>
                    <a:gd name="T7" fmla="*/ 5 h 15"/>
                    <a:gd name="T8" fmla="*/ 0 w 5"/>
                    <a:gd name="T9" fmla="*/ 3 h 15"/>
                    <a:gd name="T10" fmla="*/ 0 w 5"/>
                    <a:gd name="T11" fmla="*/ 1 h 15"/>
                    <a:gd name="T12" fmla="*/ 1 w 5"/>
                    <a:gd name="T13" fmla="*/ 0 h 15"/>
                    <a:gd name="T14" fmla="*/ 0 60000 65536"/>
                    <a:gd name="T15" fmla="*/ 0 60000 65536"/>
                    <a:gd name="T16" fmla="*/ 0 60000 65536"/>
                    <a:gd name="T17" fmla="*/ 0 60000 65536"/>
                    <a:gd name="T18" fmla="*/ 0 60000 65536"/>
                    <a:gd name="T19" fmla="*/ 0 60000 65536"/>
                    <a:gd name="T20" fmla="*/ 0 60000 65536"/>
                    <a:gd name="T21" fmla="*/ 0 w 5"/>
                    <a:gd name="T22" fmla="*/ 0 h 15"/>
                    <a:gd name="T23" fmla="*/ 5 w 5"/>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5">
                      <a:moveTo>
                        <a:pt x="5" y="0"/>
                      </a:moveTo>
                      <a:lnTo>
                        <a:pt x="3" y="9"/>
                      </a:lnTo>
                      <a:lnTo>
                        <a:pt x="0" y="11"/>
                      </a:lnTo>
                      <a:lnTo>
                        <a:pt x="0" y="15"/>
                      </a:lnTo>
                      <a:lnTo>
                        <a:pt x="0" y="9"/>
                      </a:lnTo>
                      <a:lnTo>
                        <a:pt x="0" y="4"/>
                      </a:lnTo>
                      <a:lnTo>
                        <a:pt x="5"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28" name="Freeform 401"/>
                <p:cNvSpPr/>
                <p:nvPr/>
              </p:nvSpPr>
              <p:spPr bwMode="auto">
                <a:xfrm>
                  <a:off x="982" y="273"/>
                  <a:ext cx="2" cy="2"/>
                </a:xfrm>
                <a:custGeom>
                  <a:avLst/>
                  <a:gdLst>
                    <a:gd name="T0" fmla="*/ 0 w 7"/>
                    <a:gd name="T1" fmla="*/ 0 h 7"/>
                    <a:gd name="T2" fmla="*/ 1 w 7"/>
                    <a:gd name="T3" fmla="*/ 1 h 7"/>
                    <a:gd name="T4" fmla="*/ 1 w 7"/>
                    <a:gd name="T5" fmla="*/ 1 h 7"/>
                    <a:gd name="T6" fmla="*/ 2 w 7"/>
                    <a:gd name="T7" fmla="*/ 1 h 7"/>
                    <a:gd name="T8" fmla="*/ 2 w 7"/>
                    <a:gd name="T9" fmla="*/ 2 h 7"/>
                    <a:gd name="T10" fmla="*/ 2 w 7"/>
                    <a:gd name="T11" fmla="*/ 2 h 7"/>
                    <a:gd name="T12" fmla="*/ 1 w 7"/>
                    <a:gd name="T13" fmla="*/ 1 h 7"/>
                    <a:gd name="T14" fmla="*/ 0 w 7"/>
                    <a:gd name="T15" fmla="*/ 0 h 7"/>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7"/>
                    <a:gd name="T26" fmla="*/ 7 w 7"/>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7">
                      <a:moveTo>
                        <a:pt x="0" y="0"/>
                      </a:moveTo>
                      <a:lnTo>
                        <a:pt x="2" y="2"/>
                      </a:lnTo>
                      <a:lnTo>
                        <a:pt x="4" y="2"/>
                      </a:lnTo>
                      <a:lnTo>
                        <a:pt x="7" y="5"/>
                      </a:lnTo>
                      <a:lnTo>
                        <a:pt x="7" y="7"/>
                      </a:lnTo>
                      <a:lnTo>
                        <a:pt x="6" y="7"/>
                      </a:lnTo>
                      <a:lnTo>
                        <a:pt x="2" y="5"/>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29" name="Freeform 402"/>
                <p:cNvSpPr/>
                <p:nvPr/>
              </p:nvSpPr>
              <p:spPr bwMode="auto">
                <a:xfrm>
                  <a:off x="974" y="289"/>
                  <a:ext cx="16" cy="68"/>
                </a:xfrm>
                <a:custGeom>
                  <a:avLst/>
                  <a:gdLst>
                    <a:gd name="T0" fmla="*/ 14 w 66"/>
                    <a:gd name="T1" fmla="*/ 0 h 203"/>
                    <a:gd name="T2" fmla="*/ 12 w 66"/>
                    <a:gd name="T3" fmla="*/ 3 h 203"/>
                    <a:gd name="T4" fmla="*/ 12 w 66"/>
                    <a:gd name="T5" fmla="*/ 6 h 203"/>
                    <a:gd name="T6" fmla="*/ 9 w 66"/>
                    <a:gd name="T7" fmla="*/ 10 h 203"/>
                    <a:gd name="T8" fmla="*/ 5 w 66"/>
                    <a:gd name="T9" fmla="*/ 29 h 203"/>
                    <a:gd name="T10" fmla="*/ 2 w 66"/>
                    <a:gd name="T11" fmla="*/ 46 h 203"/>
                    <a:gd name="T12" fmla="*/ 0 w 66"/>
                    <a:gd name="T13" fmla="*/ 68 h 203"/>
                    <a:gd name="T14" fmla="*/ 7 w 66"/>
                    <a:gd name="T15" fmla="*/ 59 h 203"/>
                    <a:gd name="T16" fmla="*/ 16 w 66"/>
                    <a:gd name="T17" fmla="*/ 9 h 203"/>
                    <a:gd name="T18" fmla="*/ 14 w 66"/>
                    <a:gd name="T19" fmla="*/ 0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203"/>
                    <a:gd name="T32" fmla="*/ 66 w 66"/>
                    <a:gd name="T33" fmla="*/ 203 h 20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203">
                      <a:moveTo>
                        <a:pt x="56" y="0"/>
                      </a:moveTo>
                      <a:lnTo>
                        <a:pt x="49" y="8"/>
                      </a:lnTo>
                      <a:lnTo>
                        <a:pt x="49" y="18"/>
                      </a:lnTo>
                      <a:lnTo>
                        <a:pt x="39" y="31"/>
                      </a:lnTo>
                      <a:lnTo>
                        <a:pt x="21" y="88"/>
                      </a:lnTo>
                      <a:lnTo>
                        <a:pt x="9" y="138"/>
                      </a:lnTo>
                      <a:lnTo>
                        <a:pt x="0" y="203"/>
                      </a:lnTo>
                      <a:lnTo>
                        <a:pt x="29" y="175"/>
                      </a:lnTo>
                      <a:lnTo>
                        <a:pt x="66" y="27"/>
                      </a:lnTo>
                      <a:lnTo>
                        <a:pt x="56" y="0"/>
                      </a:lnTo>
                      <a:close/>
                    </a:path>
                  </a:pathLst>
                </a:custGeom>
                <a:solidFill>
                  <a:srgbClr val="68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30" name="Freeform 403"/>
                <p:cNvSpPr/>
                <p:nvPr/>
              </p:nvSpPr>
              <p:spPr bwMode="auto">
                <a:xfrm>
                  <a:off x="974" y="289"/>
                  <a:ext cx="16" cy="68"/>
                </a:xfrm>
                <a:custGeom>
                  <a:avLst/>
                  <a:gdLst>
                    <a:gd name="T0" fmla="*/ 14 w 66"/>
                    <a:gd name="T1" fmla="*/ 0 h 203"/>
                    <a:gd name="T2" fmla="*/ 12 w 66"/>
                    <a:gd name="T3" fmla="*/ 3 h 203"/>
                    <a:gd name="T4" fmla="*/ 12 w 66"/>
                    <a:gd name="T5" fmla="*/ 6 h 203"/>
                    <a:gd name="T6" fmla="*/ 9 w 66"/>
                    <a:gd name="T7" fmla="*/ 10 h 203"/>
                    <a:gd name="T8" fmla="*/ 5 w 66"/>
                    <a:gd name="T9" fmla="*/ 29 h 203"/>
                    <a:gd name="T10" fmla="*/ 2 w 66"/>
                    <a:gd name="T11" fmla="*/ 46 h 203"/>
                    <a:gd name="T12" fmla="*/ 0 w 66"/>
                    <a:gd name="T13" fmla="*/ 68 h 203"/>
                    <a:gd name="T14" fmla="*/ 7 w 66"/>
                    <a:gd name="T15" fmla="*/ 59 h 203"/>
                    <a:gd name="T16" fmla="*/ 16 w 66"/>
                    <a:gd name="T17" fmla="*/ 9 h 203"/>
                    <a:gd name="T18" fmla="*/ 14 w 66"/>
                    <a:gd name="T19" fmla="*/ 0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203"/>
                    <a:gd name="T32" fmla="*/ 66 w 66"/>
                    <a:gd name="T33" fmla="*/ 203 h 20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203">
                      <a:moveTo>
                        <a:pt x="56" y="0"/>
                      </a:moveTo>
                      <a:lnTo>
                        <a:pt x="49" y="8"/>
                      </a:lnTo>
                      <a:lnTo>
                        <a:pt x="49" y="18"/>
                      </a:lnTo>
                      <a:lnTo>
                        <a:pt x="39" y="31"/>
                      </a:lnTo>
                      <a:lnTo>
                        <a:pt x="21" y="88"/>
                      </a:lnTo>
                      <a:lnTo>
                        <a:pt x="9" y="138"/>
                      </a:lnTo>
                      <a:lnTo>
                        <a:pt x="0" y="203"/>
                      </a:lnTo>
                      <a:lnTo>
                        <a:pt x="29" y="175"/>
                      </a:lnTo>
                      <a:lnTo>
                        <a:pt x="66" y="27"/>
                      </a:lnTo>
                      <a:lnTo>
                        <a:pt x="56" y="0"/>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231" name="Freeform 404"/>
                <p:cNvSpPr/>
                <p:nvPr/>
              </p:nvSpPr>
              <p:spPr bwMode="auto">
                <a:xfrm>
                  <a:off x="956" y="275"/>
                  <a:ext cx="60" cy="114"/>
                </a:xfrm>
                <a:custGeom>
                  <a:avLst/>
                  <a:gdLst>
                    <a:gd name="T0" fmla="*/ 49 w 240"/>
                    <a:gd name="T1" fmla="*/ 6 h 341"/>
                    <a:gd name="T2" fmla="*/ 47 w 240"/>
                    <a:gd name="T3" fmla="*/ 0 h 341"/>
                    <a:gd name="T4" fmla="*/ 33 w 240"/>
                    <a:gd name="T5" fmla="*/ 11 h 341"/>
                    <a:gd name="T6" fmla="*/ 31 w 240"/>
                    <a:gd name="T7" fmla="*/ 18 h 341"/>
                    <a:gd name="T8" fmla="*/ 30 w 240"/>
                    <a:gd name="T9" fmla="*/ 21 h 341"/>
                    <a:gd name="T10" fmla="*/ 29 w 240"/>
                    <a:gd name="T11" fmla="*/ 24 h 341"/>
                    <a:gd name="T12" fmla="*/ 28 w 240"/>
                    <a:gd name="T13" fmla="*/ 30 h 341"/>
                    <a:gd name="T14" fmla="*/ 25 w 240"/>
                    <a:gd name="T15" fmla="*/ 43 h 341"/>
                    <a:gd name="T16" fmla="*/ 22 w 240"/>
                    <a:gd name="T17" fmla="*/ 59 h 341"/>
                    <a:gd name="T18" fmla="*/ 21 w 240"/>
                    <a:gd name="T19" fmla="*/ 70 h 341"/>
                    <a:gd name="T20" fmla="*/ 9 w 240"/>
                    <a:gd name="T21" fmla="*/ 70 h 341"/>
                    <a:gd name="T22" fmla="*/ 7 w 240"/>
                    <a:gd name="T23" fmla="*/ 72 h 341"/>
                    <a:gd name="T24" fmla="*/ 1 w 240"/>
                    <a:gd name="T25" fmla="*/ 72 h 341"/>
                    <a:gd name="T26" fmla="*/ 0 w 240"/>
                    <a:gd name="T27" fmla="*/ 76 h 341"/>
                    <a:gd name="T28" fmla="*/ 0 w 240"/>
                    <a:gd name="T29" fmla="*/ 81 h 341"/>
                    <a:gd name="T30" fmla="*/ 0 w 240"/>
                    <a:gd name="T31" fmla="*/ 84 h 341"/>
                    <a:gd name="T32" fmla="*/ 6 w 240"/>
                    <a:gd name="T33" fmla="*/ 87 h 341"/>
                    <a:gd name="T34" fmla="*/ 8 w 240"/>
                    <a:gd name="T35" fmla="*/ 92 h 341"/>
                    <a:gd name="T36" fmla="*/ 12 w 240"/>
                    <a:gd name="T37" fmla="*/ 96 h 341"/>
                    <a:gd name="T38" fmla="*/ 17 w 240"/>
                    <a:gd name="T39" fmla="*/ 96 h 341"/>
                    <a:gd name="T40" fmla="*/ 20 w 240"/>
                    <a:gd name="T41" fmla="*/ 96 h 341"/>
                    <a:gd name="T42" fmla="*/ 20 w 240"/>
                    <a:gd name="T43" fmla="*/ 98 h 341"/>
                    <a:gd name="T44" fmla="*/ 20 w 240"/>
                    <a:gd name="T45" fmla="*/ 105 h 341"/>
                    <a:gd name="T46" fmla="*/ 20 w 240"/>
                    <a:gd name="T47" fmla="*/ 109 h 341"/>
                    <a:gd name="T48" fmla="*/ 22 w 240"/>
                    <a:gd name="T49" fmla="*/ 109 h 341"/>
                    <a:gd name="T50" fmla="*/ 26 w 240"/>
                    <a:gd name="T51" fmla="*/ 110 h 341"/>
                    <a:gd name="T52" fmla="*/ 28 w 240"/>
                    <a:gd name="T53" fmla="*/ 114 h 341"/>
                    <a:gd name="T54" fmla="*/ 31 w 240"/>
                    <a:gd name="T55" fmla="*/ 114 h 341"/>
                    <a:gd name="T56" fmla="*/ 34 w 240"/>
                    <a:gd name="T57" fmla="*/ 114 h 341"/>
                    <a:gd name="T58" fmla="*/ 38 w 240"/>
                    <a:gd name="T59" fmla="*/ 111 h 341"/>
                    <a:gd name="T60" fmla="*/ 43 w 240"/>
                    <a:gd name="T61" fmla="*/ 112 h 341"/>
                    <a:gd name="T62" fmla="*/ 48 w 240"/>
                    <a:gd name="T63" fmla="*/ 114 h 341"/>
                    <a:gd name="T64" fmla="*/ 53 w 240"/>
                    <a:gd name="T65" fmla="*/ 113 h 341"/>
                    <a:gd name="T66" fmla="*/ 55 w 240"/>
                    <a:gd name="T67" fmla="*/ 107 h 341"/>
                    <a:gd name="T68" fmla="*/ 55 w 240"/>
                    <a:gd name="T69" fmla="*/ 100 h 341"/>
                    <a:gd name="T70" fmla="*/ 57 w 240"/>
                    <a:gd name="T71" fmla="*/ 92 h 341"/>
                    <a:gd name="T72" fmla="*/ 57 w 240"/>
                    <a:gd name="T73" fmla="*/ 82 h 341"/>
                    <a:gd name="T74" fmla="*/ 58 w 240"/>
                    <a:gd name="T75" fmla="*/ 72 h 341"/>
                    <a:gd name="T76" fmla="*/ 60 w 240"/>
                    <a:gd name="T77" fmla="*/ 58 h 341"/>
                    <a:gd name="T78" fmla="*/ 60 w 240"/>
                    <a:gd name="T79" fmla="*/ 43 h 341"/>
                    <a:gd name="T80" fmla="*/ 60 w 240"/>
                    <a:gd name="T81" fmla="*/ 30 h 341"/>
                    <a:gd name="T82" fmla="*/ 60 w 240"/>
                    <a:gd name="T83" fmla="*/ 22 h 341"/>
                    <a:gd name="T84" fmla="*/ 58 w 240"/>
                    <a:gd name="T85" fmla="*/ 18 h 341"/>
                    <a:gd name="T86" fmla="*/ 56 w 240"/>
                    <a:gd name="T87" fmla="*/ 15 h 341"/>
                    <a:gd name="T88" fmla="*/ 53 w 240"/>
                    <a:gd name="T89" fmla="*/ 9 h 341"/>
                    <a:gd name="T90" fmla="*/ 49 w 240"/>
                    <a:gd name="T91" fmla="*/ 6 h 3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0"/>
                    <a:gd name="T139" fmla="*/ 0 h 341"/>
                    <a:gd name="T140" fmla="*/ 240 w 240"/>
                    <a:gd name="T141" fmla="*/ 341 h 34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0" h="341">
                      <a:moveTo>
                        <a:pt x="196" y="18"/>
                      </a:moveTo>
                      <a:lnTo>
                        <a:pt x="188" y="0"/>
                      </a:lnTo>
                      <a:lnTo>
                        <a:pt x="132" y="32"/>
                      </a:lnTo>
                      <a:lnTo>
                        <a:pt x="126" y="55"/>
                      </a:lnTo>
                      <a:lnTo>
                        <a:pt x="121" y="64"/>
                      </a:lnTo>
                      <a:lnTo>
                        <a:pt x="116" y="73"/>
                      </a:lnTo>
                      <a:lnTo>
                        <a:pt x="111" y="90"/>
                      </a:lnTo>
                      <a:lnTo>
                        <a:pt x="98" y="130"/>
                      </a:lnTo>
                      <a:lnTo>
                        <a:pt x="88" y="176"/>
                      </a:lnTo>
                      <a:lnTo>
                        <a:pt x="83" y="208"/>
                      </a:lnTo>
                      <a:lnTo>
                        <a:pt x="34" y="210"/>
                      </a:lnTo>
                      <a:lnTo>
                        <a:pt x="27" y="216"/>
                      </a:lnTo>
                      <a:lnTo>
                        <a:pt x="5" y="216"/>
                      </a:lnTo>
                      <a:lnTo>
                        <a:pt x="0" y="226"/>
                      </a:lnTo>
                      <a:lnTo>
                        <a:pt x="0" y="242"/>
                      </a:lnTo>
                      <a:lnTo>
                        <a:pt x="0" y="252"/>
                      </a:lnTo>
                      <a:lnTo>
                        <a:pt x="23" y="261"/>
                      </a:lnTo>
                      <a:lnTo>
                        <a:pt x="30" y="276"/>
                      </a:lnTo>
                      <a:lnTo>
                        <a:pt x="49" y="286"/>
                      </a:lnTo>
                      <a:lnTo>
                        <a:pt x="66" y="286"/>
                      </a:lnTo>
                      <a:lnTo>
                        <a:pt x="80" y="287"/>
                      </a:lnTo>
                      <a:lnTo>
                        <a:pt x="80" y="294"/>
                      </a:lnTo>
                      <a:lnTo>
                        <a:pt x="80" y="314"/>
                      </a:lnTo>
                      <a:lnTo>
                        <a:pt x="81" y="325"/>
                      </a:lnTo>
                      <a:lnTo>
                        <a:pt x="89" y="326"/>
                      </a:lnTo>
                      <a:lnTo>
                        <a:pt x="103" y="329"/>
                      </a:lnTo>
                      <a:lnTo>
                        <a:pt x="111" y="341"/>
                      </a:lnTo>
                      <a:lnTo>
                        <a:pt x="123" y="341"/>
                      </a:lnTo>
                      <a:lnTo>
                        <a:pt x="134" y="340"/>
                      </a:lnTo>
                      <a:lnTo>
                        <a:pt x="153" y="333"/>
                      </a:lnTo>
                      <a:lnTo>
                        <a:pt x="171" y="335"/>
                      </a:lnTo>
                      <a:lnTo>
                        <a:pt x="191" y="341"/>
                      </a:lnTo>
                      <a:lnTo>
                        <a:pt x="210" y="339"/>
                      </a:lnTo>
                      <a:lnTo>
                        <a:pt x="221" y="320"/>
                      </a:lnTo>
                      <a:lnTo>
                        <a:pt x="221" y="300"/>
                      </a:lnTo>
                      <a:lnTo>
                        <a:pt x="226" y="275"/>
                      </a:lnTo>
                      <a:lnTo>
                        <a:pt x="229" y="245"/>
                      </a:lnTo>
                      <a:lnTo>
                        <a:pt x="233" y="216"/>
                      </a:lnTo>
                      <a:lnTo>
                        <a:pt x="240" y="172"/>
                      </a:lnTo>
                      <a:lnTo>
                        <a:pt x="240" y="130"/>
                      </a:lnTo>
                      <a:lnTo>
                        <a:pt x="240" y="91"/>
                      </a:lnTo>
                      <a:lnTo>
                        <a:pt x="238" y="66"/>
                      </a:lnTo>
                      <a:lnTo>
                        <a:pt x="233" y="54"/>
                      </a:lnTo>
                      <a:lnTo>
                        <a:pt x="224" y="45"/>
                      </a:lnTo>
                      <a:lnTo>
                        <a:pt x="210" y="28"/>
                      </a:lnTo>
                      <a:lnTo>
                        <a:pt x="196" y="1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32" name="Freeform 405"/>
                <p:cNvSpPr/>
                <p:nvPr/>
              </p:nvSpPr>
              <p:spPr bwMode="auto">
                <a:xfrm>
                  <a:off x="956" y="275"/>
                  <a:ext cx="60" cy="114"/>
                </a:xfrm>
                <a:custGeom>
                  <a:avLst/>
                  <a:gdLst>
                    <a:gd name="T0" fmla="*/ 49 w 240"/>
                    <a:gd name="T1" fmla="*/ 6 h 341"/>
                    <a:gd name="T2" fmla="*/ 47 w 240"/>
                    <a:gd name="T3" fmla="*/ 0 h 341"/>
                    <a:gd name="T4" fmla="*/ 33 w 240"/>
                    <a:gd name="T5" fmla="*/ 11 h 341"/>
                    <a:gd name="T6" fmla="*/ 31 w 240"/>
                    <a:gd name="T7" fmla="*/ 18 h 341"/>
                    <a:gd name="T8" fmla="*/ 30 w 240"/>
                    <a:gd name="T9" fmla="*/ 21 h 341"/>
                    <a:gd name="T10" fmla="*/ 29 w 240"/>
                    <a:gd name="T11" fmla="*/ 24 h 341"/>
                    <a:gd name="T12" fmla="*/ 28 w 240"/>
                    <a:gd name="T13" fmla="*/ 30 h 341"/>
                    <a:gd name="T14" fmla="*/ 25 w 240"/>
                    <a:gd name="T15" fmla="*/ 43 h 341"/>
                    <a:gd name="T16" fmla="*/ 22 w 240"/>
                    <a:gd name="T17" fmla="*/ 59 h 341"/>
                    <a:gd name="T18" fmla="*/ 21 w 240"/>
                    <a:gd name="T19" fmla="*/ 70 h 341"/>
                    <a:gd name="T20" fmla="*/ 9 w 240"/>
                    <a:gd name="T21" fmla="*/ 70 h 341"/>
                    <a:gd name="T22" fmla="*/ 7 w 240"/>
                    <a:gd name="T23" fmla="*/ 72 h 341"/>
                    <a:gd name="T24" fmla="*/ 1 w 240"/>
                    <a:gd name="T25" fmla="*/ 72 h 341"/>
                    <a:gd name="T26" fmla="*/ 0 w 240"/>
                    <a:gd name="T27" fmla="*/ 76 h 341"/>
                    <a:gd name="T28" fmla="*/ 0 w 240"/>
                    <a:gd name="T29" fmla="*/ 81 h 341"/>
                    <a:gd name="T30" fmla="*/ 0 w 240"/>
                    <a:gd name="T31" fmla="*/ 84 h 341"/>
                    <a:gd name="T32" fmla="*/ 6 w 240"/>
                    <a:gd name="T33" fmla="*/ 87 h 341"/>
                    <a:gd name="T34" fmla="*/ 8 w 240"/>
                    <a:gd name="T35" fmla="*/ 92 h 341"/>
                    <a:gd name="T36" fmla="*/ 12 w 240"/>
                    <a:gd name="T37" fmla="*/ 96 h 341"/>
                    <a:gd name="T38" fmla="*/ 17 w 240"/>
                    <a:gd name="T39" fmla="*/ 96 h 341"/>
                    <a:gd name="T40" fmla="*/ 20 w 240"/>
                    <a:gd name="T41" fmla="*/ 96 h 341"/>
                    <a:gd name="T42" fmla="*/ 20 w 240"/>
                    <a:gd name="T43" fmla="*/ 98 h 341"/>
                    <a:gd name="T44" fmla="*/ 20 w 240"/>
                    <a:gd name="T45" fmla="*/ 105 h 341"/>
                    <a:gd name="T46" fmla="*/ 20 w 240"/>
                    <a:gd name="T47" fmla="*/ 109 h 341"/>
                    <a:gd name="T48" fmla="*/ 22 w 240"/>
                    <a:gd name="T49" fmla="*/ 109 h 341"/>
                    <a:gd name="T50" fmla="*/ 26 w 240"/>
                    <a:gd name="T51" fmla="*/ 110 h 341"/>
                    <a:gd name="T52" fmla="*/ 28 w 240"/>
                    <a:gd name="T53" fmla="*/ 114 h 341"/>
                    <a:gd name="T54" fmla="*/ 31 w 240"/>
                    <a:gd name="T55" fmla="*/ 114 h 341"/>
                    <a:gd name="T56" fmla="*/ 34 w 240"/>
                    <a:gd name="T57" fmla="*/ 114 h 341"/>
                    <a:gd name="T58" fmla="*/ 38 w 240"/>
                    <a:gd name="T59" fmla="*/ 111 h 341"/>
                    <a:gd name="T60" fmla="*/ 43 w 240"/>
                    <a:gd name="T61" fmla="*/ 112 h 341"/>
                    <a:gd name="T62" fmla="*/ 48 w 240"/>
                    <a:gd name="T63" fmla="*/ 114 h 341"/>
                    <a:gd name="T64" fmla="*/ 53 w 240"/>
                    <a:gd name="T65" fmla="*/ 113 h 341"/>
                    <a:gd name="T66" fmla="*/ 55 w 240"/>
                    <a:gd name="T67" fmla="*/ 107 h 341"/>
                    <a:gd name="T68" fmla="*/ 55 w 240"/>
                    <a:gd name="T69" fmla="*/ 100 h 341"/>
                    <a:gd name="T70" fmla="*/ 57 w 240"/>
                    <a:gd name="T71" fmla="*/ 92 h 341"/>
                    <a:gd name="T72" fmla="*/ 57 w 240"/>
                    <a:gd name="T73" fmla="*/ 82 h 341"/>
                    <a:gd name="T74" fmla="*/ 58 w 240"/>
                    <a:gd name="T75" fmla="*/ 72 h 341"/>
                    <a:gd name="T76" fmla="*/ 60 w 240"/>
                    <a:gd name="T77" fmla="*/ 58 h 341"/>
                    <a:gd name="T78" fmla="*/ 60 w 240"/>
                    <a:gd name="T79" fmla="*/ 43 h 341"/>
                    <a:gd name="T80" fmla="*/ 60 w 240"/>
                    <a:gd name="T81" fmla="*/ 30 h 341"/>
                    <a:gd name="T82" fmla="*/ 60 w 240"/>
                    <a:gd name="T83" fmla="*/ 22 h 341"/>
                    <a:gd name="T84" fmla="*/ 58 w 240"/>
                    <a:gd name="T85" fmla="*/ 18 h 341"/>
                    <a:gd name="T86" fmla="*/ 56 w 240"/>
                    <a:gd name="T87" fmla="*/ 15 h 341"/>
                    <a:gd name="T88" fmla="*/ 53 w 240"/>
                    <a:gd name="T89" fmla="*/ 9 h 341"/>
                    <a:gd name="T90" fmla="*/ 49 w 240"/>
                    <a:gd name="T91" fmla="*/ 6 h 3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0"/>
                    <a:gd name="T139" fmla="*/ 0 h 341"/>
                    <a:gd name="T140" fmla="*/ 240 w 240"/>
                    <a:gd name="T141" fmla="*/ 341 h 34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0" h="341">
                      <a:moveTo>
                        <a:pt x="196" y="18"/>
                      </a:moveTo>
                      <a:lnTo>
                        <a:pt x="188" y="0"/>
                      </a:lnTo>
                      <a:lnTo>
                        <a:pt x="132" y="32"/>
                      </a:lnTo>
                      <a:lnTo>
                        <a:pt x="126" y="55"/>
                      </a:lnTo>
                      <a:lnTo>
                        <a:pt x="121" y="64"/>
                      </a:lnTo>
                      <a:lnTo>
                        <a:pt x="116" y="73"/>
                      </a:lnTo>
                      <a:lnTo>
                        <a:pt x="111" y="90"/>
                      </a:lnTo>
                      <a:lnTo>
                        <a:pt x="98" y="130"/>
                      </a:lnTo>
                      <a:lnTo>
                        <a:pt x="88" y="176"/>
                      </a:lnTo>
                      <a:lnTo>
                        <a:pt x="83" y="208"/>
                      </a:lnTo>
                      <a:lnTo>
                        <a:pt x="34" y="210"/>
                      </a:lnTo>
                      <a:lnTo>
                        <a:pt x="27" y="216"/>
                      </a:lnTo>
                      <a:lnTo>
                        <a:pt x="5" y="216"/>
                      </a:lnTo>
                      <a:lnTo>
                        <a:pt x="0" y="226"/>
                      </a:lnTo>
                      <a:lnTo>
                        <a:pt x="0" y="242"/>
                      </a:lnTo>
                      <a:lnTo>
                        <a:pt x="0" y="252"/>
                      </a:lnTo>
                      <a:lnTo>
                        <a:pt x="23" y="261"/>
                      </a:lnTo>
                      <a:lnTo>
                        <a:pt x="30" y="276"/>
                      </a:lnTo>
                      <a:lnTo>
                        <a:pt x="49" y="286"/>
                      </a:lnTo>
                      <a:lnTo>
                        <a:pt x="66" y="286"/>
                      </a:lnTo>
                      <a:lnTo>
                        <a:pt x="80" y="287"/>
                      </a:lnTo>
                      <a:lnTo>
                        <a:pt x="80" y="294"/>
                      </a:lnTo>
                      <a:lnTo>
                        <a:pt x="80" y="314"/>
                      </a:lnTo>
                      <a:lnTo>
                        <a:pt x="81" y="325"/>
                      </a:lnTo>
                      <a:lnTo>
                        <a:pt x="89" y="326"/>
                      </a:lnTo>
                      <a:lnTo>
                        <a:pt x="103" y="329"/>
                      </a:lnTo>
                      <a:lnTo>
                        <a:pt x="111" y="341"/>
                      </a:lnTo>
                      <a:lnTo>
                        <a:pt x="123" y="341"/>
                      </a:lnTo>
                      <a:lnTo>
                        <a:pt x="134" y="340"/>
                      </a:lnTo>
                      <a:lnTo>
                        <a:pt x="153" y="333"/>
                      </a:lnTo>
                      <a:lnTo>
                        <a:pt x="171" y="335"/>
                      </a:lnTo>
                      <a:lnTo>
                        <a:pt x="191" y="341"/>
                      </a:lnTo>
                      <a:lnTo>
                        <a:pt x="210" y="339"/>
                      </a:lnTo>
                      <a:lnTo>
                        <a:pt x="221" y="320"/>
                      </a:lnTo>
                      <a:lnTo>
                        <a:pt x="221" y="300"/>
                      </a:lnTo>
                      <a:lnTo>
                        <a:pt x="226" y="275"/>
                      </a:lnTo>
                      <a:lnTo>
                        <a:pt x="229" y="245"/>
                      </a:lnTo>
                      <a:lnTo>
                        <a:pt x="233" y="216"/>
                      </a:lnTo>
                      <a:lnTo>
                        <a:pt x="240" y="172"/>
                      </a:lnTo>
                      <a:lnTo>
                        <a:pt x="240" y="130"/>
                      </a:lnTo>
                      <a:lnTo>
                        <a:pt x="240" y="91"/>
                      </a:lnTo>
                      <a:lnTo>
                        <a:pt x="238" y="66"/>
                      </a:lnTo>
                      <a:lnTo>
                        <a:pt x="233" y="54"/>
                      </a:lnTo>
                      <a:lnTo>
                        <a:pt x="224" y="45"/>
                      </a:lnTo>
                      <a:lnTo>
                        <a:pt x="210" y="28"/>
                      </a:lnTo>
                      <a:lnTo>
                        <a:pt x="196" y="18"/>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233" name="Freeform 406"/>
                <p:cNvSpPr/>
                <p:nvPr/>
              </p:nvSpPr>
              <p:spPr bwMode="auto">
                <a:xfrm>
                  <a:off x="977" y="282"/>
                  <a:ext cx="38" cy="105"/>
                </a:xfrm>
                <a:custGeom>
                  <a:avLst/>
                  <a:gdLst>
                    <a:gd name="T0" fmla="*/ 5 w 152"/>
                    <a:gd name="T1" fmla="*/ 87 h 315"/>
                    <a:gd name="T2" fmla="*/ 14 w 152"/>
                    <a:gd name="T3" fmla="*/ 86 h 315"/>
                    <a:gd name="T4" fmla="*/ 21 w 152"/>
                    <a:gd name="T5" fmla="*/ 82 h 315"/>
                    <a:gd name="T6" fmla="*/ 24 w 152"/>
                    <a:gd name="T7" fmla="*/ 73 h 315"/>
                    <a:gd name="T8" fmla="*/ 23 w 152"/>
                    <a:gd name="T9" fmla="*/ 66 h 315"/>
                    <a:gd name="T10" fmla="*/ 30 w 152"/>
                    <a:gd name="T11" fmla="*/ 53 h 315"/>
                    <a:gd name="T12" fmla="*/ 24 w 152"/>
                    <a:gd name="T13" fmla="*/ 59 h 315"/>
                    <a:gd name="T14" fmla="*/ 27 w 152"/>
                    <a:gd name="T15" fmla="*/ 47 h 315"/>
                    <a:gd name="T16" fmla="*/ 31 w 152"/>
                    <a:gd name="T17" fmla="*/ 32 h 315"/>
                    <a:gd name="T18" fmla="*/ 24 w 152"/>
                    <a:gd name="T19" fmla="*/ 45 h 315"/>
                    <a:gd name="T20" fmla="*/ 23 w 152"/>
                    <a:gd name="T21" fmla="*/ 24 h 315"/>
                    <a:gd name="T22" fmla="*/ 20 w 152"/>
                    <a:gd name="T23" fmla="*/ 16 h 315"/>
                    <a:gd name="T24" fmla="*/ 15 w 152"/>
                    <a:gd name="T25" fmla="*/ 14 h 315"/>
                    <a:gd name="T26" fmla="*/ 24 w 152"/>
                    <a:gd name="T27" fmla="*/ 9 h 315"/>
                    <a:gd name="T28" fmla="*/ 29 w 152"/>
                    <a:gd name="T29" fmla="*/ 14 h 315"/>
                    <a:gd name="T30" fmla="*/ 26 w 152"/>
                    <a:gd name="T31" fmla="*/ 9 h 315"/>
                    <a:gd name="T32" fmla="*/ 21 w 152"/>
                    <a:gd name="T33" fmla="*/ 5 h 315"/>
                    <a:gd name="T34" fmla="*/ 24 w 152"/>
                    <a:gd name="T35" fmla="*/ 3 h 315"/>
                    <a:gd name="T36" fmla="*/ 28 w 152"/>
                    <a:gd name="T37" fmla="*/ 0 h 315"/>
                    <a:gd name="T38" fmla="*/ 32 w 152"/>
                    <a:gd name="T39" fmla="*/ 6 h 315"/>
                    <a:gd name="T40" fmla="*/ 36 w 152"/>
                    <a:gd name="T41" fmla="*/ 11 h 315"/>
                    <a:gd name="T42" fmla="*/ 38 w 152"/>
                    <a:gd name="T43" fmla="*/ 21 h 315"/>
                    <a:gd name="T44" fmla="*/ 38 w 152"/>
                    <a:gd name="T45" fmla="*/ 40 h 315"/>
                    <a:gd name="T46" fmla="*/ 36 w 152"/>
                    <a:gd name="T47" fmla="*/ 61 h 315"/>
                    <a:gd name="T48" fmla="*/ 34 w 152"/>
                    <a:gd name="T49" fmla="*/ 83 h 315"/>
                    <a:gd name="T50" fmla="*/ 33 w 152"/>
                    <a:gd name="T51" fmla="*/ 96 h 315"/>
                    <a:gd name="T52" fmla="*/ 31 w 152"/>
                    <a:gd name="T53" fmla="*/ 103 h 315"/>
                    <a:gd name="T54" fmla="*/ 26 w 152"/>
                    <a:gd name="T55" fmla="*/ 105 h 315"/>
                    <a:gd name="T56" fmla="*/ 23 w 152"/>
                    <a:gd name="T57" fmla="*/ 103 h 315"/>
                    <a:gd name="T58" fmla="*/ 20 w 152"/>
                    <a:gd name="T59" fmla="*/ 98 h 315"/>
                    <a:gd name="T60" fmla="*/ 19 w 152"/>
                    <a:gd name="T61" fmla="*/ 96 h 315"/>
                    <a:gd name="T62" fmla="*/ 15 w 152"/>
                    <a:gd name="T63" fmla="*/ 102 h 315"/>
                    <a:gd name="T64" fmla="*/ 10 w 152"/>
                    <a:gd name="T65" fmla="*/ 104 h 315"/>
                    <a:gd name="T66" fmla="*/ 6 w 152"/>
                    <a:gd name="T67" fmla="*/ 103 h 315"/>
                    <a:gd name="T68" fmla="*/ 9 w 152"/>
                    <a:gd name="T69" fmla="*/ 99 h 315"/>
                    <a:gd name="T70" fmla="*/ 13 w 152"/>
                    <a:gd name="T71" fmla="*/ 91 h 315"/>
                    <a:gd name="T72" fmla="*/ 6 w 152"/>
                    <a:gd name="T73" fmla="*/ 98 h 315"/>
                    <a:gd name="T74" fmla="*/ 1 w 152"/>
                    <a:gd name="T75" fmla="*/ 100 h 315"/>
                    <a:gd name="T76" fmla="*/ 0 w 152"/>
                    <a:gd name="T77" fmla="*/ 96 h 31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2"/>
                    <a:gd name="T118" fmla="*/ 0 h 315"/>
                    <a:gd name="T119" fmla="*/ 152 w 152"/>
                    <a:gd name="T120" fmla="*/ 315 h 31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2" h="315">
                      <a:moveTo>
                        <a:pt x="0" y="266"/>
                      </a:moveTo>
                      <a:lnTo>
                        <a:pt x="19" y="261"/>
                      </a:lnTo>
                      <a:lnTo>
                        <a:pt x="35" y="261"/>
                      </a:lnTo>
                      <a:lnTo>
                        <a:pt x="55" y="257"/>
                      </a:lnTo>
                      <a:lnTo>
                        <a:pt x="76" y="254"/>
                      </a:lnTo>
                      <a:lnTo>
                        <a:pt x="85" y="245"/>
                      </a:lnTo>
                      <a:lnTo>
                        <a:pt x="110" y="205"/>
                      </a:lnTo>
                      <a:lnTo>
                        <a:pt x="98" y="219"/>
                      </a:lnTo>
                      <a:lnTo>
                        <a:pt x="90" y="226"/>
                      </a:lnTo>
                      <a:lnTo>
                        <a:pt x="94" y="199"/>
                      </a:lnTo>
                      <a:lnTo>
                        <a:pt x="102" y="189"/>
                      </a:lnTo>
                      <a:lnTo>
                        <a:pt x="119" y="158"/>
                      </a:lnTo>
                      <a:lnTo>
                        <a:pt x="105" y="172"/>
                      </a:lnTo>
                      <a:lnTo>
                        <a:pt x="96" y="176"/>
                      </a:lnTo>
                      <a:lnTo>
                        <a:pt x="98" y="158"/>
                      </a:lnTo>
                      <a:lnTo>
                        <a:pt x="107" y="141"/>
                      </a:lnTo>
                      <a:lnTo>
                        <a:pt x="118" y="129"/>
                      </a:lnTo>
                      <a:lnTo>
                        <a:pt x="126" y="95"/>
                      </a:lnTo>
                      <a:lnTo>
                        <a:pt x="108" y="123"/>
                      </a:lnTo>
                      <a:lnTo>
                        <a:pt x="98" y="134"/>
                      </a:lnTo>
                      <a:lnTo>
                        <a:pt x="98" y="90"/>
                      </a:lnTo>
                      <a:lnTo>
                        <a:pt x="94" y="72"/>
                      </a:lnTo>
                      <a:lnTo>
                        <a:pt x="89" y="63"/>
                      </a:lnTo>
                      <a:lnTo>
                        <a:pt x="79" y="49"/>
                      </a:lnTo>
                      <a:lnTo>
                        <a:pt x="67" y="45"/>
                      </a:lnTo>
                      <a:lnTo>
                        <a:pt x="60" y="41"/>
                      </a:lnTo>
                      <a:lnTo>
                        <a:pt x="79" y="18"/>
                      </a:lnTo>
                      <a:lnTo>
                        <a:pt x="98" y="26"/>
                      </a:lnTo>
                      <a:lnTo>
                        <a:pt x="113" y="33"/>
                      </a:lnTo>
                      <a:lnTo>
                        <a:pt x="118" y="43"/>
                      </a:lnTo>
                      <a:lnTo>
                        <a:pt x="113" y="28"/>
                      </a:lnTo>
                      <a:lnTo>
                        <a:pt x="106" y="26"/>
                      </a:lnTo>
                      <a:lnTo>
                        <a:pt x="94" y="18"/>
                      </a:lnTo>
                      <a:lnTo>
                        <a:pt x="83" y="14"/>
                      </a:lnTo>
                      <a:lnTo>
                        <a:pt x="90" y="12"/>
                      </a:lnTo>
                      <a:lnTo>
                        <a:pt x="98" y="9"/>
                      </a:lnTo>
                      <a:lnTo>
                        <a:pt x="107" y="6"/>
                      </a:lnTo>
                      <a:lnTo>
                        <a:pt x="113" y="0"/>
                      </a:lnTo>
                      <a:lnTo>
                        <a:pt x="124" y="9"/>
                      </a:lnTo>
                      <a:lnTo>
                        <a:pt x="128" y="18"/>
                      </a:lnTo>
                      <a:lnTo>
                        <a:pt x="135" y="28"/>
                      </a:lnTo>
                      <a:lnTo>
                        <a:pt x="145" y="34"/>
                      </a:lnTo>
                      <a:lnTo>
                        <a:pt x="147" y="47"/>
                      </a:lnTo>
                      <a:lnTo>
                        <a:pt x="152" y="63"/>
                      </a:lnTo>
                      <a:lnTo>
                        <a:pt x="152" y="91"/>
                      </a:lnTo>
                      <a:lnTo>
                        <a:pt x="151" y="119"/>
                      </a:lnTo>
                      <a:lnTo>
                        <a:pt x="150" y="151"/>
                      </a:lnTo>
                      <a:lnTo>
                        <a:pt x="144" y="184"/>
                      </a:lnTo>
                      <a:lnTo>
                        <a:pt x="140" y="219"/>
                      </a:lnTo>
                      <a:lnTo>
                        <a:pt x="135" y="249"/>
                      </a:lnTo>
                      <a:lnTo>
                        <a:pt x="131" y="269"/>
                      </a:lnTo>
                      <a:lnTo>
                        <a:pt x="131" y="288"/>
                      </a:lnTo>
                      <a:lnTo>
                        <a:pt x="131" y="300"/>
                      </a:lnTo>
                      <a:lnTo>
                        <a:pt x="124" y="308"/>
                      </a:lnTo>
                      <a:lnTo>
                        <a:pt x="116" y="314"/>
                      </a:lnTo>
                      <a:lnTo>
                        <a:pt x="105" y="315"/>
                      </a:lnTo>
                      <a:lnTo>
                        <a:pt x="98" y="312"/>
                      </a:lnTo>
                      <a:lnTo>
                        <a:pt x="91" y="310"/>
                      </a:lnTo>
                      <a:lnTo>
                        <a:pt x="74" y="307"/>
                      </a:lnTo>
                      <a:lnTo>
                        <a:pt x="79" y="295"/>
                      </a:lnTo>
                      <a:lnTo>
                        <a:pt x="90" y="279"/>
                      </a:lnTo>
                      <a:lnTo>
                        <a:pt x="78" y="289"/>
                      </a:lnTo>
                      <a:lnTo>
                        <a:pt x="67" y="300"/>
                      </a:lnTo>
                      <a:lnTo>
                        <a:pt x="62" y="307"/>
                      </a:lnTo>
                      <a:lnTo>
                        <a:pt x="52" y="312"/>
                      </a:lnTo>
                      <a:lnTo>
                        <a:pt x="40" y="312"/>
                      </a:lnTo>
                      <a:lnTo>
                        <a:pt x="33" y="312"/>
                      </a:lnTo>
                      <a:lnTo>
                        <a:pt x="25" y="308"/>
                      </a:lnTo>
                      <a:lnTo>
                        <a:pt x="22" y="307"/>
                      </a:lnTo>
                      <a:lnTo>
                        <a:pt x="35" y="296"/>
                      </a:lnTo>
                      <a:lnTo>
                        <a:pt x="47" y="280"/>
                      </a:lnTo>
                      <a:lnTo>
                        <a:pt x="52" y="273"/>
                      </a:lnTo>
                      <a:lnTo>
                        <a:pt x="42" y="277"/>
                      </a:lnTo>
                      <a:lnTo>
                        <a:pt x="25" y="293"/>
                      </a:lnTo>
                      <a:lnTo>
                        <a:pt x="19" y="300"/>
                      </a:lnTo>
                      <a:lnTo>
                        <a:pt x="3" y="300"/>
                      </a:lnTo>
                      <a:lnTo>
                        <a:pt x="0" y="297"/>
                      </a:lnTo>
                      <a:lnTo>
                        <a:pt x="0" y="288"/>
                      </a:lnTo>
                      <a:lnTo>
                        <a:pt x="0" y="266"/>
                      </a:lnTo>
                      <a:close/>
                    </a:path>
                  </a:pathLst>
                </a:custGeom>
                <a:solidFill>
                  <a:srgbClr val="DCDCDC"/>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34" name="Freeform 407"/>
                <p:cNvSpPr/>
                <p:nvPr/>
              </p:nvSpPr>
              <p:spPr bwMode="auto">
                <a:xfrm>
                  <a:off x="1002" y="335"/>
                  <a:ext cx="11" cy="48"/>
                </a:xfrm>
                <a:custGeom>
                  <a:avLst/>
                  <a:gdLst>
                    <a:gd name="T0" fmla="*/ 0 w 43"/>
                    <a:gd name="T1" fmla="*/ 48 h 144"/>
                    <a:gd name="T2" fmla="*/ 2 w 43"/>
                    <a:gd name="T3" fmla="*/ 47 h 144"/>
                    <a:gd name="T4" fmla="*/ 4 w 43"/>
                    <a:gd name="T5" fmla="*/ 43 h 144"/>
                    <a:gd name="T6" fmla="*/ 6 w 43"/>
                    <a:gd name="T7" fmla="*/ 36 h 144"/>
                    <a:gd name="T8" fmla="*/ 7 w 43"/>
                    <a:gd name="T9" fmla="*/ 30 h 144"/>
                    <a:gd name="T10" fmla="*/ 8 w 43"/>
                    <a:gd name="T11" fmla="*/ 23 h 144"/>
                    <a:gd name="T12" fmla="*/ 8 w 43"/>
                    <a:gd name="T13" fmla="*/ 17 h 144"/>
                    <a:gd name="T14" fmla="*/ 10 w 43"/>
                    <a:gd name="T15" fmla="*/ 7 h 144"/>
                    <a:gd name="T16" fmla="*/ 11 w 43"/>
                    <a:gd name="T17" fmla="*/ 0 h 144"/>
                    <a:gd name="T18" fmla="*/ 8 w 43"/>
                    <a:gd name="T19" fmla="*/ 14 h 144"/>
                    <a:gd name="T20" fmla="*/ 7 w 43"/>
                    <a:gd name="T21" fmla="*/ 25 h 144"/>
                    <a:gd name="T22" fmla="*/ 5 w 43"/>
                    <a:gd name="T23" fmla="*/ 32 h 144"/>
                    <a:gd name="T24" fmla="*/ 1 w 43"/>
                    <a:gd name="T25" fmla="*/ 41 h 144"/>
                    <a:gd name="T26" fmla="*/ 0 w 43"/>
                    <a:gd name="T27" fmla="*/ 48 h 1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3"/>
                    <a:gd name="T43" fmla="*/ 0 h 144"/>
                    <a:gd name="T44" fmla="*/ 43 w 43"/>
                    <a:gd name="T45" fmla="*/ 144 h 1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3" h="144">
                      <a:moveTo>
                        <a:pt x="0" y="144"/>
                      </a:moveTo>
                      <a:lnTo>
                        <a:pt x="7" y="141"/>
                      </a:lnTo>
                      <a:lnTo>
                        <a:pt x="15" y="129"/>
                      </a:lnTo>
                      <a:lnTo>
                        <a:pt x="24" y="108"/>
                      </a:lnTo>
                      <a:lnTo>
                        <a:pt x="26" y="89"/>
                      </a:lnTo>
                      <a:lnTo>
                        <a:pt x="30" y="70"/>
                      </a:lnTo>
                      <a:lnTo>
                        <a:pt x="33" y="52"/>
                      </a:lnTo>
                      <a:lnTo>
                        <a:pt x="40" y="20"/>
                      </a:lnTo>
                      <a:lnTo>
                        <a:pt x="43" y="0"/>
                      </a:lnTo>
                      <a:lnTo>
                        <a:pt x="33" y="42"/>
                      </a:lnTo>
                      <a:lnTo>
                        <a:pt x="26" y="76"/>
                      </a:lnTo>
                      <a:lnTo>
                        <a:pt x="18" y="97"/>
                      </a:lnTo>
                      <a:lnTo>
                        <a:pt x="4" y="122"/>
                      </a:lnTo>
                      <a:lnTo>
                        <a:pt x="0" y="144"/>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35" name="Freeform 408"/>
                <p:cNvSpPr/>
                <p:nvPr/>
              </p:nvSpPr>
              <p:spPr bwMode="auto">
                <a:xfrm>
                  <a:off x="957" y="295"/>
                  <a:ext cx="44" cy="73"/>
                </a:xfrm>
                <a:custGeom>
                  <a:avLst/>
                  <a:gdLst>
                    <a:gd name="T0" fmla="*/ 30 w 178"/>
                    <a:gd name="T1" fmla="*/ 3 h 219"/>
                    <a:gd name="T2" fmla="*/ 26 w 178"/>
                    <a:gd name="T3" fmla="*/ 13 h 219"/>
                    <a:gd name="T4" fmla="*/ 27 w 178"/>
                    <a:gd name="T5" fmla="*/ 24 h 219"/>
                    <a:gd name="T6" fmla="*/ 27 w 178"/>
                    <a:gd name="T7" fmla="*/ 36 h 219"/>
                    <a:gd name="T8" fmla="*/ 27 w 178"/>
                    <a:gd name="T9" fmla="*/ 39 h 219"/>
                    <a:gd name="T10" fmla="*/ 27 w 178"/>
                    <a:gd name="T11" fmla="*/ 44 h 219"/>
                    <a:gd name="T12" fmla="*/ 26 w 178"/>
                    <a:gd name="T13" fmla="*/ 45 h 219"/>
                    <a:gd name="T14" fmla="*/ 24 w 178"/>
                    <a:gd name="T15" fmla="*/ 49 h 219"/>
                    <a:gd name="T16" fmla="*/ 21 w 178"/>
                    <a:gd name="T17" fmla="*/ 49 h 219"/>
                    <a:gd name="T18" fmla="*/ 11 w 178"/>
                    <a:gd name="T19" fmla="*/ 50 h 219"/>
                    <a:gd name="T20" fmla="*/ 6 w 178"/>
                    <a:gd name="T21" fmla="*/ 53 h 219"/>
                    <a:gd name="T22" fmla="*/ 0 w 178"/>
                    <a:gd name="T23" fmla="*/ 54 h 219"/>
                    <a:gd name="T24" fmla="*/ 0 w 178"/>
                    <a:gd name="T25" fmla="*/ 63 h 219"/>
                    <a:gd name="T26" fmla="*/ 4 w 178"/>
                    <a:gd name="T27" fmla="*/ 62 h 219"/>
                    <a:gd name="T28" fmla="*/ 5 w 178"/>
                    <a:gd name="T29" fmla="*/ 58 h 219"/>
                    <a:gd name="T30" fmla="*/ 6 w 178"/>
                    <a:gd name="T31" fmla="*/ 65 h 219"/>
                    <a:gd name="T32" fmla="*/ 8 w 178"/>
                    <a:gd name="T33" fmla="*/ 71 h 219"/>
                    <a:gd name="T34" fmla="*/ 15 w 178"/>
                    <a:gd name="T35" fmla="*/ 73 h 219"/>
                    <a:gd name="T36" fmla="*/ 14 w 178"/>
                    <a:gd name="T37" fmla="*/ 69 h 219"/>
                    <a:gd name="T38" fmla="*/ 10 w 178"/>
                    <a:gd name="T39" fmla="*/ 62 h 219"/>
                    <a:gd name="T40" fmla="*/ 13 w 178"/>
                    <a:gd name="T41" fmla="*/ 59 h 219"/>
                    <a:gd name="T42" fmla="*/ 15 w 178"/>
                    <a:gd name="T43" fmla="*/ 66 h 219"/>
                    <a:gd name="T44" fmla="*/ 20 w 178"/>
                    <a:gd name="T45" fmla="*/ 72 h 219"/>
                    <a:gd name="T46" fmla="*/ 26 w 178"/>
                    <a:gd name="T47" fmla="*/ 72 h 219"/>
                    <a:gd name="T48" fmla="*/ 19 w 178"/>
                    <a:gd name="T49" fmla="*/ 64 h 219"/>
                    <a:gd name="T50" fmla="*/ 17 w 178"/>
                    <a:gd name="T51" fmla="*/ 59 h 219"/>
                    <a:gd name="T52" fmla="*/ 18 w 178"/>
                    <a:gd name="T53" fmla="*/ 56 h 219"/>
                    <a:gd name="T54" fmla="*/ 21 w 178"/>
                    <a:gd name="T55" fmla="*/ 61 h 219"/>
                    <a:gd name="T56" fmla="*/ 25 w 178"/>
                    <a:gd name="T57" fmla="*/ 68 h 219"/>
                    <a:gd name="T58" fmla="*/ 29 w 178"/>
                    <a:gd name="T59" fmla="*/ 71 h 219"/>
                    <a:gd name="T60" fmla="*/ 34 w 178"/>
                    <a:gd name="T61" fmla="*/ 72 h 219"/>
                    <a:gd name="T62" fmla="*/ 31 w 178"/>
                    <a:gd name="T63" fmla="*/ 68 h 219"/>
                    <a:gd name="T64" fmla="*/ 27 w 178"/>
                    <a:gd name="T65" fmla="*/ 62 h 219"/>
                    <a:gd name="T66" fmla="*/ 29 w 178"/>
                    <a:gd name="T67" fmla="*/ 59 h 219"/>
                    <a:gd name="T68" fmla="*/ 30 w 178"/>
                    <a:gd name="T69" fmla="*/ 64 h 219"/>
                    <a:gd name="T70" fmla="*/ 34 w 178"/>
                    <a:gd name="T71" fmla="*/ 68 h 219"/>
                    <a:gd name="T72" fmla="*/ 39 w 178"/>
                    <a:gd name="T73" fmla="*/ 69 h 219"/>
                    <a:gd name="T74" fmla="*/ 41 w 178"/>
                    <a:gd name="T75" fmla="*/ 62 h 219"/>
                    <a:gd name="T76" fmla="*/ 32 w 178"/>
                    <a:gd name="T77" fmla="*/ 60 h 219"/>
                    <a:gd name="T78" fmla="*/ 27 w 178"/>
                    <a:gd name="T79" fmla="*/ 54 h 219"/>
                    <a:gd name="T80" fmla="*/ 26 w 178"/>
                    <a:gd name="T81" fmla="*/ 50 h 219"/>
                    <a:gd name="T82" fmla="*/ 29 w 178"/>
                    <a:gd name="T83" fmla="*/ 53 h 219"/>
                    <a:gd name="T84" fmla="*/ 34 w 178"/>
                    <a:gd name="T85" fmla="*/ 59 h 219"/>
                    <a:gd name="T86" fmla="*/ 41 w 178"/>
                    <a:gd name="T87" fmla="*/ 62 h 219"/>
                    <a:gd name="T88" fmla="*/ 43 w 178"/>
                    <a:gd name="T89" fmla="*/ 48 h 219"/>
                    <a:gd name="T90" fmla="*/ 39 w 178"/>
                    <a:gd name="T91" fmla="*/ 47 h 219"/>
                    <a:gd name="T92" fmla="*/ 30 w 178"/>
                    <a:gd name="T93" fmla="*/ 47 h 219"/>
                    <a:gd name="T94" fmla="*/ 29 w 178"/>
                    <a:gd name="T95" fmla="*/ 45 h 219"/>
                    <a:gd name="T96" fmla="*/ 34 w 178"/>
                    <a:gd name="T97" fmla="*/ 47 h 219"/>
                    <a:gd name="T98" fmla="*/ 43 w 178"/>
                    <a:gd name="T99" fmla="*/ 44 h 219"/>
                    <a:gd name="T100" fmla="*/ 44 w 178"/>
                    <a:gd name="T101" fmla="*/ 30 h 219"/>
                    <a:gd name="T102" fmla="*/ 43 w 178"/>
                    <a:gd name="T103" fmla="*/ 17 h 219"/>
                    <a:gd name="T104" fmla="*/ 39 w 178"/>
                    <a:gd name="T105" fmla="*/ 10 h 219"/>
                    <a:gd name="T106" fmla="*/ 43 w 178"/>
                    <a:gd name="T107" fmla="*/ 13 h 219"/>
                    <a:gd name="T108" fmla="*/ 40 w 178"/>
                    <a:gd name="T109" fmla="*/ 4 h 219"/>
                    <a:gd name="T110" fmla="*/ 36 w 178"/>
                    <a:gd name="T111" fmla="*/ 0 h 2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78"/>
                    <a:gd name="T169" fmla="*/ 0 h 219"/>
                    <a:gd name="T170" fmla="*/ 178 w 178"/>
                    <a:gd name="T171" fmla="*/ 219 h 21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78" h="219">
                      <a:moveTo>
                        <a:pt x="145" y="0"/>
                      </a:moveTo>
                      <a:lnTo>
                        <a:pt x="122" y="10"/>
                      </a:lnTo>
                      <a:lnTo>
                        <a:pt x="116" y="19"/>
                      </a:lnTo>
                      <a:lnTo>
                        <a:pt x="107" y="40"/>
                      </a:lnTo>
                      <a:lnTo>
                        <a:pt x="107" y="61"/>
                      </a:lnTo>
                      <a:lnTo>
                        <a:pt x="110" y="72"/>
                      </a:lnTo>
                      <a:lnTo>
                        <a:pt x="109" y="91"/>
                      </a:lnTo>
                      <a:lnTo>
                        <a:pt x="109" y="108"/>
                      </a:lnTo>
                      <a:lnTo>
                        <a:pt x="112" y="113"/>
                      </a:lnTo>
                      <a:lnTo>
                        <a:pt x="109" y="117"/>
                      </a:lnTo>
                      <a:lnTo>
                        <a:pt x="107" y="124"/>
                      </a:lnTo>
                      <a:lnTo>
                        <a:pt x="110" y="131"/>
                      </a:lnTo>
                      <a:lnTo>
                        <a:pt x="110" y="136"/>
                      </a:lnTo>
                      <a:lnTo>
                        <a:pt x="104" y="136"/>
                      </a:lnTo>
                      <a:lnTo>
                        <a:pt x="104" y="141"/>
                      </a:lnTo>
                      <a:lnTo>
                        <a:pt x="97" y="146"/>
                      </a:lnTo>
                      <a:lnTo>
                        <a:pt x="91" y="144"/>
                      </a:lnTo>
                      <a:lnTo>
                        <a:pt x="85" y="146"/>
                      </a:lnTo>
                      <a:lnTo>
                        <a:pt x="63" y="151"/>
                      </a:lnTo>
                      <a:lnTo>
                        <a:pt x="45" y="151"/>
                      </a:lnTo>
                      <a:lnTo>
                        <a:pt x="35" y="151"/>
                      </a:lnTo>
                      <a:lnTo>
                        <a:pt x="24" y="158"/>
                      </a:lnTo>
                      <a:lnTo>
                        <a:pt x="9" y="158"/>
                      </a:lnTo>
                      <a:lnTo>
                        <a:pt x="0" y="163"/>
                      </a:lnTo>
                      <a:lnTo>
                        <a:pt x="0" y="175"/>
                      </a:lnTo>
                      <a:lnTo>
                        <a:pt x="1" y="190"/>
                      </a:lnTo>
                      <a:lnTo>
                        <a:pt x="18" y="196"/>
                      </a:lnTo>
                      <a:lnTo>
                        <a:pt x="18" y="185"/>
                      </a:lnTo>
                      <a:lnTo>
                        <a:pt x="18" y="178"/>
                      </a:lnTo>
                      <a:lnTo>
                        <a:pt x="20" y="174"/>
                      </a:lnTo>
                      <a:lnTo>
                        <a:pt x="20" y="183"/>
                      </a:lnTo>
                      <a:lnTo>
                        <a:pt x="23" y="196"/>
                      </a:lnTo>
                      <a:lnTo>
                        <a:pt x="24" y="203"/>
                      </a:lnTo>
                      <a:lnTo>
                        <a:pt x="32" y="212"/>
                      </a:lnTo>
                      <a:lnTo>
                        <a:pt x="47" y="216"/>
                      </a:lnTo>
                      <a:lnTo>
                        <a:pt x="62" y="218"/>
                      </a:lnTo>
                      <a:lnTo>
                        <a:pt x="74" y="219"/>
                      </a:lnTo>
                      <a:lnTo>
                        <a:pt x="56" y="207"/>
                      </a:lnTo>
                      <a:lnTo>
                        <a:pt x="45" y="196"/>
                      </a:lnTo>
                      <a:lnTo>
                        <a:pt x="41" y="185"/>
                      </a:lnTo>
                      <a:lnTo>
                        <a:pt x="44" y="178"/>
                      </a:lnTo>
                      <a:lnTo>
                        <a:pt x="53" y="176"/>
                      </a:lnTo>
                      <a:lnTo>
                        <a:pt x="57" y="185"/>
                      </a:lnTo>
                      <a:lnTo>
                        <a:pt x="62" y="199"/>
                      </a:lnTo>
                      <a:lnTo>
                        <a:pt x="70" y="207"/>
                      </a:lnTo>
                      <a:lnTo>
                        <a:pt x="80" y="217"/>
                      </a:lnTo>
                      <a:lnTo>
                        <a:pt x="91" y="218"/>
                      </a:lnTo>
                      <a:lnTo>
                        <a:pt x="107" y="217"/>
                      </a:lnTo>
                      <a:lnTo>
                        <a:pt x="91" y="202"/>
                      </a:lnTo>
                      <a:lnTo>
                        <a:pt x="77" y="191"/>
                      </a:lnTo>
                      <a:lnTo>
                        <a:pt x="68" y="183"/>
                      </a:lnTo>
                      <a:lnTo>
                        <a:pt x="67" y="176"/>
                      </a:lnTo>
                      <a:lnTo>
                        <a:pt x="67" y="168"/>
                      </a:lnTo>
                      <a:lnTo>
                        <a:pt x="73" y="167"/>
                      </a:lnTo>
                      <a:lnTo>
                        <a:pt x="79" y="175"/>
                      </a:lnTo>
                      <a:lnTo>
                        <a:pt x="83" y="184"/>
                      </a:lnTo>
                      <a:lnTo>
                        <a:pt x="91" y="199"/>
                      </a:lnTo>
                      <a:lnTo>
                        <a:pt x="101" y="203"/>
                      </a:lnTo>
                      <a:lnTo>
                        <a:pt x="109" y="207"/>
                      </a:lnTo>
                      <a:lnTo>
                        <a:pt x="117" y="212"/>
                      </a:lnTo>
                      <a:lnTo>
                        <a:pt x="128" y="215"/>
                      </a:lnTo>
                      <a:lnTo>
                        <a:pt x="137" y="215"/>
                      </a:lnTo>
                      <a:lnTo>
                        <a:pt x="149" y="212"/>
                      </a:lnTo>
                      <a:lnTo>
                        <a:pt x="126" y="203"/>
                      </a:lnTo>
                      <a:lnTo>
                        <a:pt x="116" y="199"/>
                      </a:lnTo>
                      <a:lnTo>
                        <a:pt x="109" y="185"/>
                      </a:lnTo>
                      <a:lnTo>
                        <a:pt x="107" y="176"/>
                      </a:lnTo>
                      <a:lnTo>
                        <a:pt x="116" y="176"/>
                      </a:lnTo>
                      <a:lnTo>
                        <a:pt x="117" y="184"/>
                      </a:lnTo>
                      <a:lnTo>
                        <a:pt x="121" y="191"/>
                      </a:lnTo>
                      <a:lnTo>
                        <a:pt x="129" y="201"/>
                      </a:lnTo>
                      <a:lnTo>
                        <a:pt x="137" y="205"/>
                      </a:lnTo>
                      <a:lnTo>
                        <a:pt x="149" y="212"/>
                      </a:lnTo>
                      <a:lnTo>
                        <a:pt x="157" y="207"/>
                      </a:lnTo>
                      <a:lnTo>
                        <a:pt x="161" y="203"/>
                      </a:lnTo>
                      <a:lnTo>
                        <a:pt x="167" y="187"/>
                      </a:lnTo>
                      <a:lnTo>
                        <a:pt x="156" y="184"/>
                      </a:lnTo>
                      <a:lnTo>
                        <a:pt x="130" y="181"/>
                      </a:lnTo>
                      <a:lnTo>
                        <a:pt x="117" y="173"/>
                      </a:lnTo>
                      <a:lnTo>
                        <a:pt x="109" y="162"/>
                      </a:lnTo>
                      <a:lnTo>
                        <a:pt x="107" y="157"/>
                      </a:lnTo>
                      <a:lnTo>
                        <a:pt x="107" y="151"/>
                      </a:lnTo>
                      <a:lnTo>
                        <a:pt x="109" y="151"/>
                      </a:lnTo>
                      <a:lnTo>
                        <a:pt x="116" y="158"/>
                      </a:lnTo>
                      <a:lnTo>
                        <a:pt x="122" y="172"/>
                      </a:lnTo>
                      <a:lnTo>
                        <a:pt x="137" y="178"/>
                      </a:lnTo>
                      <a:lnTo>
                        <a:pt x="156" y="183"/>
                      </a:lnTo>
                      <a:lnTo>
                        <a:pt x="167" y="187"/>
                      </a:lnTo>
                      <a:lnTo>
                        <a:pt x="173" y="162"/>
                      </a:lnTo>
                      <a:lnTo>
                        <a:pt x="174" y="144"/>
                      </a:lnTo>
                      <a:lnTo>
                        <a:pt x="174" y="131"/>
                      </a:lnTo>
                      <a:lnTo>
                        <a:pt x="157" y="140"/>
                      </a:lnTo>
                      <a:lnTo>
                        <a:pt x="137" y="144"/>
                      </a:lnTo>
                      <a:lnTo>
                        <a:pt x="122" y="141"/>
                      </a:lnTo>
                      <a:lnTo>
                        <a:pt x="118" y="141"/>
                      </a:lnTo>
                      <a:lnTo>
                        <a:pt x="117" y="136"/>
                      </a:lnTo>
                      <a:lnTo>
                        <a:pt x="128" y="136"/>
                      </a:lnTo>
                      <a:lnTo>
                        <a:pt x="136" y="140"/>
                      </a:lnTo>
                      <a:lnTo>
                        <a:pt x="158" y="140"/>
                      </a:lnTo>
                      <a:lnTo>
                        <a:pt x="174" y="131"/>
                      </a:lnTo>
                      <a:lnTo>
                        <a:pt x="174" y="107"/>
                      </a:lnTo>
                      <a:lnTo>
                        <a:pt x="176" y="91"/>
                      </a:lnTo>
                      <a:lnTo>
                        <a:pt x="178" y="76"/>
                      </a:lnTo>
                      <a:lnTo>
                        <a:pt x="174" y="50"/>
                      </a:lnTo>
                      <a:lnTo>
                        <a:pt x="170" y="40"/>
                      </a:lnTo>
                      <a:lnTo>
                        <a:pt x="156" y="30"/>
                      </a:lnTo>
                      <a:lnTo>
                        <a:pt x="161" y="30"/>
                      </a:lnTo>
                      <a:lnTo>
                        <a:pt x="174" y="39"/>
                      </a:lnTo>
                      <a:lnTo>
                        <a:pt x="167" y="22"/>
                      </a:lnTo>
                      <a:lnTo>
                        <a:pt x="163" y="13"/>
                      </a:lnTo>
                      <a:lnTo>
                        <a:pt x="161" y="9"/>
                      </a:lnTo>
                      <a:lnTo>
                        <a:pt x="145" y="0"/>
                      </a:lnTo>
                      <a:close/>
                    </a:path>
                  </a:pathLst>
                </a:custGeom>
                <a:solidFill>
                  <a:srgbClr val="DCDCDC"/>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36" name="Freeform 409"/>
                <p:cNvSpPr/>
                <p:nvPr/>
              </p:nvSpPr>
              <p:spPr bwMode="auto">
                <a:xfrm>
                  <a:off x="987" y="323"/>
                  <a:ext cx="11" cy="16"/>
                </a:xfrm>
                <a:custGeom>
                  <a:avLst/>
                  <a:gdLst>
                    <a:gd name="T0" fmla="*/ 0 w 46"/>
                    <a:gd name="T1" fmla="*/ 0 h 49"/>
                    <a:gd name="T2" fmla="*/ 0 w 46"/>
                    <a:gd name="T3" fmla="*/ 2 h 49"/>
                    <a:gd name="T4" fmla="*/ 2 w 46"/>
                    <a:gd name="T5" fmla="*/ 4 h 49"/>
                    <a:gd name="T6" fmla="*/ 3 w 46"/>
                    <a:gd name="T7" fmla="*/ 6 h 49"/>
                    <a:gd name="T8" fmla="*/ 6 w 46"/>
                    <a:gd name="T9" fmla="*/ 10 h 49"/>
                    <a:gd name="T10" fmla="*/ 7 w 46"/>
                    <a:gd name="T11" fmla="*/ 11 h 49"/>
                    <a:gd name="T12" fmla="*/ 10 w 46"/>
                    <a:gd name="T13" fmla="*/ 15 h 49"/>
                    <a:gd name="T14" fmla="*/ 7 w 46"/>
                    <a:gd name="T15" fmla="*/ 13 h 49"/>
                    <a:gd name="T16" fmla="*/ 4 w 46"/>
                    <a:gd name="T17" fmla="*/ 12 h 49"/>
                    <a:gd name="T18" fmla="*/ 1 w 46"/>
                    <a:gd name="T19" fmla="*/ 11 h 49"/>
                    <a:gd name="T20" fmla="*/ 1 w 46"/>
                    <a:gd name="T21" fmla="*/ 12 h 49"/>
                    <a:gd name="T22" fmla="*/ 6 w 46"/>
                    <a:gd name="T23" fmla="*/ 14 h 49"/>
                    <a:gd name="T24" fmla="*/ 8 w 46"/>
                    <a:gd name="T25" fmla="*/ 16 h 49"/>
                    <a:gd name="T26" fmla="*/ 10 w 46"/>
                    <a:gd name="T27" fmla="*/ 16 h 49"/>
                    <a:gd name="T28" fmla="*/ 11 w 46"/>
                    <a:gd name="T29" fmla="*/ 16 h 49"/>
                    <a:gd name="T30" fmla="*/ 11 w 46"/>
                    <a:gd name="T31" fmla="*/ 14 h 49"/>
                    <a:gd name="T32" fmla="*/ 10 w 46"/>
                    <a:gd name="T33" fmla="*/ 12 h 49"/>
                    <a:gd name="T34" fmla="*/ 9 w 46"/>
                    <a:gd name="T35" fmla="*/ 10 h 49"/>
                    <a:gd name="T36" fmla="*/ 7 w 46"/>
                    <a:gd name="T37" fmla="*/ 7 h 49"/>
                    <a:gd name="T38" fmla="*/ 6 w 46"/>
                    <a:gd name="T39" fmla="*/ 3 h 49"/>
                    <a:gd name="T40" fmla="*/ 4 w 46"/>
                    <a:gd name="T41" fmla="*/ 1 h 49"/>
                    <a:gd name="T42" fmla="*/ 2 w 46"/>
                    <a:gd name="T43" fmla="*/ 1 h 49"/>
                    <a:gd name="T44" fmla="*/ 0 w 46"/>
                    <a:gd name="T45" fmla="*/ 0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6"/>
                    <a:gd name="T70" fmla="*/ 0 h 49"/>
                    <a:gd name="T71" fmla="*/ 46 w 46"/>
                    <a:gd name="T72" fmla="*/ 49 h 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6" h="49">
                      <a:moveTo>
                        <a:pt x="0" y="0"/>
                      </a:moveTo>
                      <a:lnTo>
                        <a:pt x="0" y="6"/>
                      </a:lnTo>
                      <a:lnTo>
                        <a:pt x="9" y="13"/>
                      </a:lnTo>
                      <a:lnTo>
                        <a:pt x="11" y="19"/>
                      </a:lnTo>
                      <a:lnTo>
                        <a:pt x="25" y="30"/>
                      </a:lnTo>
                      <a:lnTo>
                        <a:pt x="28" y="34"/>
                      </a:lnTo>
                      <a:lnTo>
                        <a:pt x="41" y="45"/>
                      </a:lnTo>
                      <a:lnTo>
                        <a:pt x="28" y="41"/>
                      </a:lnTo>
                      <a:lnTo>
                        <a:pt x="17" y="37"/>
                      </a:lnTo>
                      <a:lnTo>
                        <a:pt x="3" y="34"/>
                      </a:lnTo>
                      <a:lnTo>
                        <a:pt x="5" y="38"/>
                      </a:lnTo>
                      <a:lnTo>
                        <a:pt x="25" y="43"/>
                      </a:lnTo>
                      <a:lnTo>
                        <a:pt x="35" y="48"/>
                      </a:lnTo>
                      <a:lnTo>
                        <a:pt x="41" y="49"/>
                      </a:lnTo>
                      <a:lnTo>
                        <a:pt x="44" y="48"/>
                      </a:lnTo>
                      <a:lnTo>
                        <a:pt x="46" y="43"/>
                      </a:lnTo>
                      <a:lnTo>
                        <a:pt x="42" y="38"/>
                      </a:lnTo>
                      <a:lnTo>
                        <a:pt x="37" y="30"/>
                      </a:lnTo>
                      <a:lnTo>
                        <a:pt x="30" y="22"/>
                      </a:lnTo>
                      <a:lnTo>
                        <a:pt x="25" y="9"/>
                      </a:lnTo>
                      <a:lnTo>
                        <a:pt x="15" y="3"/>
                      </a:lnTo>
                      <a:lnTo>
                        <a:pt x="7" y="2"/>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37" name="Freeform 410"/>
                <p:cNvSpPr/>
                <p:nvPr/>
              </p:nvSpPr>
              <p:spPr bwMode="auto">
                <a:xfrm>
                  <a:off x="988" y="308"/>
                  <a:ext cx="10" cy="22"/>
                </a:xfrm>
                <a:custGeom>
                  <a:avLst/>
                  <a:gdLst>
                    <a:gd name="T0" fmla="*/ 2 w 39"/>
                    <a:gd name="T1" fmla="*/ 0 h 66"/>
                    <a:gd name="T2" fmla="*/ 1 w 39"/>
                    <a:gd name="T3" fmla="*/ 0 h 66"/>
                    <a:gd name="T4" fmla="*/ 0 w 39"/>
                    <a:gd name="T5" fmla="*/ 3 h 66"/>
                    <a:gd name="T6" fmla="*/ 0 w 39"/>
                    <a:gd name="T7" fmla="*/ 4 h 66"/>
                    <a:gd name="T8" fmla="*/ 1 w 39"/>
                    <a:gd name="T9" fmla="*/ 6 h 66"/>
                    <a:gd name="T10" fmla="*/ 2 w 39"/>
                    <a:gd name="T11" fmla="*/ 7 h 66"/>
                    <a:gd name="T12" fmla="*/ 5 w 39"/>
                    <a:gd name="T13" fmla="*/ 10 h 66"/>
                    <a:gd name="T14" fmla="*/ 6 w 39"/>
                    <a:gd name="T15" fmla="*/ 13 h 66"/>
                    <a:gd name="T16" fmla="*/ 8 w 39"/>
                    <a:gd name="T17" fmla="*/ 17 h 66"/>
                    <a:gd name="T18" fmla="*/ 9 w 39"/>
                    <a:gd name="T19" fmla="*/ 21 h 66"/>
                    <a:gd name="T20" fmla="*/ 10 w 39"/>
                    <a:gd name="T21" fmla="*/ 22 h 66"/>
                    <a:gd name="T22" fmla="*/ 9 w 39"/>
                    <a:gd name="T23" fmla="*/ 17 h 66"/>
                    <a:gd name="T24" fmla="*/ 9 w 39"/>
                    <a:gd name="T25" fmla="*/ 13 h 66"/>
                    <a:gd name="T26" fmla="*/ 8 w 39"/>
                    <a:gd name="T27" fmla="*/ 9 h 66"/>
                    <a:gd name="T28" fmla="*/ 7 w 39"/>
                    <a:gd name="T29" fmla="*/ 6 h 66"/>
                    <a:gd name="T30" fmla="*/ 3 w 39"/>
                    <a:gd name="T31" fmla="*/ 1 h 66"/>
                    <a:gd name="T32" fmla="*/ 2 w 39"/>
                    <a:gd name="T33" fmla="*/ 0 h 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
                    <a:gd name="T52" fmla="*/ 0 h 66"/>
                    <a:gd name="T53" fmla="*/ 39 w 39"/>
                    <a:gd name="T54" fmla="*/ 66 h 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 h="66">
                      <a:moveTo>
                        <a:pt x="6" y="0"/>
                      </a:moveTo>
                      <a:lnTo>
                        <a:pt x="2" y="1"/>
                      </a:lnTo>
                      <a:lnTo>
                        <a:pt x="0" y="9"/>
                      </a:lnTo>
                      <a:lnTo>
                        <a:pt x="0" y="13"/>
                      </a:lnTo>
                      <a:lnTo>
                        <a:pt x="4" y="19"/>
                      </a:lnTo>
                      <a:lnTo>
                        <a:pt x="6" y="21"/>
                      </a:lnTo>
                      <a:lnTo>
                        <a:pt x="18" y="30"/>
                      </a:lnTo>
                      <a:lnTo>
                        <a:pt x="25" y="39"/>
                      </a:lnTo>
                      <a:lnTo>
                        <a:pt x="32" y="51"/>
                      </a:lnTo>
                      <a:lnTo>
                        <a:pt x="37" y="62"/>
                      </a:lnTo>
                      <a:lnTo>
                        <a:pt x="39" y="66"/>
                      </a:lnTo>
                      <a:lnTo>
                        <a:pt x="37" y="51"/>
                      </a:lnTo>
                      <a:lnTo>
                        <a:pt x="37" y="39"/>
                      </a:lnTo>
                      <a:lnTo>
                        <a:pt x="33" y="27"/>
                      </a:lnTo>
                      <a:lnTo>
                        <a:pt x="27" y="17"/>
                      </a:lnTo>
                      <a:lnTo>
                        <a:pt x="13" y="4"/>
                      </a:lnTo>
                      <a:lnTo>
                        <a:pt x="6"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38" name="Freeform 411"/>
                <p:cNvSpPr/>
                <p:nvPr/>
              </p:nvSpPr>
              <p:spPr bwMode="auto">
                <a:xfrm>
                  <a:off x="986" y="287"/>
                  <a:ext cx="11" cy="12"/>
                </a:xfrm>
                <a:custGeom>
                  <a:avLst/>
                  <a:gdLst>
                    <a:gd name="T0" fmla="*/ 0 w 44"/>
                    <a:gd name="T1" fmla="*/ 12 h 35"/>
                    <a:gd name="T2" fmla="*/ 1 w 44"/>
                    <a:gd name="T3" fmla="*/ 10 h 35"/>
                    <a:gd name="T4" fmla="*/ 5 w 44"/>
                    <a:gd name="T5" fmla="*/ 8 h 35"/>
                    <a:gd name="T6" fmla="*/ 7 w 44"/>
                    <a:gd name="T7" fmla="*/ 8 h 35"/>
                    <a:gd name="T8" fmla="*/ 11 w 44"/>
                    <a:gd name="T9" fmla="*/ 0 h 35"/>
                    <a:gd name="T10" fmla="*/ 8 w 44"/>
                    <a:gd name="T11" fmla="*/ 3 h 35"/>
                    <a:gd name="T12" fmla="*/ 5 w 44"/>
                    <a:gd name="T13" fmla="*/ 5 h 35"/>
                    <a:gd name="T14" fmla="*/ 3 w 44"/>
                    <a:gd name="T15" fmla="*/ 7 h 35"/>
                    <a:gd name="T16" fmla="*/ 3 w 44"/>
                    <a:gd name="T17" fmla="*/ 8 h 35"/>
                    <a:gd name="T18" fmla="*/ 0 w 44"/>
                    <a:gd name="T19" fmla="*/ 12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35"/>
                    <a:gd name="T32" fmla="*/ 44 w 44"/>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35">
                      <a:moveTo>
                        <a:pt x="0" y="35"/>
                      </a:moveTo>
                      <a:lnTo>
                        <a:pt x="6" y="28"/>
                      </a:lnTo>
                      <a:lnTo>
                        <a:pt x="20" y="23"/>
                      </a:lnTo>
                      <a:lnTo>
                        <a:pt x="28" y="22"/>
                      </a:lnTo>
                      <a:lnTo>
                        <a:pt x="44" y="0"/>
                      </a:lnTo>
                      <a:lnTo>
                        <a:pt x="31" y="8"/>
                      </a:lnTo>
                      <a:lnTo>
                        <a:pt x="20" y="14"/>
                      </a:lnTo>
                      <a:lnTo>
                        <a:pt x="13" y="19"/>
                      </a:lnTo>
                      <a:lnTo>
                        <a:pt x="10" y="23"/>
                      </a:lnTo>
                      <a:lnTo>
                        <a:pt x="0" y="35"/>
                      </a:lnTo>
                      <a:close/>
                    </a:path>
                  </a:pathLst>
                </a:custGeom>
                <a:solidFill>
                  <a:srgbClr val="DCDCDC"/>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39" name="Freeform 412"/>
                <p:cNvSpPr/>
                <p:nvPr/>
              </p:nvSpPr>
              <p:spPr bwMode="auto">
                <a:xfrm>
                  <a:off x="978" y="310"/>
                  <a:ext cx="6" cy="32"/>
                </a:xfrm>
                <a:custGeom>
                  <a:avLst/>
                  <a:gdLst>
                    <a:gd name="T0" fmla="*/ 0 w 24"/>
                    <a:gd name="T1" fmla="*/ 32 h 95"/>
                    <a:gd name="T2" fmla="*/ 3 w 24"/>
                    <a:gd name="T3" fmla="*/ 32 h 95"/>
                    <a:gd name="T4" fmla="*/ 4 w 24"/>
                    <a:gd name="T5" fmla="*/ 32 h 95"/>
                    <a:gd name="T6" fmla="*/ 4 w 24"/>
                    <a:gd name="T7" fmla="*/ 30 h 95"/>
                    <a:gd name="T8" fmla="*/ 5 w 24"/>
                    <a:gd name="T9" fmla="*/ 30 h 95"/>
                    <a:gd name="T10" fmla="*/ 6 w 24"/>
                    <a:gd name="T11" fmla="*/ 29 h 95"/>
                    <a:gd name="T12" fmla="*/ 5 w 24"/>
                    <a:gd name="T13" fmla="*/ 28 h 95"/>
                    <a:gd name="T14" fmla="*/ 5 w 24"/>
                    <a:gd name="T15" fmla="*/ 25 h 95"/>
                    <a:gd name="T16" fmla="*/ 6 w 24"/>
                    <a:gd name="T17" fmla="*/ 24 h 95"/>
                    <a:gd name="T18" fmla="*/ 6 w 24"/>
                    <a:gd name="T19" fmla="*/ 22 h 95"/>
                    <a:gd name="T20" fmla="*/ 5 w 24"/>
                    <a:gd name="T21" fmla="*/ 19 h 95"/>
                    <a:gd name="T22" fmla="*/ 5 w 24"/>
                    <a:gd name="T23" fmla="*/ 14 h 95"/>
                    <a:gd name="T24" fmla="*/ 6 w 24"/>
                    <a:gd name="T25" fmla="*/ 9 h 95"/>
                    <a:gd name="T26" fmla="*/ 6 w 24"/>
                    <a:gd name="T27" fmla="*/ 6 h 95"/>
                    <a:gd name="T28" fmla="*/ 6 w 24"/>
                    <a:gd name="T29" fmla="*/ 0 h 95"/>
                    <a:gd name="T30" fmla="*/ 4 w 24"/>
                    <a:gd name="T31" fmla="*/ 9 h 95"/>
                    <a:gd name="T32" fmla="*/ 2 w 24"/>
                    <a:gd name="T33" fmla="*/ 18 h 95"/>
                    <a:gd name="T34" fmla="*/ 2 w 24"/>
                    <a:gd name="T35" fmla="*/ 26 h 95"/>
                    <a:gd name="T36" fmla="*/ 0 w 24"/>
                    <a:gd name="T37" fmla="*/ 32 h 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95"/>
                    <a:gd name="T59" fmla="*/ 24 w 24"/>
                    <a:gd name="T60" fmla="*/ 95 h 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95">
                      <a:moveTo>
                        <a:pt x="0" y="95"/>
                      </a:moveTo>
                      <a:lnTo>
                        <a:pt x="14" y="95"/>
                      </a:lnTo>
                      <a:lnTo>
                        <a:pt x="16" y="94"/>
                      </a:lnTo>
                      <a:lnTo>
                        <a:pt x="16" y="90"/>
                      </a:lnTo>
                      <a:lnTo>
                        <a:pt x="18" y="88"/>
                      </a:lnTo>
                      <a:lnTo>
                        <a:pt x="23" y="85"/>
                      </a:lnTo>
                      <a:lnTo>
                        <a:pt x="21" y="82"/>
                      </a:lnTo>
                      <a:lnTo>
                        <a:pt x="21" y="75"/>
                      </a:lnTo>
                      <a:lnTo>
                        <a:pt x="24" y="70"/>
                      </a:lnTo>
                      <a:lnTo>
                        <a:pt x="24" y="64"/>
                      </a:lnTo>
                      <a:lnTo>
                        <a:pt x="21" y="57"/>
                      </a:lnTo>
                      <a:lnTo>
                        <a:pt x="21" y="43"/>
                      </a:lnTo>
                      <a:lnTo>
                        <a:pt x="24" y="28"/>
                      </a:lnTo>
                      <a:lnTo>
                        <a:pt x="24" y="18"/>
                      </a:lnTo>
                      <a:lnTo>
                        <a:pt x="24" y="0"/>
                      </a:lnTo>
                      <a:lnTo>
                        <a:pt x="16" y="26"/>
                      </a:lnTo>
                      <a:lnTo>
                        <a:pt x="8" y="52"/>
                      </a:lnTo>
                      <a:lnTo>
                        <a:pt x="6" y="78"/>
                      </a:lnTo>
                      <a:lnTo>
                        <a:pt x="0" y="95"/>
                      </a:lnTo>
                      <a:close/>
                    </a:path>
                  </a:pathLst>
                </a:custGeom>
                <a:solidFill>
                  <a:srgbClr val="DCDCDC"/>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40" name="Freeform 413"/>
                <p:cNvSpPr/>
                <p:nvPr/>
              </p:nvSpPr>
              <p:spPr bwMode="auto">
                <a:xfrm>
                  <a:off x="987" y="346"/>
                  <a:ext cx="10" cy="5"/>
                </a:xfrm>
                <a:custGeom>
                  <a:avLst/>
                  <a:gdLst>
                    <a:gd name="T0" fmla="*/ 8 w 42"/>
                    <a:gd name="T1" fmla="*/ 2 h 15"/>
                    <a:gd name="T2" fmla="*/ 6 w 42"/>
                    <a:gd name="T3" fmla="*/ 2 h 15"/>
                    <a:gd name="T4" fmla="*/ 4 w 42"/>
                    <a:gd name="T5" fmla="*/ 0 h 15"/>
                    <a:gd name="T6" fmla="*/ 2 w 42"/>
                    <a:gd name="T7" fmla="*/ 0 h 15"/>
                    <a:gd name="T8" fmla="*/ 0 w 42"/>
                    <a:gd name="T9" fmla="*/ 0 h 15"/>
                    <a:gd name="T10" fmla="*/ 1 w 42"/>
                    <a:gd name="T11" fmla="*/ 2 h 15"/>
                    <a:gd name="T12" fmla="*/ 2 w 42"/>
                    <a:gd name="T13" fmla="*/ 3 h 15"/>
                    <a:gd name="T14" fmla="*/ 4 w 42"/>
                    <a:gd name="T15" fmla="*/ 4 h 15"/>
                    <a:gd name="T16" fmla="*/ 8 w 42"/>
                    <a:gd name="T17" fmla="*/ 5 h 15"/>
                    <a:gd name="T18" fmla="*/ 10 w 42"/>
                    <a:gd name="T19" fmla="*/ 5 h 15"/>
                    <a:gd name="T20" fmla="*/ 8 w 42"/>
                    <a:gd name="T21" fmla="*/ 2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15"/>
                    <a:gd name="T35" fmla="*/ 42 w 42"/>
                    <a:gd name="T36" fmla="*/ 15 h 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15">
                      <a:moveTo>
                        <a:pt x="35" y="7"/>
                      </a:moveTo>
                      <a:lnTo>
                        <a:pt x="26" y="5"/>
                      </a:lnTo>
                      <a:lnTo>
                        <a:pt x="17" y="0"/>
                      </a:lnTo>
                      <a:lnTo>
                        <a:pt x="7" y="0"/>
                      </a:lnTo>
                      <a:lnTo>
                        <a:pt x="0" y="1"/>
                      </a:lnTo>
                      <a:lnTo>
                        <a:pt x="3" y="6"/>
                      </a:lnTo>
                      <a:lnTo>
                        <a:pt x="9" y="9"/>
                      </a:lnTo>
                      <a:lnTo>
                        <a:pt x="17" y="11"/>
                      </a:lnTo>
                      <a:lnTo>
                        <a:pt x="32" y="15"/>
                      </a:lnTo>
                      <a:lnTo>
                        <a:pt x="42" y="14"/>
                      </a:lnTo>
                      <a:lnTo>
                        <a:pt x="35" y="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41" name="Freeform 414"/>
                <p:cNvSpPr/>
                <p:nvPr/>
              </p:nvSpPr>
              <p:spPr bwMode="auto">
                <a:xfrm>
                  <a:off x="978" y="349"/>
                  <a:ext cx="6" cy="13"/>
                </a:xfrm>
                <a:custGeom>
                  <a:avLst/>
                  <a:gdLst>
                    <a:gd name="T0" fmla="*/ 3 w 26"/>
                    <a:gd name="T1" fmla="*/ 4 h 40"/>
                    <a:gd name="T2" fmla="*/ 2 w 26"/>
                    <a:gd name="T3" fmla="*/ 0 h 40"/>
                    <a:gd name="T4" fmla="*/ 0 w 26"/>
                    <a:gd name="T5" fmla="*/ 0 h 40"/>
                    <a:gd name="T6" fmla="*/ 0 w 26"/>
                    <a:gd name="T7" fmla="*/ 0 h 40"/>
                    <a:gd name="T8" fmla="*/ 0 w 26"/>
                    <a:gd name="T9" fmla="*/ 2 h 40"/>
                    <a:gd name="T10" fmla="*/ 0 w 26"/>
                    <a:gd name="T11" fmla="*/ 5 h 40"/>
                    <a:gd name="T12" fmla="*/ 2 w 26"/>
                    <a:gd name="T13" fmla="*/ 7 h 40"/>
                    <a:gd name="T14" fmla="*/ 3 w 26"/>
                    <a:gd name="T15" fmla="*/ 9 h 40"/>
                    <a:gd name="T16" fmla="*/ 4 w 26"/>
                    <a:gd name="T17" fmla="*/ 11 h 40"/>
                    <a:gd name="T18" fmla="*/ 6 w 26"/>
                    <a:gd name="T19" fmla="*/ 13 h 40"/>
                    <a:gd name="T20" fmla="*/ 4 w 26"/>
                    <a:gd name="T21" fmla="*/ 9 h 40"/>
                    <a:gd name="T22" fmla="*/ 4 w 26"/>
                    <a:gd name="T23" fmla="*/ 7 h 40"/>
                    <a:gd name="T24" fmla="*/ 3 w 26"/>
                    <a:gd name="T25" fmla="*/ 4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40"/>
                    <a:gd name="T41" fmla="*/ 26 w 26"/>
                    <a:gd name="T42" fmla="*/ 40 h 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40">
                      <a:moveTo>
                        <a:pt x="11" y="11"/>
                      </a:moveTo>
                      <a:lnTo>
                        <a:pt x="8" y="1"/>
                      </a:lnTo>
                      <a:lnTo>
                        <a:pt x="2" y="0"/>
                      </a:lnTo>
                      <a:lnTo>
                        <a:pt x="0" y="1"/>
                      </a:lnTo>
                      <a:lnTo>
                        <a:pt x="0" y="6"/>
                      </a:lnTo>
                      <a:lnTo>
                        <a:pt x="2" y="14"/>
                      </a:lnTo>
                      <a:lnTo>
                        <a:pt x="7" y="21"/>
                      </a:lnTo>
                      <a:lnTo>
                        <a:pt x="11" y="29"/>
                      </a:lnTo>
                      <a:lnTo>
                        <a:pt x="16" y="34"/>
                      </a:lnTo>
                      <a:lnTo>
                        <a:pt x="26" y="40"/>
                      </a:lnTo>
                      <a:lnTo>
                        <a:pt x="17" y="29"/>
                      </a:lnTo>
                      <a:lnTo>
                        <a:pt x="16" y="20"/>
                      </a:lnTo>
                      <a:lnTo>
                        <a:pt x="11" y="11"/>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42" name="Freeform 415"/>
                <p:cNvSpPr/>
                <p:nvPr/>
              </p:nvSpPr>
              <p:spPr bwMode="auto">
                <a:xfrm>
                  <a:off x="989" y="277"/>
                  <a:ext cx="15" cy="15"/>
                </a:xfrm>
                <a:custGeom>
                  <a:avLst/>
                  <a:gdLst>
                    <a:gd name="T0" fmla="*/ 0 w 61"/>
                    <a:gd name="T1" fmla="*/ 15 h 47"/>
                    <a:gd name="T2" fmla="*/ 0 w 61"/>
                    <a:gd name="T3" fmla="*/ 9 h 47"/>
                    <a:gd name="T4" fmla="*/ 3 w 61"/>
                    <a:gd name="T5" fmla="*/ 7 h 47"/>
                    <a:gd name="T6" fmla="*/ 8 w 61"/>
                    <a:gd name="T7" fmla="*/ 4 h 47"/>
                    <a:gd name="T8" fmla="*/ 11 w 61"/>
                    <a:gd name="T9" fmla="*/ 2 h 47"/>
                    <a:gd name="T10" fmla="*/ 14 w 61"/>
                    <a:gd name="T11" fmla="*/ 0 h 47"/>
                    <a:gd name="T12" fmla="*/ 15 w 61"/>
                    <a:gd name="T13" fmla="*/ 4 h 47"/>
                    <a:gd name="T14" fmla="*/ 12 w 61"/>
                    <a:gd name="T15" fmla="*/ 7 h 47"/>
                    <a:gd name="T16" fmla="*/ 9 w 61"/>
                    <a:gd name="T17" fmla="*/ 9 h 47"/>
                    <a:gd name="T18" fmla="*/ 6 w 61"/>
                    <a:gd name="T19" fmla="*/ 10 h 47"/>
                    <a:gd name="T20" fmla="*/ 2 w 61"/>
                    <a:gd name="T21" fmla="*/ 12 h 47"/>
                    <a:gd name="T22" fmla="*/ 0 w 61"/>
                    <a:gd name="T23" fmla="*/ 15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47"/>
                    <a:gd name="T38" fmla="*/ 61 w 61"/>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47">
                      <a:moveTo>
                        <a:pt x="0" y="47"/>
                      </a:moveTo>
                      <a:lnTo>
                        <a:pt x="1" y="28"/>
                      </a:lnTo>
                      <a:lnTo>
                        <a:pt x="14" y="23"/>
                      </a:lnTo>
                      <a:lnTo>
                        <a:pt x="32" y="14"/>
                      </a:lnTo>
                      <a:lnTo>
                        <a:pt x="44" y="5"/>
                      </a:lnTo>
                      <a:lnTo>
                        <a:pt x="55" y="0"/>
                      </a:lnTo>
                      <a:lnTo>
                        <a:pt x="61" y="14"/>
                      </a:lnTo>
                      <a:lnTo>
                        <a:pt x="50" y="23"/>
                      </a:lnTo>
                      <a:lnTo>
                        <a:pt x="35" y="28"/>
                      </a:lnTo>
                      <a:lnTo>
                        <a:pt x="26" y="31"/>
                      </a:lnTo>
                      <a:lnTo>
                        <a:pt x="10" y="39"/>
                      </a:lnTo>
                      <a:lnTo>
                        <a:pt x="0" y="47"/>
                      </a:lnTo>
                      <a:close/>
                    </a:path>
                  </a:pathLst>
                </a:custGeom>
                <a:solidFill>
                  <a:srgbClr val="DCDCDC"/>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43" name="Freeform 416"/>
                <p:cNvSpPr/>
                <p:nvPr/>
              </p:nvSpPr>
              <p:spPr bwMode="auto">
                <a:xfrm>
                  <a:off x="989" y="354"/>
                  <a:ext cx="33" cy="74"/>
                </a:xfrm>
                <a:custGeom>
                  <a:avLst/>
                  <a:gdLst>
                    <a:gd name="T0" fmla="*/ 15 w 131"/>
                    <a:gd name="T1" fmla="*/ 10 h 221"/>
                    <a:gd name="T2" fmla="*/ 20 w 131"/>
                    <a:gd name="T3" fmla="*/ 9 h 221"/>
                    <a:gd name="T4" fmla="*/ 24 w 131"/>
                    <a:gd name="T5" fmla="*/ 8 h 221"/>
                    <a:gd name="T6" fmla="*/ 26 w 131"/>
                    <a:gd name="T7" fmla="*/ 5 h 221"/>
                    <a:gd name="T8" fmla="*/ 26 w 131"/>
                    <a:gd name="T9" fmla="*/ 3 h 221"/>
                    <a:gd name="T10" fmla="*/ 26 w 131"/>
                    <a:gd name="T11" fmla="*/ 1 h 221"/>
                    <a:gd name="T12" fmla="*/ 30 w 131"/>
                    <a:gd name="T13" fmla="*/ 0 h 221"/>
                    <a:gd name="T14" fmla="*/ 33 w 131"/>
                    <a:gd name="T15" fmla="*/ 0 h 221"/>
                    <a:gd name="T16" fmla="*/ 29 w 131"/>
                    <a:gd name="T17" fmla="*/ 58 h 221"/>
                    <a:gd name="T18" fmla="*/ 26 w 131"/>
                    <a:gd name="T19" fmla="*/ 63 h 221"/>
                    <a:gd name="T20" fmla="*/ 23 w 131"/>
                    <a:gd name="T21" fmla="*/ 68 h 221"/>
                    <a:gd name="T22" fmla="*/ 18 w 131"/>
                    <a:gd name="T23" fmla="*/ 72 h 221"/>
                    <a:gd name="T24" fmla="*/ 13 w 131"/>
                    <a:gd name="T25" fmla="*/ 73 h 221"/>
                    <a:gd name="T26" fmla="*/ 6 w 131"/>
                    <a:gd name="T27" fmla="*/ 74 h 221"/>
                    <a:gd name="T28" fmla="*/ 1 w 131"/>
                    <a:gd name="T29" fmla="*/ 73 h 221"/>
                    <a:gd name="T30" fmla="*/ 0 w 131"/>
                    <a:gd name="T31" fmla="*/ 69 h 221"/>
                    <a:gd name="T32" fmla="*/ 0 w 131"/>
                    <a:gd name="T33" fmla="*/ 64 h 221"/>
                    <a:gd name="T34" fmla="*/ 4 w 131"/>
                    <a:gd name="T35" fmla="*/ 48 h 221"/>
                    <a:gd name="T36" fmla="*/ 6 w 131"/>
                    <a:gd name="T37" fmla="*/ 31 h 221"/>
                    <a:gd name="T38" fmla="*/ 8 w 131"/>
                    <a:gd name="T39" fmla="*/ 19 h 221"/>
                    <a:gd name="T40" fmla="*/ 8 w 131"/>
                    <a:gd name="T41" fmla="*/ 16 h 221"/>
                    <a:gd name="T42" fmla="*/ 9 w 131"/>
                    <a:gd name="T43" fmla="*/ 11 h 221"/>
                    <a:gd name="T44" fmla="*/ 11 w 131"/>
                    <a:gd name="T45" fmla="*/ 10 h 221"/>
                    <a:gd name="T46" fmla="*/ 15 w 131"/>
                    <a:gd name="T47" fmla="*/ 10 h 22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1"/>
                    <a:gd name="T73" fmla="*/ 0 h 221"/>
                    <a:gd name="T74" fmla="*/ 131 w 131"/>
                    <a:gd name="T75" fmla="*/ 221 h 22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1" h="221">
                      <a:moveTo>
                        <a:pt x="59" y="31"/>
                      </a:moveTo>
                      <a:lnTo>
                        <a:pt x="81" y="28"/>
                      </a:lnTo>
                      <a:lnTo>
                        <a:pt x="96" y="25"/>
                      </a:lnTo>
                      <a:lnTo>
                        <a:pt x="103" y="15"/>
                      </a:lnTo>
                      <a:lnTo>
                        <a:pt x="103" y="8"/>
                      </a:lnTo>
                      <a:lnTo>
                        <a:pt x="105" y="3"/>
                      </a:lnTo>
                      <a:lnTo>
                        <a:pt x="120" y="0"/>
                      </a:lnTo>
                      <a:lnTo>
                        <a:pt x="131" y="1"/>
                      </a:lnTo>
                      <a:lnTo>
                        <a:pt x="116" y="174"/>
                      </a:lnTo>
                      <a:lnTo>
                        <a:pt x="105" y="188"/>
                      </a:lnTo>
                      <a:lnTo>
                        <a:pt x="93" y="203"/>
                      </a:lnTo>
                      <a:lnTo>
                        <a:pt x="73" y="215"/>
                      </a:lnTo>
                      <a:lnTo>
                        <a:pt x="51" y="219"/>
                      </a:lnTo>
                      <a:lnTo>
                        <a:pt x="22" y="221"/>
                      </a:lnTo>
                      <a:lnTo>
                        <a:pt x="4" y="217"/>
                      </a:lnTo>
                      <a:lnTo>
                        <a:pt x="0" y="205"/>
                      </a:lnTo>
                      <a:lnTo>
                        <a:pt x="1" y="190"/>
                      </a:lnTo>
                      <a:lnTo>
                        <a:pt x="15" y="142"/>
                      </a:lnTo>
                      <a:lnTo>
                        <a:pt x="25" y="94"/>
                      </a:lnTo>
                      <a:lnTo>
                        <a:pt x="31" y="57"/>
                      </a:lnTo>
                      <a:lnTo>
                        <a:pt x="31" y="49"/>
                      </a:lnTo>
                      <a:lnTo>
                        <a:pt x="36" y="34"/>
                      </a:lnTo>
                      <a:lnTo>
                        <a:pt x="44" y="31"/>
                      </a:lnTo>
                      <a:lnTo>
                        <a:pt x="59" y="31"/>
                      </a:lnTo>
                      <a:close/>
                    </a:path>
                  </a:pathLst>
                </a:custGeom>
                <a:solidFill>
                  <a:srgbClr val="464646"/>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44" name="Freeform 417"/>
                <p:cNvSpPr/>
                <p:nvPr/>
              </p:nvSpPr>
              <p:spPr bwMode="auto">
                <a:xfrm>
                  <a:off x="989" y="354"/>
                  <a:ext cx="33" cy="74"/>
                </a:xfrm>
                <a:custGeom>
                  <a:avLst/>
                  <a:gdLst>
                    <a:gd name="T0" fmla="*/ 15 w 131"/>
                    <a:gd name="T1" fmla="*/ 10 h 221"/>
                    <a:gd name="T2" fmla="*/ 20 w 131"/>
                    <a:gd name="T3" fmla="*/ 9 h 221"/>
                    <a:gd name="T4" fmla="*/ 24 w 131"/>
                    <a:gd name="T5" fmla="*/ 8 h 221"/>
                    <a:gd name="T6" fmla="*/ 26 w 131"/>
                    <a:gd name="T7" fmla="*/ 5 h 221"/>
                    <a:gd name="T8" fmla="*/ 26 w 131"/>
                    <a:gd name="T9" fmla="*/ 3 h 221"/>
                    <a:gd name="T10" fmla="*/ 26 w 131"/>
                    <a:gd name="T11" fmla="*/ 1 h 221"/>
                    <a:gd name="T12" fmla="*/ 30 w 131"/>
                    <a:gd name="T13" fmla="*/ 0 h 221"/>
                    <a:gd name="T14" fmla="*/ 33 w 131"/>
                    <a:gd name="T15" fmla="*/ 0 h 221"/>
                    <a:gd name="T16" fmla="*/ 29 w 131"/>
                    <a:gd name="T17" fmla="*/ 58 h 221"/>
                    <a:gd name="T18" fmla="*/ 26 w 131"/>
                    <a:gd name="T19" fmla="*/ 63 h 221"/>
                    <a:gd name="T20" fmla="*/ 23 w 131"/>
                    <a:gd name="T21" fmla="*/ 68 h 221"/>
                    <a:gd name="T22" fmla="*/ 18 w 131"/>
                    <a:gd name="T23" fmla="*/ 72 h 221"/>
                    <a:gd name="T24" fmla="*/ 13 w 131"/>
                    <a:gd name="T25" fmla="*/ 73 h 221"/>
                    <a:gd name="T26" fmla="*/ 6 w 131"/>
                    <a:gd name="T27" fmla="*/ 74 h 221"/>
                    <a:gd name="T28" fmla="*/ 1 w 131"/>
                    <a:gd name="T29" fmla="*/ 73 h 221"/>
                    <a:gd name="T30" fmla="*/ 0 w 131"/>
                    <a:gd name="T31" fmla="*/ 69 h 221"/>
                    <a:gd name="T32" fmla="*/ 0 w 131"/>
                    <a:gd name="T33" fmla="*/ 64 h 221"/>
                    <a:gd name="T34" fmla="*/ 4 w 131"/>
                    <a:gd name="T35" fmla="*/ 48 h 221"/>
                    <a:gd name="T36" fmla="*/ 6 w 131"/>
                    <a:gd name="T37" fmla="*/ 31 h 221"/>
                    <a:gd name="T38" fmla="*/ 8 w 131"/>
                    <a:gd name="T39" fmla="*/ 19 h 221"/>
                    <a:gd name="T40" fmla="*/ 8 w 131"/>
                    <a:gd name="T41" fmla="*/ 16 h 221"/>
                    <a:gd name="T42" fmla="*/ 9 w 131"/>
                    <a:gd name="T43" fmla="*/ 11 h 221"/>
                    <a:gd name="T44" fmla="*/ 11 w 131"/>
                    <a:gd name="T45" fmla="*/ 10 h 221"/>
                    <a:gd name="T46" fmla="*/ 15 w 131"/>
                    <a:gd name="T47" fmla="*/ 10 h 22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1"/>
                    <a:gd name="T73" fmla="*/ 0 h 221"/>
                    <a:gd name="T74" fmla="*/ 131 w 131"/>
                    <a:gd name="T75" fmla="*/ 221 h 22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1" h="221">
                      <a:moveTo>
                        <a:pt x="59" y="31"/>
                      </a:moveTo>
                      <a:lnTo>
                        <a:pt x="81" y="28"/>
                      </a:lnTo>
                      <a:lnTo>
                        <a:pt x="96" y="25"/>
                      </a:lnTo>
                      <a:lnTo>
                        <a:pt x="103" y="15"/>
                      </a:lnTo>
                      <a:lnTo>
                        <a:pt x="103" y="8"/>
                      </a:lnTo>
                      <a:lnTo>
                        <a:pt x="105" y="3"/>
                      </a:lnTo>
                      <a:lnTo>
                        <a:pt x="120" y="0"/>
                      </a:lnTo>
                      <a:lnTo>
                        <a:pt x="131" y="1"/>
                      </a:lnTo>
                      <a:lnTo>
                        <a:pt x="116" y="174"/>
                      </a:lnTo>
                      <a:lnTo>
                        <a:pt x="105" y="188"/>
                      </a:lnTo>
                      <a:lnTo>
                        <a:pt x="93" y="203"/>
                      </a:lnTo>
                      <a:lnTo>
                        <a:pt x="73" y="215"/>
                      </a:lnTo>
                      <a:lnTo>
                        <a:pt x="51" y="219"/>
                      </a:lnTo>
                      <a:lnTo>
                        <a:pt x="22" y="221"/>
                      </a:lnTo>
                      <a:lnTo>
                        <a:pt x="4" y="217"/>
                      </a:lnTo>
                      <a:lnTo>
                        <a:pt x="0" y="205"/>
                      </a:lnTo>
                      <a:lnTo>
                        <a:pt x="1" y="190"/>
                      </a:lnTo>
                      <a:lnTo>
                        <a:pt x="15" y="142"/>
                      </a:lnTo>
                      <a:lnTo>
                        <a:pt x="25" y="94"/>
                      </a:lnTo>
                      <a:lnTo>
                        <a:pt x="31" y="57"/>
                      </a:lnTo>
                      <a:lnTo>
                        <a:pt x="31" y="49"/>
                      </a:lnTo>
                      <a:lnTo>
                        <a:pt x="36" y="34"/>
                      </a:lnTo>
                      <a:lnTo>
                        <a:pt x="44" y="31"/>
                      </a:lnTo>
                      <a:lnTo>
                        <a:pt x="59" y="31"/>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245" name="Freeform 418"/>
                <p:cNvSpPr/>
                <p:nvPr/>
              </p:nvSpPr>
              <p:spPr bwMode="auto">
                <a:xfrm>
                  <a:off x="993" y="357"/>
                  <a:ext cx="28" cy="68"/>
                </a:xfrm>
                <a:custGeom>
                  <a:avLst/>
                  <a:gdLst>
                    <a:gd name="T0" fmla="*/ 10 w 111"/>
                    <a:gd name="T1" fmla="*/ 14 h 204"/>
                    <a:gd name="T2" fmla="*/ 15 w 111"/>
                    <a:gd name="T3" fmla="*/ 14 h 204"/>
                    <a:gd name="T4" fmla="*/ 20 w 111"/>
                    <a:gd name="T5" fmla="*/ 12 h 204"/>
                    <a:gd name="T6" fmla="*/ 23 w 111"/>
                    <a:gd name="T7" fmla="*/ 8 h 204"/>
                    <a:gd name="T8" fmla="*/ 26 w 111"/>
                    <a:gd name="T9" fmla="*/ 6 h 204"/>
                    <a:gd name="T10" fmla="*/ 28 w 111"/>
                    <a:gd name="T11" fmla="*/ 0 h 204"/>
                    <a:gd name="T12" fmla="*/ 24 w 111"/>
                    <a:gd name="T13" fmla="*/ 52 h 204"/>
                    <a:gd name="T14" fmla="*/ 22 w 111"/>
                    <a:gd name="T15" fmla="*/ 57 h 204"/>
                    <a:gd name="T16" fmla="*/ 20 w 111"/>
                    <a:gd name="T17" fmla="*/ 61 h 204"/>
                    <a:gd name="T18" fmla="*/ 16 w 111"/>
                    <a:gd name="T19" fmla="*/ 65 h 204"/>
                    <a:gd name="T20" fmla="*/ 14 w 111"/>
                    <a:gd name="T21" fmla="*/ 66 h 204"/>
                    <a:gd name="T22" fmla="*/ 10 w 111"/>
                    <a:gd name="T23" fmla="*/ 67 h 204"/>
                    <a:gd name="T24" fmla="*/ 7 w 111"/>
                    <a:gd name="T25" fmla="*/ 68 h 204"/>
                    <a:gd name="T26" fmla="*/ 3 w 111"/>
                    <a:gd name="T27" fmla="*/ 68 h 204"/>
                    <a:gd name="T28" fmla="*/ 1 w 111"/>
                    <a:gd name="T29" fmla="*/ 67 h 204"/>
                    <a:gd name="T30" fmla="*/ 0 w 111"/>
                    <a:gd name="T31" fmla="*/ 65 h 204"/>
                    <a:gd name="T32" fmla="*/ 1 w 111"/>
                    <a:gd name="T33" fmla="*/ 60 h 204"/>
                    <a:gd name="T34" fmla="*/ 3 w 111"/>
                    <a:gd name="T35" fmla="*/ 51 h 204"/>
                    <a:gd name="T36" fmla="*/ 7 w 111"/>
                    <a:gd name="T37" fmla="*/ 21 h 204"/>
                    <a:gd name="T38" fmla="*/ 8 w 111"/>
                    <a:gd name="T39" fmla="*/ 16 h 204"/>
                    <a:gd name="T40" fmla="*/ 10 w 111"/>
                    <a:gd name="T41" fmla="*/ 14 h 2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1"/>
                    <a:gd name="T64" fmla="*/ 0 h 204"/>
                    <a:gd name="T65" fmla="*/ 111 w 111"/>
                    <a:gd name="T66" fmla="*/ 204 h 2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1" h="204">
                      <a:moveTo>
                        <a:pt x="38" y="41"/>
                      </a:moveTo>
                      <a:lnTo>
                        <a:pt x="61" y="41"/>
                      </a:lnTo>
                      <a:lnTo>
                        <a:pt x="81" y="35"/>
                      </a:lnTo>
                      <a:lnTo>
                        <a:pt x="93" y="25"/>
                      </a:lnTo>
                      <a:lnTo>
                        <a:pt x="104" y="19"/>
                      </a:lnTo>
                      <a:lnTo>
                        <a:pt x="111" y="0"/>
                      </a:lnTo>
                      <a:lnTo>
                        <a:pt x="97" y="155"/>
                      </a:lnTo>
                      <a:lnTo>
                        <a:pt x="89" y="170"/>
                      </a:lnTo>
                      <a:lnTo>
                        <a:pt x="78" y="183"/>
                      </a:lnTo>
                      <a:lnTo>
                        <a:pt x="64" y="194"/>
                      </a:lnTo>
                      <a:lnTo>
                        <a:pt x="55" y="197"/>
                      </a:lnTo>
                      <a:lnTo>
                        <a:pt x="38" y="200"/>
                      </a:lnTo>
                      <a:lnTo>
                        <a:pt x="26" y="204"/>
                      </a:lnTo>
                      <a:lnTo>
                        <a:pt x="12" y="204"/>
                      </a:lnTo>
                      <a:lnTo>
                        <a:pt x="4" y="200"/>
                      </a:lnTo>
                      <a:lnTo>
                        <a:pt x="0" y="194"/>
                      </a:lnTo>
                      <a:lnTo>
                        <a:pt x="2" y="181"/>
                      </a:lnTo>
                      <a:lnTo>
                        <a:pt x="12" y="153"/>
                      </a:lnTo>
                      <a:lnTo>
                        <a:pt x="28" y="62"/>
                      </a:lnTo>
                      <a:lnTo>
                        <a:pt x="31" y="48"/>
                      </a:lnTo>
                      <a:lnTo>
                        <a:pt x="38" y="41"/>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46" name="Freeform 419"/>
                <p:cNvSpPr/>
                <p:nvPr/>
              </p:nvSpPr>
              <p:spPr bwMode="auto">
                <a:xfrm>
                  <a:off x="969" y="253"/>
                  <a:ext cx="28" cy="29"/>
                </a:xfrm>
                <a:custGeom>
                  <a:avLst/>
                  <a:gdLst>
                    <a:gd name="T0" fmla="*/ 28 w 114"/>
                    <a:gd name="T1" fmla="*/ 0 h 87"/>
                    <a:gd name="T2" fmla="*/ 23 w 114"/>
                    <a:gd name="T3" fmla="*/ 0 h 87"/>
                    <a:gd name="T4" fmla="*/ 23 w 114"/>
                    <a:gd name="T5" fmla="*/ 0 h 87"/>
                    <a:gd name="T6" fmla="*/ 26 w 114"/>
                    <a:gd name="T7" fmla="*/ 0 h 87"/>
                    <a:gd name="T8" fmla="*/ 24 w 114"/>
                    <a:gd name="T9" fmla="*/ 0 h 87"/>
                    <a:gd name="T10" fmla="*/ 22 w 114"/>
                    <a:gd name="T11" fmla="*/ 5 h 87"/>
                    <a:gd name="T12" fmla="*/ 25 w 114"/>
                    <a:gd name="T13" fmla="*/ 5 h 87"/>
                    <a:gd name="T14" fmla="*/ 22 w 114"/>
                    <a:gd name="T15" fmla="*/ 5 h 87"/>
                    <a:gd name="T16" fmla="*/ 22 w 114"/>
                    <a:gd name="T17" fmla="*/ 10 h 87"/>
                    <a:gd name="T18" fmla="*/ 24 w 114"/>
                    <a:gd name="T19" fmla="*/ 10 h 87"/>
                    <a:gd name="T20" fmla="*/ 22 w 114"/>
                    <a:gd name="T21" fmla="*/ 9 h 87"/>
                    <a:gd name="T22" fmla="*/ 20 w 114"/>
                    <a:gd name="T23" fmla="*/ 13 h 87"/>
                    <a:gd name="T24" fmla="*/ 21 w 114"/>
                    <a:gd name="T25" fmla="*/ 15 h 87"/>
                    <a:gd name="T26" fmla="*/ 20 w 114"/>
                    <a:gd name="T27" fmla="*/ 13 h 87"/>
                    <a:gd name="T28" fmla="*/ 17 w 114"/>
                    <a:gd name="T29" fmla="*/ 16 h 87"/>
                    <a:gd name="T30" fmla="*/ 18 w 114"/>
                    <a:gd name="T31" fmla="*/ 19 h 87"/>
                    <a:gd name="T32" fmla="*/ 17 w 114"/>
                    <a:gd name="T33" fmla="*/ 16 h 87"/>
                    <a:gd name="T34" fmla="*/ 13 w 114"/>
                    <a:gd name="T35" fmla="*/ 19 h 87"/>
                    <a:gd name="T36" fmla="*/ 15 w 114"/>
                    <a:gd name="T37" fmla="*/ 22 h 87"/>
                    <a:gd name="T38" fmla="*/ 14 w 114"/>
                    <a:gd name="T39" fmla="*/ 19 h 87"/>
                    <a:gd name="T40" fmla="*/ 9 w 114"/>
                    <a:gd name="T41" fmla="*/ 22 h 87"/>
                    <a:gd name="T42" fmla="*/ 10 w 114"/>
                    <a:gd name="T43" fmla="*/ 24 h 87"/>
                    <a:gd name="T44" fmla="*/ 9 w 114"/>
                    <a:gd name="T45" fmla="*/ 22 h 87"/>
                    <a:gd name="T46" fmla="*/ 5 w 114"/>
                    <a:gd name="T47" fmla="*/ 23 h 87"/>
                    <a:gd name="T48" fmla="*/ 5 w 114"/>
                    <a:gd name="T49" fmla="*/ 25 h 87"/>
                    <a:gd name="T50" fmla="*/ 5 w 114"/>
                    <a:gd name="T51" fmla="*/ 22 h 87"/>
                    <a:gd name="T52" fmla="*/ 0 w 114"/>
                    <a:gd name="T53" fmla="*/ 23 h 87"/>
                    <a:gd name="T54" fmla="*/ 0 w 114"/>
                    <a:gd name="T55" fmla="*/ 29 h 87"/>
                    <a:gd name="T56" fmla="*/ 6 w 114"/>
                    <a:gd name="T57" fmla="*/ 29 h 87"/>
                    <a:gd name="T58" fmla="*/ 6 w 114"/>
                    <a:gd name="T59" fmla="*/ 29 h 87"/>
                    <a:gd name="T60" fmla="*/ 11 w 114"/>
                    <a:gd name="T61" fmla="*/ 27 h 87"/>
                    <a:gd name="T62" fmla="*/ 15 w 114"/>
                    <a:gd name="T63" fmla="*/ 25 h 87"/>
                    <a:gd name="T64" fmla="*/ 15 w 114"/>
                    <a:gd name="T65" fmla="*/ 24 h 87"/>
                    <a:gd name="T66" fmla="*/ 17 w 114"/>
                    <a:gd name="T67" fmla="*/ 24 h 87"/>
                    <a:gd name="T68" fmla="*/ 20 w 114"/>
                    <a:gd name="T69" fmla="*/ 21 h 87"/>
                    <a:gd name="T70" fmla="*/ 20 w 114"/>
                    <a:gd name="T71" fmla="*/ 21 h 87"/>
                    <a:gd name="T72" fmla="*/ 23 w 114"/>
                    <a:gd name="T73" fmla="*/ 17 h 87"/>
                    <a:gd name="T74" fmla="*/ 24 w 114"/>
                    <a:gd name="T75" fmla="*/ 17 h 87"/>
                    <a:gd name="T76" fmla="*/ 26 w 114"/>
                    <a:gd name="T77" fmla="*/ 12 h 87"/>
                    <a:gd name="T78" fmla="*/ 26 w 114"/>
                    <a:gd name="T79" fmla="*/ 11 h 87"/>
                    <a:gd name="T80" fmla="*/ 28 w 114"/>
                    <a:gd name="T81" fmla="*/ 7 h 87"/>
                    <a:gd name="T82" fmla="*/ 28 w 114"/>
                    <a:gd name="T83" fmla="*/ 5 h 87"/>
                    <a:gd name="T84" fmla="*/ 28 w 114"/>
                    <a:gd name="T85" fmla="*/ 6 h 87"/>
                    <a:gd name="T86" fmla="*/ 28 w 114"/>
                    <a:gd name="T87" fmla="*/ 1 h 87"/>
                    <a:gd name="T88" fmla="*/ 28 w 114"/>
                    <a:gd name="T89" fmla="*/ 0 h 87"/>
                    <a:gd name="T90" fmla="*/ 28 w 114"/>
                    <a:gd name="T91" fmla="*/ 0 h 8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4"/>
                    <a:gd name="T139" fmla="*/ 0 h 87"/>
                    <a:gd name="T140" fmla="*/ 114 w 114"/>
                    <a:gd name="T141" fmla="*/ 87 h 8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4" h="87">
                      <a:moveTo>
                        <a:pt x="114" y="0"/>
                      </a:moveTo>
                      <a:lnTo>
                        <a:pt x="95" y="0"/>
                      </a:lnTo>
                      <a:lnTo>
                        <a:pt x="95" y="1"/>
                      </a:lnTo>
                      <a:lnTo>
                        <a:pt x="104" y="1"/>
                      </a:lnTo>
                      <a:lnTo>
                        <a:pt x="97" y="0"/>
                      </a:lnTo>
                      <a:lnTo>
                        <a:pt x="91" y="15"/>
                      </a:lnTo>
                      <a:lnTo>
                        <a:pt x="102" y="16"/>
                      </a:lnTo>
                      <a:lnTo>
                        <a:pt x="91" y="15"/>
                      </a:lnTo>
                      <a:lnTo>
                        <a:pt x="89" y="29"/>
                      </a:lnTo>
                      <a:lnTo>
                        <a:pt x="98" y="30"/>
                      </a:lnTo>
                      <a:lnTo>
                        <a:pt x="89" y="27"/>
                      </a:lnTo>
                      <a:lnTo>
                        <a:pt x="81" y="40"/>
                      </a:lnTo>
                      <a:lnTo>
                        <a:pt x="87" y="45"/>
                      </a:lnTo>
                      <a:lnTo>
                        <a:pt x="81" y="38"/>
                      </a:lnTo>
                      <a:lnTo>
                        <a:pt x="69" y="48"/>
                      </a:lnTo>
                      <a:lnTo>
                        <a:pt x="74" y="56"/>
                      </a:lnTo>
                      <a:lnTo>
                        <a:pt x="70" y="48"/>
                      </a:lnTo>
                      <a:lnTo>
                        <a:pt x="54" y="58"/>
                      </a:lnTo>
                      <a:lnTo>
                        <a:pt x="60" y="65"/>
                      </a:lnTo>
                      <a:lnTo>
                        <a:pt x="55" y="57"/>
                      </a:lnTo>
                      <a:lnTo>
                        <a:pt x="37" y="65"/>
                      </a:lnTo>
                      <a:lnTo>
                        <a:pt x="42" y="73"/>
                      </a:lnTo>
                      <a:lnTo>
                        <a:pt x="38" y="65"/>
                      </a:lnTo>
                      <a:lnTo>
                        <a:pt x="20" y="70"/>
                      </a:lnTo>
                      <a:lnTo>
                        <a:pt x="21" y="76"/>
                      </a:lnTo>
                      <a:lnTo>
                        <a:pt x="21" y="67"/>
                      </a:lnTo>
                      <a:lnTo>
                        <a:pt x="0" y="70"/>
                      </a:lnTo>
                      <a:lnTo>
                        <a:pt x="2" y="87"/>
                      </a:lnTo>
                      <a:lnTo>
                        <a:pt x="23" y="86"/>
                      </a:lnTo>
                      <a:lnTo>
                        <a:pt x="25" y="86"/>
                      </a:lnTo>
                      <a:lnTo>
                        <a:pt x="44" y="82"/>
                      </a:lnTo>
                      <a:lnTo>
                        <a:pt x="63" y="74"/>
                      </a:lnTo>
                      <a:lnTo>
                        <a:pt x="63" y="73"/>
                      </a:lnTo>
                      <a:lnTo>
                        <a:pt x="68" y="73"/>
                      </a:lnTo>
                      <a:lnTo>
                        <a:pt x="81" y="62"/>
                      </a:lnTo>
                      <a:lnTo>
                        <a:pt x="82" y="62"/>
                      </a:lnTo>
                      <a:lnTo>
                        <a:pt x="95" y="52"/>
                      </a:lnTo>
                      <a:lnTo>
                        <a:pt x="97" y="51"/>
                      </a:lnTo>
                      <a:lnTo>
                        <a:pt x="105" y="37"/>
                      </a:lnTo>
                      <a:lnTo>
                        <a:pt x="107" y="34"/>
                      </a:lnTo>
                      <a:lnTo>
                        <a:pt x="113" y="20"/>
                      </a:lnTo>
                      <a:lnTo>
                        <a:pt x="113" y="16"/>
                      </a:lnTo>
                      <a:lnTo>
                        <a:pt x="113" y="18"/>
                      </a:lnTo>
                      <a:lnTo>
                        <a:pt x="114" y="3"/>
                      </a:lnTo>
                      <a:lnTo>
                        <a:pt x="114" y="1"/>
                      </a:lnTo>
                      <a:lnTo>
                        <a:pt x="11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47" name="Freeform 420"/>
                <p:cNvSpPr/>
                <p:nvPr/>
              </p:nvSpPr>
              <p:spPr bwMode="auto">
                <a:xfrm>
                  <a:off x="839" y="388"/>
                  <a:ext cx="53" cy="46"/>
                </a:xfrm>
                <a:custGeom>
                  <a:avLst/>
                  <a:gdLst>
                    <a:gd name="T0" fmla="*/ 0 w 213"/>
                    <a:gd name="T1" fmla="*/ 14 h 137"/>
                    <a:gd name="T2" fmla="*/ 0 w 213"/>
                    <a:gd name="T3" fmla="*/ 46 h 137"/>
                    <a:gd name="T4" fmla="*/ 53 w 213"/>
                    <a:gd name="T5" fmla="*/ 23 h 137"/>
                    <a:gd name="T6" fmla="*/ 53 w 213"/>
                    <a:gd name="T7" fmla="*/ 0 h 137"/>
                    <a:gd name="T8" fmla="*/ 0 w 213"/>
                    <a:gd name="T9" fmla="*/ 14 h 137"/>
                    <a:gd name="T10" fmla="*/ 0 60000 65536"/>
                    <a:gd name="T11" fmla="*/ 0 60000 65536"/>
                    <a:gd name="T12" fmla="*/ 0 60000 65536"/>
                    <a:gd name="T13" fmla="*/ 0 60000 65536"/>
                    <a:gd name="T14" fmla="*/ 0 60000 65536"/>
                    <a:gd name="T15" fmla="*/ 0 w 213"/>
                    <a:gd name="T16" fmla="*/ 0 h 137"/>
                    <a:gd name="T17" fmla="*/ 213 w 213"/>
                    <a:gd name="T18" fmla="*/ 137 h 137"/>
                  </a:gdLst>
                  <a:ahLst/>
                  <a:cxnLst>
                    <a:cxn ang="T10">
                      <a:pos x="T0" y="T1"/>
                    </a:cxn>
                    <a:cxn ang="T11">
                      <a:pos x="T2" y="T3"/>
                    </a:cxn>
                    <a:cxn ang="T12">
                      <a:pos x="T4" y="T5"/>
                    </a:cxn>
                    <a:cxn ang="T13">
                      <a:pos x="T6" y="T7"/>
                    </a:cxn>
                    <a:cxn ang="T14">
                      <a:pos x="T8" y="T9"/>
                    </a:cxn>
                  </a:cxnLst>
                  <a:rect l="T15" t="T16" r="T17" b="T18"/>
                  <a:pathLst>
                    <a:path w="213" h="137">
                      <a:moveTo>
                        <a:pt x="0" y="41"/>
                      </a:moveTo>
                      <a:lnTo>
                        <a:pt x="0" y="137"/>
                      </a:lnTo>
                      <a:lnTo>
                        <a:pt x="213" y="69"/>
                      </a:lnTo>
                      <a:lnTo>
                        <a:pt x="213" y="0"/>
                      </a:lnTo>
                      <a:lnTo>
                        <a:pt x="0" y="41"/>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48" name="Freeform 421"/>
                <p:cNvSpPr/>
                <p:nvPr/>
              </p:nvSpPr>
              <p:spPr bwMode="auto">
                <a:xfrm>
                  <a:off x="839" y="388"/>
                  <a:ext cx="53" cy="46"/>
                </a:xfrm>
                <a:custGeom>
                  <a:avLst/>
                  <a:gdLst>
                    <a:gd name="T0" fmla="*/ 0 w 213"/>
                    <a:gd name="T1" fmla="*/ 14 h 137"/>
                    <a:gd name="T2" fmla="*/ 0 w 213"/>
                    <a:gd name="T3" fmla="*/ 46 h 137"/>
                    <a:gd name="T4" fmla="*/ 53 w 213"/>
                    <a:gd name="T5" fmla="*/ 23 h 137"/>
                    <a:gd name="T6" fmla="*/ 53 w 213"/>
                    <a:gd name="T7" fmla="*/ 0 h 137"/>
                    <a:gd name="T8" fmla="*/ 0 w 213"/>
                    <a:gd name="T9" fmla="*/ 14 h 137"/>
                    <a:gd name="T10" fmla="*/ 0 60000 65536"/>
                    <a:gd name="T11" fmla="*/ 0 60000 65536"/>
                    <a:gd name="T12" fmla="*/ 0 60000 65536"/>
                    <a:gd name="T13" fmla="*/ 0 60000 65536"/>
                    <a:gd name="T14" fmla="*/ 0 60000 65536"/>
                    <a:gd name="T15" fmla="*/ 0 w 213"/>
                    <a:gd name="T16" fmla="*/ 0 h 137"/>
                    <a:gd name="T17" fmla="*/ 213 w 213"/>
                    <a:gd name="T18" fmla="*/ 137 h 137"/>
                  </a:gdLst>
                  <a:ahLst/>
                  <a:cxnLst>
                    <a:cxn ang="T10">
                      <a:pos x="T0" y="T1"/>
                    </a:cxn>
                    <a:cxn ang="T11">
                      <a:pos x="T2" y="T3"/>
                    </a:cxn>
                    <a:cxn ang="T12">
                      <a:pos x="T4" y="T5"/>
                    </a:cxn>
                    <a:cxn ang="T13">
                      <a:pos x="T6" y="T7"/>
                    </a:cxn>
                    <a:cxn ang="T14">
                      <a:pos x="T8" y="T9"/>
                    </a:cxn>
                  </a:cxnLst>
                  <a:rect l="T15" t="T16" r="T17" b="T18"/>
                  <a:pathLst>
                    <a:path w="213" h="137">
                      <a:moveTo>
                        <a:pt x="0" y="41"/>
                      </a:moveTo>
                      <a:lnTo>
                        <a:pt x="0" y="137"/>
                      </a:lnTo>
                      <a:lnTo>
                        <a:pt x="213" y="69"/>
                      </a:lnTo>
                      <a:lnTo>
                        <a:pt x="213" y="0"/>
                      </a:lnTo>
                      <a:lnTo>
                        <a:pt x="0" y="41"/>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249" name="Freeform 422"/>
                <p:cNvSpPr/>
                <p:nvPr/>
              </p:nvSpPr>
              <p:spPr bwMode="auto">
                <a:xfrm>
                  <a:off x="799" y="399"/>
                  <a:ext cx="40" cy="35"/>
                </a:xfrm>
                <a:custGeom>
                  <a:avLst/>
                  <a:gdLst>
                    <a:gd name="T0" fmla="*/ 40 w 160"/>
                    <a:gd name="T1" fmla="*/ 3 h 104"/>
                    <a:gd name="T2" fmla="*/ 40 w 160"/>
                    <a:gd name="T3" fmla="*/ 35 h 104"/>
                    <a:gd name="T4" fmla="*/ 0 w 160"/>
                    <a:gd name="T5" fmla="*/ 27 h 104"/>
                    <a:gd name="T6" fmla="*/ 0 w 160"/>
                    <a:gd name="T7" fmla="*/ 0 h 104"/>
                    <a:gd name="T8" fmla="*/ 40 w 160"/>
                    <a:gd name="T9" fmla="*/ 3 h 104"/>
                    <a:gd name="T10" fmla="*/ 0 60000 65536"/>
                    <a:gd name="T11" fmla="*/ 0 60000 65536"/>
                    <a:gd name="T12" fmla="*/ 0 60000 65536"/>
                    <a:gd name="T13" fmla="*/ 0 60000 65536"/>
                    <a:gd name="T14" fmla="*/ 0 60000 65536"/>
                    <a:gd name="T15" fmla="*/ 0 w 160"/>
                    <a:gd name="T16" fmla="*/ 0 h 104"/>
                    <a:gd name="T17" fmla="*/ 160 w 160"/>
                    <a:gd name="T18" fmla="*/ 104 h 104"/>
                  </a:gdLst>
                  <a:ahLst/>
                  <a:cxnLst>
                    <a:cxn ang="T10">
                      <a:pos x="T0" y="T1"/>
                    </a:cxn>
                    <a:cxn ang="T11">
                      <a:pos x="T2" y="T3"/>
                    </a:cxn>
                    <a:cxn ang="T12">
                      <a:pos x="T4" y="T5"/>
                    </a:cxn>
                    <a:cxn ang="T13">
                      <a:pos x="T6" y="T7"/>
                    </a:cxn>
                    <a:cxn ang="T14">
                      <a:pos x="T8" y="T9"/>
                    </a:cxn>
                  </a:cxnLst>
                  <a:rect l="T15" t="T16" r="T17" b="T18"/>
                  <a:pathLst>
                    <a:path w="160" h="104">
                      <a:moveTo>
                        <a:pt x="160" y="10"/>
                      </a:moveTo>
                      <a:lnTo>
                        <a:pt x="160" y="104"/>
                      </a:lnTo>
                      <a:lnTo>
                        <a:pt x="0" y="80"/>
                      </a:lnTo>
                      <a:lnTo>
                        <a:pt x="0" y="0"/>
                      </a:lnTo>
                      <a:lnTo>
                        <a:pt x="160" y="1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50" name="Freeform 423"/>
                <p:cNvSpPr/>
                <p:nvPr/>
              </p:nvSpPr>
              <p:spPr bwMode="auto">
                <a:xfrm>
                  <a:off x="799" y="399"/>
                  <a:ext cx="40" cy="35"/>
                </a:xfrm>
                <a:custGeom>
                  <a:avLst/>
                  <a:gdLst>
                    <a:gd name="T0" fmla="*/ 40 w 160"/>
                    <a:gd name="T1" fmla="*/ 3 h 104"/>
                    <a:gd name="T2" fmla="*/ 40 w 160"/>
                    <a:gd name="T3" fmla="*/ 35 h 104"/>
                    <a:gd name="T4" fmla="*/ 0 w 160"/>
                    <a:gd name="T5" fmla="*/ 27 h 104"/>
                    <a:gd name="T6" fmla="*/ 0 w 160"/>
                    <a:gd name="T7" fmla="*/ 0 h 104"/>
                    <a:gd name="T8" fmla="*/ 40 w 160"/>
                    <a:gd name="T9" fmla="*/ 3 h 104"/>
                    <a:gd name="T10" fmla="*/ 0 60000 65536"/>
                    <a:gd name="T11" fmla="*/ 0 60000 65536"/>
                    <a:gd name="T12" fmla="*/ 0 60000 65536"/>
                    <a:gd name="T13" fmla="*/ 0 60000 65536"/>
                    <a:gd name="T14" fmla="*/ 0 60000 65536"/>
                    <a:gd name="T15" fmla="*/ 0 w 160"/>
                    <a:gd name="T16" fmla="*/ 0 h 104"/>
                    <a:gd name="T17" fmla="*/ 160 w 160"/>
                    <a:gd name="T18" fmla="*/ 104 h 104"/>
                  </a:gdLst>
                  <a:ahLst/>
                  <a:cxnLst>
                    <a:cxn ang="T10">
                      <a:pos x="T0" y="T1"/>
                    </a:cxn>
                    <a:cxn ang="T11">
                      <a:pos x="T2" y="T3"/>
                    </a:cxn>
                    <a:cxn ang="T12">
                      <a:pos x="T4" y="T5"/>
                    </a:cxn>
                    <a:cxn ang="T13">
                      <a:pos x="T6" y="T7"/>
                    </a:cxn>
                    <a:cxn ang="T14">
                      <a:pos x="T8" y="T9"/>
                    </a:cxn>
                  </a:cxnLst>
                  <a:rect l="T15" t="T16" r="T17" b="T18"/>
                  <a:pathLst>
                    <a:path w="160" h="104">
                      <a:moveTo>
                        <a:pt x="160" y="10"/>
                      </a:moveTo>
                      <a:lnTo>
                        <a:pt x="160" y="104"/>
                      </a:lnTo>
                      <a:lnTo>
                        <a:pt x="0" y="80"/>
                      </a:lnTo>
                      <a:lnTo>
                        <a:pt x="0" y="0"/>
                      </a:lnTo>
                      <a:lnTo>
                        <a:pt x="160" y="10"/>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251" name="Freeform 424"/>
                <p:cNvSpPr/>
                <p:nvPr/>
              </p:nvSpPr>
              <p:spPr bwMode="auto">
                <a:xfrm>
                  <a:off x="799" y="388"/>
                  <a:ext cx="93" cy="14"/>
                </a:xfrm>
                <a:custGeom>
                  <a:avLst/>
                  <a:gdLst>
                    <a:gd name="T0" fmla="*/ 0 w 373"/>
                    <a:gd name="T1" fmla="*/ 11 h 41"/>
                    <a:gd name="T2" fmla="*/ 40 w 373"/>
                    <a:gd name="T3" fmla="*/ 14 h 41"/>
                    <a:gd name="T4" fmla="*/ 93 w 373"/>
                    <a:gd name="T5" fmla="*/ 0 h 41"/>
                    <a:gd name="T6" fmla="*/ 54 w 373"/>
                    <a:gd name="T7" fmla="*/ 0 h 41"/>
                    <a:gd name="T8" fmla="*/ 0 w 373"/>
                    <a:gd name="T9" fmla="*/ 11 h 41"/>
                    <a:gd name="T10" fmla="*/ 0 60000 65536"/>
                    <a:gd name="T11" fmla="*/ 0 60000 65536"/>
                    <a:gd name="T12" fmla="*/ 0 60000 65536"/>
                    <a:gd name="T13" fmla="*/ 0 60000 65536"/>
                    <a:gd name="T14" fmla="*/ 0 60000 65536"/>
                    <a:gd name="T15" fmla="*/ 0 w 373"/>
                    <a:gd name="T16" fmla="*/ 0 h 41"/>
                    <a:gd name="T17" fmla="*/ 373 w 373"/>
                    <a:gd name="T18" fmla="*/ 41 h 41"/>
                  </a:gdLst>
                  <a:ahLst/>
                  <a:cxnLst>
                    <a:cxn ang="T10">
                      <a:pos x="T0" y="T1"/>
                    </a:cxn>
                    <a:cxn ang="T11">
                      <a:pos x="T2" y="T3"/>
                    </a:cxn>
                    <a:cxn ang="T12">
                      <a:pos x="T4" y="T5"/>
                    </a:cxn>
                    <a:cxn ang="T13">
                      <a:pos x="T6" y="T7"/>
                    </a:cxn>
                    <a:cxn ang="T14">
                      <a:pos x="T8" y="T9"/>
                    </a:cxn>
                  </a:cxnLst>
                  <a:rect l="T15" t="T16" r="T17" b="T18"/>
                  <a:pathLst>
                    <a:path w="373" h="41">
                      <a:moveTo>
                        <a:pt x="0" y="31"/>
                      </a:moveTo>
                      <a:lnTo>
                        <a:pt x="162" y="41"/>
                      </a:lnTo>
                      <a:lnTo>
                        <a:pt x="373" y="0"/>
                      </a:lnTo>
                      <a:lnTo>
                        <a:pt x="216" y="0"/>
                      </a:lnTo>
                      <a:lnTo>
                        <a:pt x="0" y="31"/>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52" name="Freeform 425"/>
                <p:cNvSpPr/>
                <p:nvPr/>
              </p:nvSpPr>
              <p:spPr bwMode="auto">
                <a:xfrm>
                  <a:off x="799" y="388"/>
                  <a:ext cx="93" cy="14"/>
                </a:xfrm>
                <a:custGeom>
                  <a:avLst/>
                  <a:gdLst>
                    <a:gd name="T0" fmla="*/ 0 w 373"/>
                    <a:gd name="T1" fmla="*/ 11 h 41"/>
                    <a:gd name="T2" fmla="*/ 40 w 373"/>
                    <a:gd name="T3" fmla="*/ 14 h 41"/>
                    <a:gd name="T4" fmla="*/ 93 w 373"/>
                    <a:gd name="T5" fmla="*/ 0 h 41"/>
                    <a:gd name="T6" fmla="*/ 54 w 373"/>
                    <a:gd name="T7" fmla="*/ 0 h 41"/>
                    <a:gd name="T8" fmla="*/ 0 w 373"/>
                    <a:gd name="T9" fmla="*/ 11 h 41"/>
                    <a:gd name="T10" fmla="*/ 0 60000 65536"/>
                    <a:gd name="T11" fmla="*/ 0 60000 65536"/>
                    <a:gd name="T12" fmla="*/ 0 60000 65536"/>
                    <a:gd name="T13" fmla="*/ 0 60000 65536"/>
                    <a:gd name="T14" fmla="*/ 0 60000 65536"/>
                    <a:gd name="T15" fmla="*/ 0 w 373"/>
                    <a:gd name="T16" fmla="*/ 0 h 41"/>
                    <a:gd name="T17" fmla="*/ 373 w 373"/>
                    <a:gd name="T18" fmla="*/ 41 h 41"/>
                  </a:gdLst>
                  <a:ahLst/>
                  <a:cxnLst>
                    <a:cxn ang="T10">
                      <a:pos x="T0" y="T1"/>
                    </a:cxn>
                    <a:cxn ang="T11">
                      <a:pos x="T2" y="T3"/>
                    </a:cxn>
                    <a:cxn ang="T12">
                      <a:pos x="T4" y="T5"/>
                    </a:cxn>
                    <a:cxn ang="T13">
                      <a:pos x="T6" y="T7"/>
                    </a:cxn>
                    <a:cxn ang="T14">
                      <a:pos x="T8" y="T9"/>
                    </a:cxn>
                  </a:cxnLst>
                  <a:rect l="T15" t="T16" r="T17" b="T18"/>
                  <a:pathLst>
                    <a:path w="373" h="41">
                      <a:moveTo>
                        <a:pt x="0" y="31"/>
                      </a:moveTo>
                      <a:lnTo>
                        <a:pt x="162" y="41"/>
                      </a:lnTo>
                      <a:lnTo>
                        <a:pt x="373" y="0"/>
                      </a:lnTo>
                      <a:lnTo>
                        <a:pt x="216" y="0"/>
                      </a:lnTo>
                      <a:lnTo>
                        <a:pt x="0" y="31"/>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253" name="Freeform 426"/>
                <p:cNvSpPr/>
                <p:nvPr/>
              </p:nvSpPr>
              <p:spPr bwMode="auto">
                <a:xfrm>
                  <a:off x="830" y="384"/>
                  <a:ext cx="33" cy="12"/>
                </a:xfrm>
                <a:custGeom>
                  <a:avLst/>
                  <a:gdLst>
                    <a:gd name="T0" fmla="*/ 0 w 132"/>
                    <a:gd name="T1" fmla="*/ 7 h 36"/>
                    <a:gd name="T2" fmla="*/ 0 w 132"/>
                    <a:gd name="T3" fmla="*/ 11 h 36"/>
                    <a:gd name="T4" fmla="*/ 15 w 132"/>
                    <a:gd name="T5" fmla="*/ 12 h 36"/>
                    <a:gd name="T6" fmla="*/ 33 w 132"/>
                    <a:gd name="T7" fmla="*/ 8 h 36"/>
                    <a:gd name="T8" fmla="*/ 33 w 132"/>
                    <a:gd name="T9" fmla="*/ 0 h 36"/>
                    <a:gd name="T10" fmla="*/ 0 w 132"/>
                    <a:gd name="T11" fmla="*/ 7 h 36"/>
                    <a:gd name="T12" fmla="*/ 0 60000 65536"/>
                    <a:gd name="T13" fmla="*/ 0 60000 65536"/>
                    <a:gd name="T14" fmla="*/ 0 60000 65536"/>
                    <a:gd name="T15" fmla="*/ 0 60000 65536"/>
                    <a:gd name="T16" fmla="*/ 0 60000 65536"/>
                    <a:gd name="T17" fmla="*/ 0 60000 65536"/>
                    <a:gd name="T18" fmla="*/ 0 w 132"/>
                    <a:gd name="T19" fmla="*/ 0 h 36"/>
                    <a:gd name="T20" fmla="*/ 132 w 132"/>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132" h="36">
                      <a:moveTo>
                        <a:pt x="0" y="20"/>
                      </a:moveTo>
                      <a:lnTo>
                        <a:pt x="0" y="33"/>
                      </a:lnTo>
                      <a:lnTo>
                        <a:pt x="61" y="36"/>
                      </a:lnTo>
                      <a:lnTo>
                        <a:pt x="132" y="23"/>
                      </a:lnTo>
                      <a:lnTo>
                        <a:pt x="132" y="0"/>
                      </a:lnTo>
                      <a:lnTo>
                        <a:pt x="0" y="20"/>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54" name="Freeform 427"/>
                <p:cNvSpPr/>
                <p:nvPr/>
              </p:nvSpPr>
              <p:spPr bwMode="auto">
                <a:xfrm>
                  <a:off x="830" y="384"/>
                  <a:ext cx="33" cy="12"/>
                </a:xfrm>
                <a:custGeom>
                  <a:avLst/>
                  <a:gdLst>
                    <a:gd name="T0" fmla="*/ 0 w 132"/>
                    <a:gd name="T1" fmla="*/ 7 h 36"/>
                    <a:gd name="T2" fmla="*/ 0 w 132"/>
                    <a:gd name="T3" fmla="*/ 11 h 36"/>
                    <a:gd name="T4" fmla="*/ 15 w 132"/>
                    <a:gd name="T5" fmla="*/ 12 h 36"/>
                    <a:gd name="T6" fmla="*/ 33 w 132"/>
                    <a:gd name="T7" fmla="*/ 8 h 36"/>
                    <a:gd name="T8" fmla="*/ 33 w 132"/>
                    <a:gd name="T9" fmla="*/ 0 h 36"/>
                    <a:gd name="T10" fmla="*/ 0 w 132"/>
                    <a:gd name="T11" fmla="*/ 7 h 36"/>
                    <a:gd name="T12" fmla="*/ 0 60000 65536"/>
                    <a:gd name="T13" fmla="*/ 0 60000 65536"/>
                    <a:gd name="T14" fmla="*/ 0 60000 65536"/>
                    <a:gd name="T15" fmla="*/ 0 60000 65536"/>
                    <a:gd name="T16" fmla="*/ 0 60000 65536"/>
                    <a:gd name="T17" fmla="*/ 0 60000 65536"/>
                    <a:gd name="T18" fmla="*/ 0 w 132"/>
                    <a:gd name="T19" fmla="*/ 0 h 36"/>
                    <a:gd name="T20" fmla="*/ 132 w 132"/>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132" h="36">
                      <a:moveTo>
                        <a:pt x="0" y="20"/>
                      </a:moveTo>
                      <a:lnTo>
                        <a:pt x="0" y="33"/>
                      </a:lnTo>
                      <a:lnTo>
                        <a:pt x="61" y="36"/>
                      </a:lnTo>
                      <a:lnTo>
                        <a:pt x="132" y="23"/>
                      </a:lnTo>
                      <a:lnTo>
                        <a:pt x="132" y="0"/>
                      </a:lnTo>
                      <a:lnTo>
                        <a:pt x="0" y="20"/>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255" name="Freeform 428"/>
                <p:cNvSpPr/>
                <p:nvPr/>
              </p:nvSpPr>
              <p:spPr bwMode="auto">
                <a:xfrm>
                  <a:off x="839" y="327"/>
                  <a:ext cx="42" cy="66"/>
                </a:xfrm>
                <a:custGeom>
                  <a:avLst/>
                  <a:gdLst>
                    <a:gd name="T0" fmla="*/ 6 w 169"/>
                    <a:gd name="T1" fmla="*/ 66 h 196"/>
                    <a:gd name="T2" fmla="*/ 0 w 169"/>
                    <a:gd name="T3" fmla="*/ 2 h 196"/>
                    <a:gd name="T4" fmla="*/ 36 w 169"/>
                    <a:gd name="T5" fmla="*/ 0 h 196"/>
                    <a:gd name="T6" fmla="*/ 42 w 169"/>
                    <a:gd name="T7" fmla="*/ 57 h 196"/>
                    <a:gd name="T8" fmla="*/ 6 w 169"/>
                    <a:gd name="T9" fmla="*/ 66 h 196"/>
                    <a:gd name="T10" fmla="*/ 0 60000 65536"/>
                    <a:gd name="T11" fmla="*/ 0 60000 65536"/>
                    <a:gd name="T12" fmla="*/ 0 60000 65536"/>
                    <a:gd name="T13" fmla="*/ 0 60000 65536"/>
                    <a:gd name="T14" fmla="*/ 0 60000 65536"/>
                    <a:gd name="T15" fmla="*/ 0 w 169"/>
                    <a:gd name="T16" fmla="*/ 0 h 196"/>
                    <a:gd name="T17" fmla="*/ 169 w 169"/>
                    <a:gd name="T18" fmla="*/ 196 h 196"/>
                  </a:gdLst>
                  <a:ahLst/>
                  <a:cxnLst>
                    <a:cxn ang="T10">
                      <a:pos x="T0" y="T1"/>
                    </a:cxn>
                    <a:cxn ang="T11">
                      <a:pos x="T2" y="T3"/>
                    </a:cxn>
                    <a:cxn ang="T12">
                      <a:pos x="T4" y="T5"/>
                    </a:cxn>
                    <a:cxn ang="T13">
                      <a:pos x="T6" y="T7"/>
                    </a:cxn>
                    <a:cxn ang="T14">
                      <a:pos x="T8" y="T9"/>
                    </a:cxn>
                  </a:cxnLst>
                  <a:rect l="T15" t="T16" r="T17" b="T18"/>
                  <a:pathLst>
                    <a:path w="169" h="196">
                      <a:moveTo>
                        <a:pt x="24" y="196"/>
                      </a:moveTo>
                      <a:lnTo>
                        <a:pt x="0" y="7"/>
                      </a:lnTo>
                      <a:lnTo>
                        <a:pt x="145" y="0"/>
                      </a:lnTo>
                      <a:lnTo>
                        <a:pt x="169" y="169"/>
                      </a:lnTo>
                      <a:lnTo>
                        <a:pt x="24" y="196"/>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56" name="Freeform 429"/>
                <p:cNvSpPr/>
                <p:nvPr/>
              </p:nvSpPr>
              <p:spPr bwMode="auto">
                <a:xfrm>
                  <a:off x="839" y="327"/>
                  <a:ext cx="42" cy="66"/>
                </a:xfrm>
                <a:custGeom>
                  <a:avLst/>
                  <a:gdLst>
                    <a:gd name="T0" fmla="*/ 6 w 169"/>
                    <a:gd name="T1" fmla="*/ 66 h 196"/>
                    <a:gd name="T2" fmla="*/ 0 w 169"/>
                    <a:gd name="T3" fmla="*/ 2 h 196"/>
                    <a:gd name="T4" fmla="*/ 36 w 169"/>
                    <a:gd name="T5" fmla="*/ 0 h 196"/>
                    <a:gd name="T6" fmla="*/ 42 w 169"/>
                    <a:gd name="T7" fmla="*/ 57 h 196"/>
                    <a:gd name="T8" fmla="*/ 6 w 169"/>
                    <a:gd name="T9" fmla="*/ 66 h 196"/>
                    <a:gd name="T10" fmla="*/ 0 60000 65536"/>
                    <a:gd name="T11" fmla="*/ 0 60000 65536"/>
                    <a:gd name="T12" fmla="*/ 0 60000 65536"/>
                    <a:gd name="T13" fmla="*/ 0 60000 65536"/>
                    <a:gd name="T14" fmla="*/ 0 60000 65536"/>
                    <a:gd name="T15" fmla="*/ 0 w 169"/>
                    <a:gd name="T16" fmla="*/ 0 h 196"/>
                    <a:gd name="T17" fmla="*/ 169 w 169"/>
                    <a:gd name="T18" fmla="*/ 196 h 196"/>
                  </a:gdLst>
                  <a:ahLst/>
                  <a:cxnLst>
                    <a:cxn ang="T10">
                      <a:pos x="T0" y="T1"/>
                    </a:cxn>
                    <a:cxn ang="T11">
                      <a:pos x="T2" y="T3"/>
                    </a:cxn>
                    <a:cxn ang="T12">
                      <a:pos x="T4" y="T5"/>
                    </a:cxn>
                    <a:cxn ang="T13">
                      <a:pos x="T6" y="T7"/>
                    </a:cxn>
                    <a:cxn ang="T14">
                      <a:pos x="T8" y="T9"/>
                    </a:cxn>
                  </a:cxnLst>
                  <a:rect l="T15" t="T16" r="T17" b="T18"/>
                  <a:pathLst>
                    <a:path w="169" h="196">
                      <a:moveTo>
                        <a:pt x="24" y="196"/>
                      </a:moveTo>
                      <a:lnTo>
                        <a:pt x="0" y="7"/>
                      </a:lnTo>
                      <a:lnTo>
                        <a:pt x="145" y="0"/>
                      </a:lnTo>
                      <a:lnTo>
                        <a:pt x="169" y="169"/>
                      </a:lnTo>
                      <a:lnTo>
                        <a:pt x="24" y="196"/>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257" name="Freeform 430"/>
                <p:cNvSpPr/>
                <p:nvPr/>
              </p:nvSpPr>
              <p:spPr bwMode="auto">
                <a:xfrm>
                  <a:off x="807" y="329"/>
                  <a:ext cx="37" cy="65"/>
                </a:xfrm>
                <a:custGeom>
                  <a:avLst/>
                  <a:gdLst>
                    <a:gd name="T0" fmla="*/ 31 w 151"/>
                    <a:gd name="T1" fmla="*/ 0 h 194"/>
                    <a:gd name="T2" fmla="*/ 0 w 151"/>
                    <a:gd name="T3" fmla="*/ 14 h 194"/>
                    <a:gd name="T4" fmla="*/ 4 w 151"/>
                    <a:gd name="T5" fmla="*/ 65 h 194"/>
                    <a:gd name="T6" fmla="*/ 37 w 151"/>
                    <a:gd name="T7" fmla="*/ 63 h 194"/>
                    <a:gd name="T8" fmla="*/ 31 w 151"/>
                    <a:gd name="T9" fmla="*/ 0 h 194"/>
                    <a:gd name="T10" fmla="*/ 0 60000 65536"/>
                    <a:gd name="T11" fmla="*/ 0 60000 65536"/>
                    <a:gd name="T12" fmla="*/ 0 60000 65536"/>
                    <a:gd name="T13" fmla="*/ 0 60000 65536"/>
                    <a:gd name="T14" fmla="*/ 0 60000 65536"/>
                    <a:gd name="T15" fmla="*/ 0 w 151"/>
                    <a:gd name="T16" fmla="*/ 0 h 194"/>
                    <a:gd name="T17" fmla="*/ 151 w 151"/>
                    <a:gd name="T18" fmla="*/ 194 h 194"/>
                  </a:gdLst>
                  <a:ahLst/>
                  <a:cxnLst>
                    <a:cxn ang="T10">
                      <a:pos x="T0" y="T1"/>
                    </a:cxn>
                    <a:cxn ang="T11">
                      <a:pos x="T2" y="T3"/>
                    </a:cxn>
                    <a:cxn ang="T12">
                      <a:pos x="T4" y="T5"/>
                    </a:cxn>
                    <a:cxn ang="T13">
                      <a:pos x="T6" y="T7"/>
                    </a:cxn>
                    <a:cxn ang="T14">
                      <a:pos x="T8" y="T9"/>
                    </a:cxn>
                  </a:cxnLst>
                  <a:rect l="T15" t="T16" r="T17" b="T18"/>
                  <a:pathLst>
                    <a:path w="151" h="194">
                      <a:moveTo>
                        <a:pt x="128" y="0"/>
                      </a:moveTo>
                      <a:lnTo>
                        <a:pt x="0" y="41"/>
                      </a:lnTo>
                      <a:lnTo>
                        <a:pt x="17" y="194"/>
                      </a:lnTo>
                      <a:lnTo>
                        <a:pt x="151" y="188"/>
                      </a:lnTo>
                      <a:lnTo>
                        <a:pt x="128"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58" name="Freeform 431"/>
                <p:cNvSpPr/>
                <p:nvPr/>
              </p:nvSpPr>
              <p:spPr bwMode="auto">
                <a:xfrm>
                  <a:off x="807" y="329"/>
                  <a:ext cx="37" cy="65"/>
                </a:xfrm>
                <a:custGeom>
                  <a:avLst/>
                  <a:gdLst>
                    <a:gd name="T0" fmla="*/ 31 w 151"/>
                    <a:gd name="T1" fmla="*/ 0 h 194"/>
                    <a:gd name="T2" fmla="*/ 0 w 151"/>
                    <a:gd name="T3" fmla="*/ 14 h 194"/>
                    <a:gd name="T4" fmla="*/ 4 w 151"/>
                    <a:gd name="T5" fmla="*/ 65 h 194"/>
                    <a:gd name="T6" fmla="*/ 37 w 151"/>
                    <a:gd name="T7" fmla="*/ 63 h 194"/>
                    <a:gd name="T8" fmla="*/ 31 w 151"/>
                    <a:gd name="T9" fmla="*/ 0 h 194"/>
                    <a:gd name="T10" fmla="*/ 0 60000 65536"/>
                    <a:gd name="T11" fmla="*/ 0 60000 65536"/>
                    <a:gd name="T12" fmla="*/ 0 60000 65536"/>
                    <a:gd name="T13" fmla="*/ 0 60000 65536"/>
                    <a:gd name="T14" fmla="*/ 0 60000 65536"/>
                    <a:gd name="T15" fmla="*/ 0 w 151"/>
                    <a:gd name="T16" fmla="*/ 0 h 194"/>
                    <a:gd name="T17" fmla="*/ 151 w 151"/>
                    <a:gd name="T18" fmla="*/ 194 h 194"/>
                  </a:gdLst>
                  <a:ahLst/>
                  <a:cxnLst>
                    <a:cxn ang="T10">
                      <a:pos x="T0" y="T1"/>
                    </a:cxn>
                    <a:cxn ang="T11">
                      <a:pos x="T2" y="T3"/>
                    </a:cxn>
                    <a:cxn ang="T12">
                      <a:pos x="T4" y="T5"/>
                    </a:cxn>
                    <a:cxn ang="T13">
                      <a:pos x="T6" y="T7"/>
                    </a:cxn>
                    <a:cxn ang="T14">
                      <a:pos x="T8" y="T9"/>
                    </a:cxn>
                  </a:cxnLst>
                  <a:rect l="T15" t="T16" r="T17" b="T18"/>
                  <a:pathLst>
                    <a:path w="151" h="194">
                      <a:moveTo>
                        <a:pt x="128" y="0"/>
                      </a:moveTo>
                      <a:lnTo>
                        <a:pt x="0" y="41"/>
                      </a:lnTo>
                      <a:lnTo>
                        <a:pt x="17" y="194"/>
                      </a:lnTo>
                      <a:lnTo>
                        <a:pt x="151" y="188"/>
                      </a:lnTo>
                      <a:lnTo>
                        <a:pt x="128" y="0"/>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259" name="Freeform 432"/>
                <p:cNvSpPr/>
                <p:nvPr/>
              </p:nvSpPr>
              <p:spPr bwMode="auto">
                <a:xfrm>
                  <a:off x="845" y="334"/>
                  <a:ext cx="31" cy="48"/>
                </a:xfrm>
                <a:custGeom>
                  <a:avLst/>
                  <a:gdLst>
                    <a:gd name="T0" fmla="*/ 0 w 124"/>
                    <a:gd name="T1" fmla="*/ 3 h 145"/>
                    <a:gd name="T2" fmla="*/ 5 w 124"/>
                    <a:gd name="T3" fmla="*/ 48 h 145"/>
                    <a:gd name="T4" fmla="*/ 31 w 124"/>
                    <a:gd name="T5" fmla="*/ 43 h 145"/>
                    <a:gd name="T6" fmla="*/ 27 w 124"/>
                    <a:gd name="T7" fmla="*/ 0 h 145"/>
                    <a:gd name="T8" fmla="*/ 0 w 124"/>
                    <a:gd name="T9" fmla="*/ 3 h 145"/>
                    <a:gd name="T10" fmla="*/ 0 60000 65536"/>
                    <a:gd name="T11" fmla="*/ 0 60000 65536"/>
                    <a:gd name="T12" fmla="*/ 0 60000 65536"/>
                    <a:gd name="T13" fmla="*/ 0 60000 65536"/>
                    <a:gd name="T14" fmla="*/ 0 60000 65536"/>
                    <a:gd name="T15" fmla="*/ 0 w 124"/>
                    <a:gd name="T16" fmla="*/ 0 h 145"/>
                    <a:gd name="T17" fmla="*/ 124 w 124"/>
                    <a:gd name="T18" fmla="*/ 145 h 145"/>
                  </a:gdLst>
                  <a:ahLst/>
                  <a:cxnLst>
                    <a:cxn ang="T10">
                      <a:pos x="T0" y="T1"/>
                    </a:cxn>
                    <a:cxn ang="T11">
                      <a:pos x="T2" y="T3"/>
                    </a:cxn>
                    <a:cxn ang="T12">
                      <a:pos x="T4" y="T5"/>
                    </a:cxn>
                    <a:cxn ang="T13">
                      <a:pos x="T6" y="T7"/>
                    </a:cxn>
                    <a:cxn ang="T14">
                      <a:pos x="T8" y="T9"/>
                    </a:cxn>
                  </a:cxnLst>
                  <a:rect l="T15" t="T16" r="T17" b="T18"/>
                  <a:pathLst>
                    <a:path w="124" h="145">
                      <a:moveTo>
                        <a:pt x="0" y="8"/>
                      </a:moveTo>
                      <a:lnTo>
                        <a:pt x="19" y="145"/>
                      </a:lnTo>
                      <a:lnTo>
                        <a:pt x="124" y="131"/>
                      </a:lnTo>
                      <a:lnTo>
                        <a:pt x="106" y="0"/>
                      </a:lnTo>
                      <a:lnTo>
                        <a:pt x="0" y="8"/>
                      </a:lnTo>
                      <a:close/>
                    </a:path>
                  </a:pathLst>
                </a:custGeom>
                <a:solidFill>
                  <a:srgbClr val="00C1CE"/>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60" name="Freeform 433"/>
                <p:cNvSpPr/>
                <p:nvPr/>
              </p:nvSpPr>
              <p:spPr bwMode="auto">
                <a:xfrm>
                  <a:off x="845" y="334"/>
                  <a:ext cx="31" cy="48"/>
                </a:xfrm>
                <a:custGeom>
                  <a:avLst/>
                  <a:gdLst>
                    <a:gd name="T0" fmla="*/ 0 w 124"/>
                    <a:gd name="T1" fmla="*/ 3 h 145"/>
                    <a:gd name="T2" fmla="*/ 5 w 124"/>
                    <a:gd name="T3" fmla="*/ 48 h 145"/>
                    <a:gd name="T4" fmla="*/ 31 w 124"/>
                    <a:gd name="T5" fmla="*/ 43 h 145"/>
                    <a:gd name="T6" fmla="*/ 27 w 124"/>
                    <a:gd name="T7" fmla="*/ 0 h 145"/>
                    <a:gd name="T8" fmla="*/ 0 w 124"/>
                    <a:gd name="T9" fmla="*/ 3 h 145"/>
                    <a:gd name="T10" fmla="*/ 0 60000 65536"/>
                    <a:gd name="T11" fmla="*/ 0 60000 65536"/>
                    <a:gd name="T12" fmla="*/ 0 60000 65536"/>
                    <a:gd name="T13" fmla="*/ 0 60000 65536"/>
                    <a:gd name="T14" fmla="*/ 0 60000 65536"/>
                    <a:gd name="T15" fmla="*/ 0 w 124"/>
                    <a:gd name="T16" fmla="*/ 0 h 145"/>
                    <a:gd name="T17" fmla="*/ 124 w 124"/>
                    <a:gd name="T18" fmla="*/ 145 h 145"/>
                  </a:gdLst>
                  <a:ahLst/>
                  <a:cxnLst>
                    <a:cxn ang="T10">
                      <a:pos x="T0" y="T1"/>
                    </a:cxn>
                    <a:cxn ang="T11">
                      <a:pos x="T2" y="T3"/>
                    </a:cxn>
                    <a:cxn ang="T12">
                      <a:pos x="T4" y="T5"/>
                    </a:cxn>
                    <a:cxn ang="T13">
                      <a:pos x="T6" y="T7"/>
                    </a:cxn>
                    <a:cxn ang="T14">
                      <a:pos x="T8" y="T9"/>
                    </a:cxn>
                  </a:cxnLst>
                  <a:rect l="T15" t="T16" r="T17" b="T18"/>
                  <a:pathLst>
                    <a:path w="124" h="145">
                      <a:moveTo>
                        <a:pt x="0" y="8"/>
                      </a:moveTo>
                      <a:lnTo>
                        <a:pt x="19" y="145"/>
                      </a:lnTo>
                      <a:lnTo>
                        <a:pt x="124" y="131"/>
                      </a:lnTo>
                      <a:lnTo>
                        <a:pt x="106" y="0"/>
                      </a:lnTo>
                      <a:lnTo>
                        <a:pt x="0" y="8"/>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261" name="Freeform 434"/>
                <p:cNvSpPr/>
                <p:nvPr/>
              </p:nvSpPr>
              <p:spPr bwMode="auto">
                <a:xfrm>
                  <a:off x="858" y="393"/>
                  <a:ext cx="30" cy="30"/>
                </a:xfrm>
                <a:custGeom>
                  <a:avLst/>
                  <a:gdLst>
                    <a:gd name="T0" fmla="*/ 30 w 118"/>
                    <a:gd name="T1" fmla="*/ 0 h 91"/>
                    <a:gd name="T2" fmla="*/ 0 w 118"/>
                    <a:gd name="T3" fmla="*/ 10 h 91"/>
                    <a:gd name="T4" fmla="*/ 0 w 118"/>
                    <a:gd name="T5" fmla="*/ 30 h 91"/>
                    <a:gd name="T6" fmla="*/ 30 w 118"/>
                    <a:gd name="T7" fmla="*/ 17 h 91"/>
                    <a:gd name="T8" fmla="*/ 30 w 118"/>
                    <a:gd name="T9" fmla="*/ 0 h 91"/>
                    <a:gd name="T10" fmla="*/ 0 60000 65536"/>
                    <a:gd name="T11" fmla="*/ 0 60000 65536"/>
                    <a:gd name="T12" fmla="*/ 0 60000 65536"/>
                    <a:gd name="T13" fmla="*/ 0 60000 65536"/>
                    <a:gd name="T14" fmla="*/ 0 60000 65536"/>
                    <a:gd name="T15" fmla="*/ 0 w 118"/>
                    <a:gd name="T16" fmla="*/ 0 h 91"/>
                    <a:gd name="T17" fmla="*/ 118 w 118"/>
                    <a:gd name="T18" fmla="*/ 91 h 91"/>
                  </a:gdLst>
                  <a:ahLst/>
                  <a:cxnLst>
                    <a:cxn ang="T10">
                      <a:pos x="T0" y="T1"/>
                    </a:cxn>
                    <a:cxn ang="T11">
                      <a:pos x="T2" y="T3"/>
                    </a:cxn>
                    <a:cxn ang="T12">
                      <a:pos x="T4" y="T5"/>
                    </a:cxn>
                    <a:cxn ang="T13">
                      <a:pos x="T6" y="T7"/>
                    </a:cxn>
                    <a:cxn ang="T14">
                      <a:pos x="T8" y="T9"/>
                    </a:cxn>
                  </a:cxnLst>
                  <a:rect l="T15" t="T16" r="T17" b="T18"/>
                  <a:pathLst>
                    <a:path w="118" h="91">
                      <a:moveTo>
                        <a:pt x="118" y="0"/>
                      </a:moveTo>
                      <a:lnTo>
                        <a:pt x="0" y="30"/>
                      </a:lnTo>
                      <a:lnTo>
                        <a:pt x="0" y="91"/>
                      </a:lnTo>
                      <a:lnTo>
                        <a:pt x="118" y="51"/>
                      </a:lnTo>
                      <a:lnTo>
                        <a:pt x="118" y="0"/>
                      </a:lnTo>
                      <a:close/>
                    </a:path>
                  </a:pathLst>
                </a:custGeom>
                <a:solidFill>
                  <a:srgbClr val="464646"/>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62" name="Freeform 435"/>
                <p:cNvSpPr/>
                <p:nvPr/>
              </p:nvSpPr>
              <p:spPr bwMode="auto">
                <a:xfrm>
                  <a:off x="858" y="393"/>
                  <a:ext cx="30" cy="30"/>
                </a:xfrm>
                <a:custGeom>
                  <a:avLst/>
                  <a:gdLst>
                    <a:gd name="T0" fmla="*/ 30 w 118"/>
                    <a:gd name="T1" fmla="*/ 0 h 91"/>
                    <a:gd name="T2" fmla="*/ 0 w 118"/>
                    <a:gd name="T3" fmla="*/ 10 h 91"/>
                    <a:gd name="T4" fmla="*/ 0 w 118"/>
                    <a:gd name="T5" fmla="*/ 30 h 91"/>
                    <a:gd name="T6" fmla="*/ 30 w 118"/>
                    <a:gd name="T7" fmla="*/ 17 h 91"/>
                    <a:gd name="T8" fmla="*/ 30 w 118"/>
                    <a:gd name="T9" fmla="*/ 0 h 91"/>
                    <a:gd name="T10" fmla="*/ 0 60000 65536"/>
                    <a:gd name="T11" fmla="*/ 0 60000 65536"/>
                    <a:gd name="T12" fmla="*/ 0 60000 65536"/>
                    <a:gd name="T13" fmla="*/ 0 60000 65536"/>
                    <a:gd name="T14" fmla="*/ 0 60000 65536"/>
                    <a:gd name="T15" fmla="*/ 0 w 118"/>
                    <a:gd name="T16" fmla="*/ 0 h 91"/>
                    <a:gd name="T17" fmla="*/ 118 w 118"/>
                    <a:gd name="T18" fmla="*/ 91 h 91"/>
                  </a:gdLst>
                  <a:ahLst/>
                  <a:cxnLst>
                    <a:cxn ang="T10">
                      <a:pos x="T0" y="T1"/>
                    </a:cxn>
                    <a:cxn ang="T11">
                      <a:pos x="T2" y="T3"/>
                    </a:cxn>
                    <a:cxn ang="T12">
                      <a:pos x="T4" y="T5"/>
                    </a:cxn>
                    <a:cxn ang="T13">
                      <a:pos x="T6" y="T7"/>
                    </a:cxn>
                    <a:cxn ang="T14">
                      <a:pos x="T8" y="T9"/>
                    </a:cxn>
                  </a:cxnLst>
                  <a:rect l="T15" t="T16" r="T17" b="T18"/>
                  <a:pathLst>
                    <a:path w="118" h="91">
                      <a:moveTo>
                        <a:pt x="118" y="0"/>
                      </a:moveTo>
                      <a:lnTo>
                        <a:pt x="0" y="30"/>
                      </a:lnTo>
                      <a:lnTo>
                        <a:pt x="0" y="91"/>
                      </a:lnTo>
                      <a:lnTo>
                        <a:pt x="118" y="51"/>
                      </a:lnTo>
                      <a:lnTo>
                        <a:pt x="118" y="0"/>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263" name="Freeform 436"/>
                <p:cNvSpPr/>
                <p:nvPr/>
              </p:nvSpPr>
              <p:spPr bwMode="auto">
                <a:xfrm>
                  <a:off x="873" y="391"/>
                  <a:ext cx="17" cy="21"/>
                </a:xfrm>
                <a:custGeom>
                  <a:avLst/>
                  <a:gdLst>
                    <a:gd name="T0" fmla="*/ 0 w 67"/>
                    <a:gd name="T1" fmla="*/ 14 h 64"/>
                    <a:gd name="T2" fmla="*/ 8 w 67"/>
                    <a:gd name="T3" fmla="*/ 21 h 64"/>
                    <a:gd name="T4" fmla="*/ 17 w 67"/>
                    <a:gd name="T5" fmla="*/ 7 h 64"/>
                    <a:gd name="T6" fmla="*/ 8 w 67"/>
                    <a:gd name="T7" fmla="*/ 0 h 64"/>
                    <a:gd name="T8" fmla="*/ 0 w 67"/>
                    <a:gd name="T9" fmla="*/ 14 h 64"/>
                    <a:gd name="T10" fmla="*/ 0 60000 65536"/>
                    <a:gd name="T11" fmla="*/ 0 60000 65536"/>
                    <a:gd name="T12" fmla="*/ 0 60000 65536"/>
                    <a:gd name="T13" fmla="*/ 0 60000 65536"/>
                    <a:gd name="T14" fmla="*/ 0 60000 65536"/>
                    <a:gd name="T15" fmla="*/ 0 w 67"/>
                    <a:gd name="T16" fmla="*/ 0 h 64"/>
                    <a:gd name="T17" fmla="*/ 67 w 67"/>
                    <a:gd name="T18" fmla="*/ 64 h 64"/>
                  </a:gdLst>
                  <a:ahLst/>
                  <a:cxnLst>
                    <a:cxn ang="T10">
                      <a:pos x="T0" y="T1"/>
                    </a:cxn>
                    <a:cxn ang="T11">
                      <a:pos x="T2" y="T3"/>
                    </a:cxn>
                    <a:cxn ang="T12">
                      <a:pos x="T4" y="T5"/>
                    </a:cxn>
                    <a:cxn ang="T13">
                      <a:pos x="T6" y="T7"/>
                    </a:cxn>
                    <a:cxn ang="T14">
                      <a:pos x="T8" y="T9"/>
                    </a:cxn>
                  </a:cxnLst>
                  <a:rect l="T15" t="T16" r="T17" b="T18"/>
                  <a:pathLst>
                    <a:path w="67" h="64">
                      <a:moveTo>
                        <a:pt x="0" y="43"/>
                      </a:moveTo>
                      <a:lnTo>
                        <a:pt x="33" y="64"/>
                      </a:lnTo>
                      <a:lnTo>
                        <a:pt x="67" y="21"/>
                      </a:lnTo>
                      <a:lnTo>
                        <a:pt x="33" y="0"/>
                      </a:ln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64" name="Freeform 437"/>
                <p:cNvSpPr/>
                <p:nvPr/>
              </p:nvSpPr>
              <p:spPr bwMode="auto">
                <a:xfrm>
                  <a:off x="857" y="399"/>
                  <a:ext cx="23" cy="14"/>
                </a:xfrm>
                <a:custGeom>
                  <a:avLst/>
                  <a:gdLst>
                    <a:gd name="T0" fmla="*/ 23 w 90"/>
                    <a:gd name="T1" fmla="*/ 10 h 44"/>
                    <a:gd name="T2" fmla="*/ 21 w 90"/>
                    <a:gd name="T3" fmla="*/ 0 h 44"/>
                    <a:gd name="T4" fmla="*/ 0 w 90"/>
                    <a:gd name="T5" fmla="*/ 3 h 44"/>
                    <a:gd name="T6" fmla="*/ 2 w 90"/>
                    <a:gd name="T7" fmla="*/ 14 h 44"/>
                    <a:gd name="T8" fmla="*/ 23 w 90"/>
                    <a:gd name="T9" fmla="*/ 10 h 44"/>
                    <a:gd name="T10" fmla="*/ 0 60000 65536"/>
                    <a:gd name="T11" fmla="*/ 0 60000 65536"/>
                    <a:gd name="T12" fmla="*/ 0 60000 65536"/>
                    <a:gd name="T13" fmla="*/ 0 60000 65536"/>
                    <a:gd name="T14" fmla="*/ 0 60000 65536"/>
                    <a:gd name="T15" fmla="*/ 0 w 90"/>
                    <a:gd name="T16" fmla="*/ 0 h 44"/>
                    <a:gd name="T17" fmla="*/ 90 w 90"/>
                    <a:gd name="T18" fmla="*/ 44 h 44"/>
                  </a:gdLst>
                  <a:ahLst/>
                  <a:cxnLst>
                    <a:cxn ang="T10">
                      <a:pos x="T0" y="T1"/>
                    </a:cxn>
                    <a:cxn ang="T11">
                      <a:pos x="T2" y="T3"/>
                    </a:cxn>
                    <a:cxn ang="T12">
                      <a:pos x="T4" y="T5"/>
                    </a:cxn>
                    <a:cxn ang="T13">
                      <a:pos x="T6" y="T7"/>
                    </a:cxn>
                    <a:cxn ang="T14">
                      <a:pos x="T8" y="T9"/>
                    </a:cxn>
                  </a:cxnLst>
                  <a:rect l="T15" t="T16" r="T17" b="T18"/>
                  <a:pathLst>
                    <a:path w="90" h="44">
                      <a:moveTo>
                        <a:pt x="90" y="31"/>
                      </a:moveTo>
                      <a:lnTo>
                        <a:pt x="84" y="0"/>
                      </a:lnTo>
                      <a:lnTo>
                        <a:pt x="0" y="10"/>
                      </a:lnTo>
                      <a:lnTo>
                        <a:pt x="6" y="4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65" name="Line 438"/>
                <p:cNvSpPr>
                  <a:spLocks noChangeShapeType="1"/>
                </p:cNvSpPr>
                <p:nvPr/>
              </p:nvSpPr>
              <p:spPr bwMode="auto">
                <a:xfrm>
                  <a:off x="875" y="398"/>
                  <a:ext cx="1" cy="1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en-CA"/>
                </a:p>
              </p:txBody>
            </p:sp>
            <p:sp>
              <p:nvSpPr>
                <p:cNvPr id="266" name="Line 439"/>
                <p:cNvSpPr>
                  <a:spLocks noChangeShapeType="1"/>
                </p:cNvSpPr>
                <p:nvPr/>
              </p:nvSpPr>
              <p:spPr bwMode="auto">
                <a:xfrm>
                  <a:off x="861" y="402"/>
                  <a:ext cx="1" cy="1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en-CA"/>
                </a:p>
              </p:txBody>
            </p:sp>
            <p:sp>
              <p:nvSpPr>
                <p:cNvPr id="267" name="Line 440"/>
                <p:cNvSpPr>
                  <a:spLocks noChangeShapeType="1"/>
                </p:cNvSpPr>
                <p:nvPr/>
              </p:nvSpPr>
              <p:spPr bwMode="auto">
                <a:xfrm flipH="1">
                  <a:off x="860" y="402"/>
                  <a:ext cx="29" cy="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en-CA"/>
                </a:p>
              </p:txBody>
            </p:sp>
            <p:sp>
              <p:nvSpPr>
                <p:cNvPr id="268" name="Line 441"/>
                <p:cNvSpPr>
                  <a:spLocks noChangeShapeType="1"/>
                </p:cNvSpPr>
                <p:nvPr/>
              </p:nvSpPr>
              <p:spPr bwMode="auto">
                <a:xfrm flipV="1">
                  <a:off x="862" y="395"/>
                  <a:ext cx="25" cy="1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en-CA"/>
                </a:p>
              </p:txBody>
            </p:sp>
            <p:sp>
              <p:nvSpPr>
                <p:cNvPr id="269" name="Freeform 442"/>
                <p:cNvSpPr/>
                <p:nvPr/>
              </p:nvSpPr>
              <p:spPr bwMode="auto">
                <a:xfrm>
                  <a:off x="852" y="421"/>
                  <a:ext cx="4" cy="13"/>
                </a:xfrm>
                <a:custGeom>
                  <a:avLst/>
                  <a:gdLst>
                    <a:gd name="T0" fmla="*/ 1 w 19"/>
                    <a:gd name="T1" fmla="*/ 0 h 39"/>
                    <a:gd name="T2" fmla="*/ 0 w 19"/>
                    <a:gd name="T3" fmla="*/ 12 h 39"/>
                    <a:gd name="T4" fmla="*/ 3 w 19"/>
                    <a:gd name="T5" fmla="*/ 13 h 39"/>
                    <a:gd name="T6" fmla="*/ 4 w 19"/>
                    <a:gd name="T7" fmla="*/ 1 h 39"/>
                    <a:gd name="T8" fmla="*/ 1 w 19"/>
                    <a:gd name="T9" fmla="*/ 0 h 39"/>
                    <a:gd name="T10" fmla="*/ 0 60000 65536"/>
                    <a:gd name="T11" fmla="*/ 0 60000 65536"/>
                    <a:gd name="T12" fmla="*/ 0 60000 65536"/>
                    <a:gd name="T13" fmla="*/ 0 60000 65536"/>
                    <a:gd name="T14" fmla="*/ 0 60000 65536"/>
                    <a:gd name="T15" fmla="*/ 0 w 19"/>
                    <a:gd name="T16" fmla="*/ 0 h 39"/>
                    <a:gd name="T17" fmla="*/ 19 w 19"/>
                    <a:gd name="T18" fmla="*/ 39 h 39"/>
                  </a:gdLst>
                  <a:ahLst/>
                  <a:cxnLst>
                    <a:cxn ang="T10">
                      <a:pos x="T0" y="T1"/>
                    </a:cxn>
                    <a:cxn ang="T11">
                      <a:pos x="T2" y="T3"/>
                    </a:cxn>
                    <a:cxn ang="T12">
                      <a:pos x="T4" y="T5"/>
                    </a:cxn>
                    <a:cxn ang="T13">
                      <a:pos x="T6" y="T7"/>
                    </a:cxn>
                    <a:cxn ang="T14">
                      <a:pos x="T8" y="T9"/>
                    </a:cxn>
                  </a:cxnLst>
                  <a:rect l="T15" t="T16" r="T17" b="T18"/>
                  <a:pathLst>
                    <a:path w="19" h="39">
                      <a:moveTo>
                        <a:pt x="4" y="0"/>
                      </a:moveTo>
                      <a:lnTo>
                        <a:pt x="0" y="35"/>
                      </a:lnTo>
                      <a:lnTo>
                        <a:pt x="12" y="39"/>
                      </a:lnTo>
                      <a:lnTo>
                        <a:pt x="19" y="2"/>
                      </a:lnTo>
                      <a:lnTo>
                        <a:pt x="4" y="0"/>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70" name="Freeform 443"/>
                <p:cNvSpPr/>
                <p:nvPr/>
              </p:nvSpPr>
              <p:spPr bwMode="auto">
                <a:xfrm>
                  <a:off x="852" y="421"/>
                  <a:ext cx="4" cy="13"/>
                </a:xfrm>
                <a:custGeom>
                  <a:avLst/>
                  <a:gdLst>
                    <a:gd name="T0" fmla="*/ 1 w 19"/>
                    <a:gd name="T1" fmla="*/ 0 h 39"/>
                    <a:gd name="T2" fmla="*/ 0 w 19"/>
                    <a:gd name="T3" fmla="*/ 12 h 39"/>
                    <a:gd name="T4" fmla="*/ 3 w 19"/>
                    <a:gd name="T5" fmla="*/ 13 h 39"/>
                    <a:gd name="T6" fmla="*/ 4 w 19"/>
                    <a:gd name="T7" fmla="*/ 1 h 39"/>
                    <a:gd name="T8" fmla="*/ 1 w 19"/>
                    <a:gd name="T9" fmla="*/ 0 h 39"/>
                    <a:gd name="T10" fmla="*/ 0 60000 65536"/>
                    <a:gd name="T11" fmla="*/ 0 60000 65536"/>
                    <a:gd name="T12" fmla="*/ 0 60000 65536"/>
                    <a:gd name="T13" fmla="*/ 0 60000 65536"/>
                    <a:gd name="T14" fmla="*/ 0 60000 65536"/>
                    <a:gd name="T15" fmla="*/ 0 w 19"/>
                    <a:gd name="T16" fmla="*/ 0 h 39"/>
                    <a:gd name="T17" fmla="*/ 19 w 19"/>
                    <a:gd name="T18" fmla="*/ 39 h 39"/>
                  </a:gdLst>
                  <a:ahLst/>
                  <a:cxnLst>
                    <a:cxn ang="T10">
                      <a:pos x="T0" y="T1"/>
                    </a:cxn>
                    <a:cxn ang="T11">
                      <a:pos x="T2" y="T3"/>
                    </a:cxn>
                    <a:cxn ang="T12">
                      <a:pos x="T4" y="T5"/>
                    </a:cxn>
                    <a:cxn ang="T13">
                      <a:pos x="T6" y="T7"/>
                    </a:cxn>
                    <a:cxn ang="T14">
                      <a:pos x="T8" y="T9"/>
                    </a:cxn>
                  </a:cxnLst>
                  <a:rect l="T15" t="T16" r="T17" b="T18"/>
                  <a:pathLst>
                    <a:path w="19" h="39">
                      <a:moveTo>
                        <a:pt x="4" y="0"/>
                      </a:moveTo>
                      <a:lnTo>
                        <a:pt x="0" y="35"/>
                      </a:lnTo>
                      <a:lnTo>
                        <a:pt x="12" y="39"/>
                      </a:lnTo>
                      <a:lnTo>
                        <a:pt x="19" y="2"/>
                      </a:lnTo>
                      <a:lnTo>
                        <a:pt x="4" y="0"/>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271" name="Freeform 444"/>
                <p:cNvSpPr/>
                <p:nvPr/>
              </p:nvSpPr>
              <p:spPr bwMode="auto">
                <a:xfrm>
                  <a:off x="854" y="423"/>
                  <a:ext cx="9" cy="11"/>
                </a:xfrm>
                <a:custGeom>
                  <a:avLst/>
                  <a:gdLst>
                    <a:gd name="T0" fmla="*/ 1 w 36"/>
                    <a:gd name="T1" fmla="*/ 0 h 33"/>
                    <a:gd name="T2" fmla="*/ 0 w 36"/>
                    <a:gd name="T3" fmla="*/ 11 h 33"/>
                    <a:gd name="T4" fmla="*/ 9 w 36"/>
                    <a:gd name="T5" fmla="*/ 6 h 33"/>
                    <a:gd name="T6" fmla="*/ 5 w 36"/>
                    <a:gd name="T7" fmla="*/ 4 h 33"/>
                    <a:gd name="T8" fmla="*/ 2 w 36"/>
                    <a:gd name="T9" fmla="*/ 6 h 33"/>
                    <a:gd name="T10" fmla="*/ 3 w 36"/>
                    <a:gd name="T11" fmla="*/ 0 h 33"/>
                    <a:gd name="T12" fmla="*/ 1 w 36"/>
                    <a:gd name="T13" fmla="*/ 0 h 33"/>
                    <a:gd name="T14" fmla="*/ 0 60000 65536"/>
                    <a:gd name="T15" fmla="*/ 0 60000 65536"/>
                    <a:gd name="T16" fmla="*/ 0 60000 65536"/>
                    <a:gd name="T17" fmla="*/ 0 60000 65536"/>
                    <a:gd name="T18" fmla="*/ 0 60000 65536"/>
                    <a:gd name="T19" fmla="*/ 0 60000 65536"/>
                    <a:gd name="T20" fmla="*/ 0 60000 65536"/>
                    <a:gd name="T21" fmla="*/ 0 w 36"/>
                    <a:gd name="T22" fmla="*/ 0 h 33"/>
                    <a:gd name="T23" fmla="*/ 36 w 36"/>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33">
                      <a:moveTo>
                        <a:pt x="3" y="1"/>
                      </a:moveTo>
                      <a:lnTo>
                        <a:pt x="0" y="33"/>
                      </a:lnTo>
                      <a:lnTo>
                        <a:pt x="36" y="17"/>
                      </a:lnTo>
                      <a:lnTo>
                        <a:pt x="21" y="13"/>
                      </a:lnTo>
                      <a:lnTo>
                        <a:pt x="8" y="19"/>
                      </a:lnTo>
                      <a:lnTo>
                        <a:pt x="12" y="0"/>
                      </a:lnTo>
                      <a:lnTo>
                        <a:pt x="3" y="1"/>
                      </a:lnTo>
                      <a:close/>
                    </a:path>
                  </a:pathLst>
                </a:custGeom>
                <a:solidFill>
                  <a:srgbClr val="464646"/>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72" name="Freeform 445"/>
                <p:cNvSpPr/>
                <p:nvPr/>
              </p:nvSpPr>
              <p:spPr bwMode="auto">
                <a:xfrm>
                  <a:off x="854" y="423"/>
                  <a:ext cx="9" cy="11"/>
                </a:xfrm>
                <a:custGeom>
                  <a:avLst/>
                  <a:gdLst>
                    <a:gd name="T0" fmla="*/ 1 w 36"/>
                    <a:gd name="T1" fmla="*/ 0 h 33"/>
                    <a:gd name="T2" fmla="*/ 0 w 36"/>
                    <a:gd name="T3" fmla="*/ 11 h 33"/>
                    <a:gd name="T4" fmla="*/ 9 w 36"/>
                    <a:gd name="T5" fmla="*/ 6 h 33"/>
                    <a:gd name="T6" fmla="*/ 5 w 36"/>
                    <a:gd name="T7" fmla="*/ 4 h 33"/>
                    <a:gd name="T8" fmla="*/ 2 w 36"/>
                    <a:gd name="T9" fmla="*/ 6 h 33"/>
                    <a:gd name="T10" fmla="*/ 3 w 36"/>
                    <a:gd name="T11" fmla="*/ 0 h 33"/>
                    <a:gd name="T12" fmla="*/ 1 w 36"/>
                    <a:gd name="T13" fmla="*/ 0 h 33"/>
                    <a:gd name="T14" fmla="*/ 0 60000 65536"/>
                    <a:gd name="T15" fmla="*/ 0 60000 65536"/>
                    <a:gd name="T16" fmla="*/ 0 60000 65536"/>
                    <a:gd name="T17" fmla="*/ 0 60000 65536"/>
                    <a:gd name="T18" fmla="*/ 0 60000 65536"/>
                    <a:gd name="T19" fmla="*/ 0 60000 65536"/>
                    <a:gd name="T20" fmla="*/ 0 60000 65536"/>
                    <a:gd name="T21" fmla="*/ 0 w 36"/>
                    <a:gd name="T22" fmla="*/ 0 h 33"/>
                    <a:gd name="T23" fmla="*/ 36 w 36"/>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33">
                      <a:moveTo>
                        <a:pt x="3" y="1"/>
                      </a:moveTo>
                      <a:lnTo>
                        <a:pt x="0" y="33"/>
                      </a:lnTo>
                      <a:lnTo>
                        <a:pt x="36" y="17"/>
                      </a:lnTo>
                      <a:lnTo>
                        <a:pt x="21" y="13"/>
                      </a:lnTo>
                      <a:lnTo>
                        <a:pt x="8" y="19"/>
                      </a:lnTo>
                      <a:lnTo>
                        <a:pt x="12" y="0"/>
                      </a:lnTo>
                      <a:lnTo>
                        <a:pt x="3" y="1"/>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273" name="Freeform 446"/>
                <p:cNvSpPr/>
                <p:nvPr/>
              </p:nvSpPr>
              <p:spPr bwMode="auto">
                <a:xfrm>
                  <a:off x="848" y="393"/>
                  <a:ext cx="71" cy="46"/>
                </a:xfrm>
                <a:custGeom>
                  <a:avLst/>
                  <a:gdLst>
                    <a:gd name="T0" fmla="*/ 0 w 286"/>
                    <a:gd name="T1" fmla="*/ 20 h 139"/>
                    <a:gd name="T2" fmla="*/ 34 w 286"/>
                    <a:gd name="T3" fmla="*/ 46 h 139"/>
                    <a:gd name="T4" fmla="*/ 71 w 286"/>
                    <a:gd name="T5" fmla="*/ 20 h 139"/>
                    <a:gd name="T6" fmla="*/ 42 w 286"/>
                    <a:gd name="T7" fmla="*/ 0 h 139"/>
                    <a:gd name="T8" fmla="*/ 0 w 286"/>
                    <a:gd name="T9" fmla="*/ 20 h 139"/>
                    <a:gd name="T10" fmla="*/ 0 60000 65536"/>
                    <a:gd name="T11" fmla="*/ 0 60000 65536"/>
                    <a:gd name="T12" fmla="*/ 0 60000 65536"/>
                    <a:gd name="T13" fmla="*/ 0 60000 65536"/>
                    <a:gd name="T14" fmla="*/ 0 60000 65536"/>
                    <a:gd name="T15" fmla="*/ 0 w 286"/>
                    <a:gd name="T16" fmla="*/ 0 h 139"/>
                    <a:gd name="T17" fmla="*/ 286 w 286"/>
                    <a:gd name="T18" fmla="*/ 139 h 139"/>
                  </a:gdLst>
                  <a:ahLst/>
                  <a:cxnLst>
                    <a:cxn ang="T10">
                      <a:pos x="T0" y="T1"/>
                    </a:cxn>
                    <a:cxn ang="T11">
                      <a:pos x="T2" y="T3"/>
                    </a:cxn>
                    <a:cxn ang="T12">
                      <a:pos x="T4" y="T5"/>
                    </a:cxn>
                    <a:cxn ang="T13">
                      <a:pos x="T6" y="T7"/>
                    </a:cxn>
                    <a:cxn ang="T14">
                      <a:pos x="T8" y="T9"/>
                    </a:cxn>
                  </a:cxnLst>
                  <a:rect l="T15" t="T16" r="T17" b="T18"/>
                  <a:pathLst>
                    <a:path w="286" h="139">
                      <a:moveTo>
                        <a:pt x="0" y="60"/>
                      </a:moveTo>
                      <a:lnTo>
                        <a:pt x="137" y="139"/>
                      </a:lnTo>
                      <a:lnTo>
                        <a:pt x="286" y="61"/>
                      </a:lnTo>
                      <a:lnTo>
                        <a:pt x="171" y="0"/>
                      </a:lnTo>
                      <a:lnTo>
                        <a:pt x="0" y="6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74" name="Freeform 447"/>
                <p:cNvSpPr/>
                <p:nvPr/>
              </p:nvSpPr>
              <p:spPr bwMode="auto">
                <a:xfrm>
                  <a:off x="848" y="393"/>
                  <a:ext cx="71" cy="46"/>
                </a:xfrm>
                <a:custGeom>
                  <a:avLst/>
                  <a:gdLst>
                    <a:gd name="T0" fmla="*/ 0 w 286"/>
                    <a:gd name="T1" fmla="*/ 20 h 139"/>
                    <a:gd name="T2" fmla="*/ 34 w 286"/>
                    <a:gd name="T3" fmla="*/ 46 h 139"/>
                    <a:gd name="T4" fmla="*/ 71 w 286"/>
                    <a:gd name="T5" fmla="*/ 20 h 139"/>
                    <a:gd name="T6" fmla="*/ 42 w 286"/>
                    <a:gd name="T7" fmla="*/ 0 h 139"/>
                    <a:gd name="T8" fmla="*/ 0 w 286"/>
                    <a:gd name="T9" fmla="*/ 20 h 139"/>
                    <a:gd name="T10" fmla="*/ 0 60000 65536"/>
                    <a:gd name="T11" fmla="*/ 0 60000 65536"/>
                    <a:gd name="T12" fmla="*/ 0 60000 65536"/>
                    <a:gd name="T13" fmla="*/ 0 60000 65536"/>
                    <a:gd name="T14" fmla="*/ 0 60000 65536"/>
                    <a:gd name="T15" fmla="*/ 0 w 286"/>
                    <a:gd name="T16" fmla="*/ 0 h 139"/>
                    <a:gd name="T17" fmla="*/ 286 w 286"/>
                    <a:gd name="T18" fmla="*/ 139 h 139"/>
                  </a:gdLst>
                  <a:ahLst/>
                  <a:cxnLst>
                    <a:cxn ang="T10">
                      <a:pos x="T0" y="T1"/>
                    </a:cxn>
                    <a:cxn ang="T11">
                      <a:pos x="T2" y="T3"/>
                    </a:cxn>
                    <a:cxn ang="T12">
                      <a:pos x="T4" y="T5"/>
                    </a:cxn>
                    <a:cxn ang="T13">
                      <a:pos x="T6" y="T7"/>
                    </a:cxn>
                    <a:cxn ang="T14">
                      <a:pos x="T8" y="T9"/>
                    </a:cxn>
                  </a:cxnLst>
                  <a:rect l="T15" t="T16" r="T17" b="T18"/>
                  <a:pathLst>
                    <a:path w="286" h="139">
                      <a:moveTo>
                        <a:pt x="0" y="60"/>
                      </a:moveTo>
                      <a:lnTo>
                        <a:pt x="137" y="139"/>
                      </a:lnTo>
                      <a:lnTo>
                        <a:pt x="286" y="61"/>
                      </a:lnTo>
                      <a:lnTo>
                        <a:pt x="171" y="0"/>
                      </a:lnTo>
                      <a:lnTo>
                        <a:pt x="0" y="60"/>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275" name="Freeform 448"/>
                <p:cNvSpPr/>
                <p:nvPr/>
              </p:nvSpPr>
              <p:spPr bwMode="auto">
                <a:xfrm>
                  <a:off x="847" y="413"/>
                  <a:ext cx="35" cy="32"/>
                </a:xfrm>
                <a:custGeom>
                  <a:avLst/>
                  <a:gdLst>
                    <a:gd name="T0" fmla="*/ 1 w 139"/>
                    <a:gd name="T1" fmla="*/ 0 h 97"/>
                    <a:gd name="T2" fmla="*/ 35 w 139"/>
                    <a:gd name="T3" fmla="*/ 27 h 97"/>
                    <a:gd name="T4" fmla="*/ 34 w 139"/>
                    <a:gd name="T5" fmla="*/ 32 h 97"/>
                    <a:gd name="T6" fmla="*/ 0 w 139"/>
                    <a:gd name="T7" fmla="*/ 5 h 97"/>
                    <a:gd name="T8" fmla="*/ 1 w 139"/>
                    <a:gd name="T9" fmla="*/ 0 h 97"/>
                    <a:gd name="T10" fmla="*/ 0 60000 65536"/>
                    <a:gd name="T11" fmla="*/ 0 60000 65536"/>
                    <a:gd name="T12" fmla="*/ 0 60000 65536"/>
                    <a:gd name="T13" fmla="*/ 0 60000 65536"/>
                    <a:gd name="T14" fmla="*/ 0 60000 65536"/>
                    <a:gd name="T15" fmla="*/ 0 w 139"/>
                    <a:gd name="T16" fmla="*/ 0 h 97"/>
                    <a:gd name="T17" fmla="*/ 139 w 139"/>
                    <a:gd name="T18" fmla="*/ 97 h 97"/>
                  </a:gdLst>
                  <a:ahLst/>
                  <a:cxnLst>
                    <a:cxn ang="T10">
                      <a:pos x="T0" y="T1"/>
                    </a:cxn>
                    <a:cxn ang="T11">
                      <a:pos x="T2" y="T3"/>
                    </a:cxn>
                    <a:cxn ang="T12">
                      <a:pos x="T4" y="T5"/>
                    </a:cxn>
                    <a:cxn ang="T13">
                      <a:pos x="T6" y="T7"/>
                    </a:cxn>
                    <a:cxn ang="T14">
                      <a:pos x="T8" y="T9"/>
                    </a:cxn>
                  </a:cxnLst>
                  <a:rect l="T15" t="T16" r="T17" b="T18"/>
                  <a:pathLst>
                    <a:path w="139" h="97">
                      <a:moveTo>
                        <a:pt x="4" y="0"/>
                      </a:moveTo>
                      <a:lnTo>
                        <a:pt x="139" y="81"/>
                      </a:lnTo>
                      <a:lnTo>
                        <a:pt x="134" y="97"/>
                      </a:lnTo>
                      <a:lnTo>
                        <a:pt x="0" y="15"/>
                      </a:lnTo>
                      <a:lnTo>
                        <a:pt x="4" y="0"/>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76" name="Freeform 449"/>
                <p:cNvSpPr/>
                <p:nvPr/>
              </p:nvSpPr>
              <p:spPr bwMode="auto">
                <a:xfrm>
                  <a:off x="847" y="413"/>
                  <a:ext cx="35" cy="32"/>
                </a:xfrm>
                <a:custGeom>
                  <a:avLst/>
                  <a:gdLst>
                    <a:gd name="T0" fmla="*/ 1 w 139"/>
                    <a:gd name="T1" fmla="*/ 0 h 97"/>
                    <a:gd name="T2" fmla="*/ 35 w 139"/>
                    <a:gd name="T3" fmla="*/ 27 h 97"/>
                    <a:gd name="T4" fmla="*/ 34 w 139"/>
                    <a:gd name="T5" fmla="*/ 32 h 97"/>
                    <a:gd name="T6" fmla="*/ 0 w 139"/>
                    <a:gd name="T7" fmla="*/ 5 h 97"/>
                    <a:gd name="T8" fmla="*/ 1 w 139"/>
                    <a:gd name="T9" fmla="*/ 0 h 97"/>
                    <a:gd name="T10" fmla="*/ 0 60000 65536"/>
                    <a:gd name="T11" fmla="*/ 0 60000 65536"/>
                    <a:gd name="T12" fmla="*/ 0 60000 65536"/>
                    <a:gd name="T13" fmla="*/ 0 60000 65536"/>
                    <a:gd name="T14" fmla="*/ 0 60000 65536"/>
                    <a:gd name="T15" fmla="*/ 0 w 139"/>
                    <a:gd name="T16" fmla="*/ 0 h 97"/>
                    <a:gd name="T17" fmla="*/ 139 w 139"/>
                    <a:gd name="T18" fmla="*/ 97 h 97"/>
                  </a:gdLst>
                  <a:ahLst/>
                  <a:cxnLst>
                    <a:cxn ang="T10">
                      <a:pos x="T0" y="T1"/>
                    </a:cxn>
                    <a:cxn ang="T11">
                      <a:pos x="T2" y="T3"/>
                    </a:cxn>
                    <a:cxn ang="T12">
                      <a:pos x="T4" y="T5"/>
                    </a:cxn>
                    <a:cxn ang="T13">
                      <a:pos x="T6" y="T7"/>
                    </a:cxn>
                    <a:cxn ang="T14">
                      <a:pos x="T8" y="T9"/>
                    </a:cxn>
                  </a:cxnLst>
                  <a:rect l="T15" t="T16" r="T17" b="T18"/>
                  <a:pathLst>
                    <a:path w="139" h="97">
                      <a:moveTo>
                        <a:pt x="4" y="0"/>
                      </a:moveTo>
                      <a:lnTo>
                        <a:pt x="139" y="81"/>
                      </a:lnTo>
                      <a:lnTo>
                        <a:pt x="134" y="97"/>
                      </a:lnTo>
                      <a:lnTo>
                        <a:pt x="0" y="15"/>
                      </a:lnTo>
                      <a:lnTo>
                        <a:pt x="4" y="0"/>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277" name="Freeform 450"/>
                <p:cNvSpPr/>
                <p:nvPr/>
              </p:nvSpPr>
              <p:spPr bwMode="auto">
                <a:xfrm>
                  <a:off x="881" y="413"/>
                  <a:ext cx="38" cy="33"/>
                </a:xfrm>
                <a:custGeom>
                  <a:avLst/>
                  <a:gdLst>
                    <a:gd name="T0" fmla="*/ 0 w 153"/>
                    <a:gd name="T1" fmla="*/ 33 h 98"/>
                    <a:gd name="T2" fmla="*/ 2 w 153"/>
                    <a:gd name="T3" fmla="*/ 27 h 98"/>
                    <a:gd name="T4" fmla="*/ 38 w 153"/>
                    <a:gd name="T5" fmla="*/ 0 h 98"/>
                    <a:gd name="T6" fmla="*/ 36 w 153"/>
                    <a:gd name="T7" fmla="*/ 5 h 98"/>
                    <a:gd name="T8" fmla="*/ 0 w 153"/>
                    <a:gd name="T9" fmla="*/ 33 h 98"/>
                    <a:gd name="T10" fmla="*/ 0 60000 65536"/>
                    <a:gd name="T11" fmla="*/ 0 60000 65536"/>
                    <a:gd name="T12" fmla="*/ 0 60000 65536"/>
                    <a:gd name="T13" fmla="*/ 0 60000 65536"/>
                    <a:gd name="T14" fmla="*/ 0 60000 65536"/>
                    <a:gd name="T15" fmla="*/ 0 w 153"/>
                    <a:gd name="T16" fmla="*/ 0 h 98"/>
                    <a:gd name="T17" fmla="*/ 153 w 153"/>
                    <a:gd name="T18" fmla="*/ 98 h 98"/>
                  </a:gdLst>
                  <a:ahLst/>
                  <a:cxnLst>
                    <a:cxn ang="T10">
                      <a:pos x="T0" y="T1"/>
                    </a:cxn>
                    <a:cxn ang="T11">
                      <a:pos x="T2" y="T3"/>
                    </a:cxn>
                    <a:cxn ang="T12">
                      <a:pos x="T4" y="T5"/>
                    </a:cxn>
                    <a:cxn ang="T13">
                      <a:pos x="T6" y="T7"/>
                    </a:cxn>
                    <a:cxn ang="T14">
                      <a:pos x="T8" y="T9"/>
                    </a:cxn>
                  </a:cxnLst>
                  <a:rect l="T15" t="T16" r="T17" b="T18"/>
                  <a:pathLst>
                    <a:path w="153" h="98">
                      <a:moveTo>
                        <a:pt x="0" y="98"/>
                      </a:moveTo>
                      <a:lnTo>
                        <a:pt x="7" y="80"/>
                      </a:lnTo>
                      <a:lnTo>
                        <a:pt x="153" y="0"/>
                      </a:lnTo>
                      <a:lnTo>
                        <a:pt x="146" y="14"/>
                      </a:lnTo>
                      <a:lnTo>
                        <a:pt x="0" y="98"/>
                      </a:lnTo>
                      <a:close/>
                    </a:path>
                  </a:pathLst>
                </a:custGeom>
                <a:solidFill>
                  <a:srgbClr val="464646"/>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78" name="Freeform 451"/>
                <p:cNvSpPr/>
                <p:nvPr/>
              </p:nvSpPr>
              <p:spPr bwMode="auto">
                <a:xfrm>
                  <a:off x="881" y="413"/>
                  <a:ext cx="38" cy="33"/>
                </a:xfrm>
                <a:custGeom>
                  <a:avLst/>
                  <a:gdLst>
                    <a:gd name="T0" fmla="*/ 0 w 153"/>
                    <a:gd name="T1" fmla="*/ 33 h 98"/>
                    <a:gd name="T2" fmla="*/ 2 w 153"/>
                    <a:gd name="T3" fmla="*/ 27 h 98"/>
                    <a:gd name="T4" fmla="*/ 38 w 153"/>
                    <a:gd name="T5" fmla="*/ 0 h 98"/>
                    <a:gd name="T6" fmla="*/ 36 w 153"/>
                    <a:gd name="T7" fmla="*/ 5 h 98"/>
                    <a:gd name="T8" fmla="*/ 0 w 153"/>
                    <a:gd name="T9" fmla="*/ 33 h 98"/>
                    <a:gd name="T10" fmla="*/ 0 60000 65536"/>
                    <a:gd name="T11" fmla="*/ 0 60000 65536"/>
                    <a:gd name="T12" fmla="*/ 0 60000 65536"/>
                    <a:gd name="T13" fmla="*/ 0 60000 65536"/>
                    <a:gd name="T14" fmla="*/ 0 60000 65536"/>
                    <a:gd name="T15" fmla="*/ 0 w 153"/>
                    <a:gd name="T16" fmla="*/ 0 h 98"/>
                    <a:gd name="T17" fmla="*/ 153 w 153"/>
                    <a:gd name="T18" fmla="*/ 98 h 98"/>
                  </a:gdLst>
                  <a:ahLst/>
                  <a:cxnLst>
                    <a:cxn ang="T10">
                      <a:pos x="T0" y="T1"/>
                    </a:cxn>
                    <a:cxn ang="T11">
                      <a:pos x="T2" y="T3"/>
                    </a:cxn>
                    <a:cxn ang="T12">
                      <a:pos x="T4" y="T5"/>
                    </a:cxn>
                    <a:cxn ang="T13">
                      <a:pos x="T6" y="T7"/>
                    </a:cxn>
                    <a:cxn ang="T14">
                      <a:pos x="T8" y="T9"/>
                    </a:cxn>
                  </a:cxnLst>
                  <a:rect l="T15" t="T16" r="T17" b="T18"/>
                  <a:pathLst>
                    <a:path w="153" h="98">
                      <a:moveTo>
                        <a:pt x="0" y="98"/>
                      </a:moveTo>
                      <a:lnTo>
                        <a:pt x="7" y="80"/>
                      </a:lnTo>
                      <a:lnTo>
                        <a:pt x="153" y="0"/>
                      </a:lnTo>
                      <a:lnTo>
                        <a:pt x="146" y="14"/>
                      </a:lnTo>
                      <a:lnTo>
                        <a:pt x="0" y="98"/>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279" name="Freeform 452"/>
                <p:cNvSpPr/>
                <p:nvPr/>
              </p:nvSpPr>
              <p:spPr bwMode="auto">
                <a:xfrm>
                  <a:off x="862" y="415"/>
                  <a:ext cx="29" cy="20"/>
                </a:xfrm>
                <a:custGeom>
                  <a:avLst/>
                  <a:gdLst>
                    <a:gd name="T0" fmla="*/ 0 w 116"/>
                    <a:gd name="T1" fmla="*/ 5 h 59"/>
                    <a:gd name="T2" fmla="*/ 10 w 116"/>
                    <a:gd name="T3" fmla="*/ 0 h 59"/>
                    <a:gd name="T4" fmla="*/ 29 w 116"/>
                    <a:gd name="T5" fmla="*/ 14 h 59"/>
                    <a:gd name="T6" fmla="*/ 20 w 116"/>
                    <a:gd name="T7" fmla="*/ 20 h 59"/>
                    <a:gd name="T8" fmla="*/ 0 w 116"/>
                    <a:gd name="T9" fmla="*/ 5 h 59"/>
                    <a:gd name="T10" fmla="*/ 0 60000 65536"/>
                    <a:gd name="T11" fmla="*/ 0 60000 65536"/>
                    <a:gd name="T12" fmla="*/ 0 60000 65536"/>
                    <a:gd name="T13" fmla="*/ 0 60000 65536"/>
                    <a:gd name="T14" fmla="*/ 0 60000 65536"/>
                    <a:gd name="T15" fmla="*/ 0 w 116"/>
                    <a:gd name="T16" fmla="*/ 0 h 59"/>
                    <a:gd name="T17" fmla="*/ 116 w 116"/>
                    <a:gd name="T18" fmla="*/ 59 h 59"/>
                  </a:gdLst>
                  <a:ahLst/>
                  <a:cxnLst>
                    <a:cxn ang="T10">
                      <a:pos x="T0" y="T1"/>
                    </a:cxn>
                    <a:cxn ang="T11">
                      <a:pos x="T2" y="T3"/>
                    </a:cxn>
                    <a:cxn ang="T12">
                      <a:pos x="T4" y="T5"/>
                    </a:cxn>
                    <a:cxn ang="T13">
                      <a:pos x="T6" y="T7"/>
                    </a:cxn>
                    <a:cxn ang="T14">
                      <a:pos x="T8" y="T9"/>
                    </a:cxn>
                  </a:cxnLst>
                  <a:rect l="T15" t="T16" r="T17" b="T18"/>
                  <a:pathLst>
                    <a:path w="116" h="59">
                      <a:moveTo>
                        <a:pt x="0" y="14"/>
                      </a:moveTo>
                      <a:lnTo>
                        <a:pt x="41" y="0"/>
                      </a:lnTo>
                      <a:lnTo>
                        <a:pt x="116" y="41"/>
                      </a:lnTo>
                      <a:lnTo>
                        <a:pt x="79" y="59"/>
                      </a:lnTo>
                      <a:lnTo>
                        <a:pt x="0" y="14"/>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80" name="Freeform 453"/>
                <p:cNvSpPr/>
                <p:nvPr/>
              </p:nvSpPr>
              <p:spPr bwMode="auto">
                <a:xfrm>
                  <a:off x="874" y="400"/>
                  <a:ext cx="42" cy="28"/>
                </a:xfrm>
                <a:custGeom>
                  <a:avLst/>
                  <a:gdLst>
                    <a:gd name="T0" fmla="*/ 0 w 167"/>
                    <a:gd name="T1" fmla="*/ 14 h 84"/>
                    <a:gd name="T2" fmla="*/ 18 w 167"/>
                    <a:gd name="T3" fmla="*/ 28 h 84"/>
                    <a:gd name="T4" fmla="*/ 42 w 167"/>
                    <a:gd name="T5" fmla="*/ 13 h 84"/>
                    <a:gd name="T6" fmla="*/ 25 w 167"/>
                    <a:gd name="T7" fmla="*/ 0 h 84"/>
                    <a:gd name="T8" fmla="*/ 0 w 167"/>
                    <a:gd name="T9" fmla="*/ 14 h 84"/>
                    <a:gd name="T10" fmla="*/ 0 60000 65536"/>
                    <a:gd name="T11" fmla="*/ 0 60000 65536"/>
                    <a:gd name="T12" fmla="*/ 0 60000 65536"/>
                    <a:gd name="T13" fmla="*/ 0 60000 65536"/>
                    <a:gd name="T14" fmla="*/ 0 60000 65536"/>
                    <a:gd name="T15" fmla="*/ 0 w 167"/>
                    <a:gd name="T16" fmla="*/ 0 h 84"/>
                    <a:gd name="T17" fmla="*/ 167 w 167"/>
                    <a:gd name="T18" fmla="*/ 84 h 84"/>
                  </a:gdLst>
                  <a:ahLst/>
                  <a:cxnLst>
                    <a:cxn ang="T10">
                      <a:pos x="T0" y="T1"/>
                    </a:cxn>
                    <a:cxn ang="T11">
                      <a:pos x="T2" y="T3"/>
                    </a:cxn>
                    <a:cxn ang="T12">
                      <a:pos x="T4" y="T5"/>
                    </a:cxn>
                    <a:cxn ang="T13">
                      <a:pos x="T6" y="T7"/>
                    </a:cxn>
                    <a:cxn ang="T14">
                      <a:pos x="T8" y="T9"/>
                    </a:cxn>
                  </a:cxnLst>
                  <a:rect l="T15" t="T16" r="T17" b="T18"/>
                  <a:pathLst>
                    <a:path w="167" h="84">
                      <a:moveTo>
                        <a:pt x="0" y="41"/>
                      </a:moveTo>
                      <a:lnTo>
                        <a:pt x="71" y="84"/>
                      </a:lnTo>
                      <a:lnTo>
                        <a:pt x="167" y="38"/>
                      </a:lnTo>
                      <a:lnTo>
                        <a:pt x="98" y="0"/>
                      </a:lnTo>
                      <a:lnTo>
                        <a:pt x="0" y="41"/>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81" name="Freeform 454"/>
                <p:cNvSpPr/>
                <p:nvPr/>
              </p:nvSpPr>
              <p:spPr bwMode="auto">
                <a:xfrm>
                  <a:off x="852" y="395"/>
                  <a:ext cx="46" cy="24"/>
                </a:xfrm>
                <a:custGeom>
                  <a:avLst/>
                  <a:gdLst>
                    <a:gd name="T0" fmla="*/ 10 w 184"/>
                    <a:gd name="T1" fmla="*/ 24 h 71"/>
                    <a:gd name="T2" fmla="*/ 0 w 184"/>
                    <a:gd name="T3" fmla="*/ 18 h 71"/>
                    <a:gd name="T4" fmla="*/ 39 w 184"/>
                    <a:gd name="T5" fmla="*/ 0 h 71"/>
                    <a:gd name="T6" fmla="*/ 46 w 184"/>
                    <a:gd name="T7" fmla="*/ 4 h 71"/>
                    <a:gd name="T8" fmla="*/ 10 w 184"/>
                    <a:gd name="T9" fmla="*/ 24 h 71"/>
                    <a:gd name="T10" fmla="*/ 0 60000 65536"/>
                    <a:gd name="T11" fmla="*/ 0 60000 65536"/>
                    <a:gd name="T12" fmla="*/ 0 60000 65536"/>
                    <a:gd name="T13" fmla="*/ 0 60000 65536"/>
                    <a:gd name="T14" fmla="*/ 0 60000 65536"/>
                    <a:gd name="T15" fmla="*/ 0 w 184"/>
                    <a:gd name="T16" fmla="*/ 0 h 71"/>
                    <a:gd name="T17" fmla="*/ 184 w 184"/>
                    <a:gd name="T18" fmla="*/ 71 h 71"/>
                  </a:gdLst>
                  <a:ahLst/>
                  <a:cxnLst>
                    <a:cxn ang="T10">
                      <a:pos x="T0" y="T1"/>
                    </a:cxn>
                    <a:cxn ang="T11">
                      <a:pos x="T2" y="T3"/>
                    </a:cxn>
                    <a:cxn ang="T12">
                      <a:pos x="T4" y="T5"/>
                    </a:cxn>
                    <a:cxn ang="T13">
                      <a:pos x="T6" y="T7"/>
                    </a:cxn>
                    <a:cxn ang="T14">
                      <a:pos x="T8" y="T9"/>
                    </a:cxn>
                  </a:cxnLst>
                  <a:rect l="T15" t="T16" r="T17" b="T18"/>
                  <a:pathLst>
                    <a:path w="184" h="71">
                      <a:moveTo>
                        <a:pt x="40" y="71"/>
                      </a:moveTo>
                      <a:lnTo>
                        <a:pt x="0" y="53"/>
                      </a:lnTo>
                      <a:lnTo>
                        <a:pt x="155" y="0"/>
                      </a:lnTo>
                      <a:lnTo>
                        <a:pt x="184" y="13"/>
                      </a:lnTo>
                      <a:lnTo>
                        <a:pt x="40" y="71"/>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82" name="Freeform 455"/>
                <p:cNvSpPr/>
                <p:nvPr/>
              </p:nvSpPr>
              <p:spPr bwMode="auto">
                <a:xfrm>
                  <a:off x="853" y="390"/>
                  <a:ext cx="38" cy="31"/>
                </a:xfrm>
                <a:custGeom>
                  <a:avLst/>
                  <a:gdLst>
                    <a:gd name="T0" fmla="*/ 0 w 152"/>
                    <a:gd name="T1" fmla="*/ 26 h 93"/>
                    <a:gd name="T2" fmla="*/ 3 w 152"/>
                    <a:gd name="T3" fmla="*/ 31 h 93"/>
                    <a:gd name="T4" fmla="*/ 38 w 152"/>
                    <a:gd name="T5" fmla="*/ 5 h 93"/>
                    <a:gd name="T6" fmla="*/ 36 w 152"/>
                    <a:gd name="T7" fmla="*/ 0 h 93"/>
                    <a:gd name="T8" fmla="*/ 0 w 152"/>
                    <a:gd name="T9" fmla="*/ 26 h 93"/>
                    <a:gd name="T10" fmla="*/ 0 60000 65536"/>
                    <a:gd name="T11" fmla="*/ 0 60000 65536"/>
                    <a:gd name="T12" fmla="*/ 0 60000 65536"/>
                    <a:gd name="T13" fmla="*/ 0 60000 65536"/>
                    <a:gd name="T14" fmla="*/ 0 60000 65536"/>
                    <a:gd name="T15" fmla="*/ 0 w 152"/>
                    <a:gd name="T16" fmla="*/ 0 h 93"/>
                    <a:gd name="T17" fmla="*/ 152 w 152"/>
                    <a:gd name="T18" fmla="*/ 93 h 93"/>
                  </a:gdLst>
                  <a:ahLst/>
                  <a:cxnLst>
                    <a:cxn ang="T10">
                      <a:pos x="T0" y="T1"/>
                    </a:cxn>
                    <a:cxn ang="T11">
                      <a:pos x="T2" y="T3"/>
                    </a:cxn>
                    <a:cxn ang="T12">
                      <a:pos x="T4" y="T5"/>
                    </a:cxn>
                    <a:cxn ang="T13">
                      <a:pos x="T6" y="T7"/>
                    </a:cxn>
                    <a:cxn ang="T14">
                      <a:pos x="T8" y="T9"/>
                    </a:cxn>
                  </a:cxnLst>
                  <a:rect l="T15" t="T16" r="T17" b="T18"/>
                  <a:pathLst>
                    <a:path w="152" h="93">
                      <a:moveTo>
                        <a:pt x="0" y="77"/>
                      </a:moveTo>
                      <a:lnTo>
                        <a:pt x="13" y="93"/>
                      </a:lnTo>
                      <a:lnTo>
                        <a:pt x="152" y="15"/>
                      </a:lnTo>
                      <a:lnTo>
                        <a:pt x="143" y="0"/>
                      </a:lnTo>
                      <a:lnTo>
                        <a:pt x="0" y="77"/>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83" name="Freeform 456"/>
                <p:cNvSpPr/>
                <p:nvPr/>
              </p:nvSpPr>
              <p:spPr bwMode="auto">
                <a:xfrm>
                  <a:off x="857" y="391"/>
                  <a:ext cx="37" cy="32"/>
                </a:xfrm>
                <a:custGeom>
                  <a:avLst/>
                  <a:gdLst>
                    <a:gd name="T0" fmla="*/ 0 w 146"/>
                    <a:gd name="T1" fmla="*/ 27 h 94"/>
                    <a:gd name="T2" fmla="*/ 3 w 146"/>
                    <a:gd name="T3" fmla="*/ 32 h 94"/>
                    <a:gd name="T4" fmla="*/ 37 w 146"/>
                    <a:gd name="T5" fmla="*/ 5 h 94"/>
                    <a:gd name="T6" fmla="*/ 34 w 146"/>
                    <a:gd name="T7" fmla="*/ 0 h 94"/>
                    <a:gd name="T8" fmla="*/ 0 w 146"/>
                    <a:gd name="T9" fmla="*/ 27 h 94"/>
                    <a:gd name="T10" fmla="*/ 0 60000 65536"/>
                    <a:gd name="T11" fmla="*/ 0 60000 65536"/>
                    <a:gd name="T12" fmla="*/ 0 60000 65536"/>
                    <a:gd name="T13" fmla="*/ 0 60000 65536"/>
                    <a:gd name="T14" fmla="*/ 0 60000 65536"/>
                    <a:gd name="T15" fmla="*/ 0 w 146"/>
                    <a:gd name="T16" fmla="*/ 0 h 94"/>
                    <a:gd name="T17" fmla="*/ 146 w 146"/>
                    <a:gd name="T18" fmla="*/ 94 h 94"/>
                  </a:gdLst>
                  <a:ahLst/>
                  <a:cxnLst>
                    <a:cxn ang="T10">
                      <a:pos x="T0" y="T1"/>
                    </a:cxn>
                    <a:cxn ang="T11">
                      <a:pos x="T2" y="T3"/>
                    </a:cxn>
                    <a:cxn ang="T12">
                      <a:pos x="T4" y="T5"/>
                    </a:cxn>
                    <a:cxn ang="T13">
                      <a:pos x="T6" y="T7"/>
                    </a:cxn>
                    <a:cxn ang="T14">
                      <a:pos x="T8" y="T9"/>
                    </a:cxn>
                  </a:cxnLst>
                  <a:rect l="T15" t="T16" r="T17" b="T18"/>
                  <a:pathLst>
                    <a:path w="146" h="94">
                      <a:moveTo>
                        <a:pt x="0" y="79"/>
                      </a:moveTo>
                      <a:lnTo>
                        <a:pt x="11" y="94"/>
                      </a:lnTo>
                      <a:lnTo>
                        <a:pt x="146" y="14"/>
                      </a:lnTo>
                      <a:lnTo>
                        <a:pt x="134" y="0"/>
                      </a:lnTo>
                      <a:lnTo>
                        <a:pt x="0" y="79"/>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84" name="Freeform 457"/>
                <p:cNvSpPr/>
                <p:nvPr/>
              </p:nvSpPr>
              <p:spPr bwMode="auto">
                <a:xfrm>
                  <a:off x="860" y="393"/>
                  <a:ext cx="35" cy="31"/>
                </a:xfrm>
                <a:custGeom>
                  <a:avLst/>
                  <a:gdLst>
                    <a:gd name="T0" fmla="*/ 0 w 141"/>
                    <a:gd name="T1" fmla="*/ 26 h 92"/>
                    <a:gd name="T2" fmla="*/ 2 w 141"/>
                    <a:gd name="T3" fmla="*/ 31 h 92"/>
                    <a:gd name="T4" fmla="*/ 35 w 141"/>
                    <a:gd name="T5" fmla="*/ 5 h 92"/>
                    <a:gd name="T6" fmla="*/ 32 w 141"/>
                    <a:gd name="T7" fmla="*/ 0 h 92"/>
                    <a:gd name="T8" fmla="*/ 0 w 141"/>
                    <a:gd name="T9" fmla="*/ 26 h 92"/>
                    <a:gd name="T10" fmla="*/ 0 60000 65536"/>
                    <a:gd name="T11" fmla="*/ 0 60000 65536"/>
                    <a:gd name="T12" fmla="*/ 0 60000 65536"/>
                    <a:gd name="T13" fmla="*/ 0 60000 65536"/>
                    <a:gd name="T14" fmla="*/ 0 60000 65536"/>
                    <a:gd name="T15" fmla="*/ 0 w 141"/>
                    <a:gd name="T16" fmla="*/ 0 h 92"/>
                    <a:gd name="T17" fmla="*/ 141 w 141"/>
                    <a:gd name="T18" fmla="*/ 92 h 92"/>
                  </a:gdLst>
                  <a:ahLst/>
                  <a:cxnLst>
                    <a:cxn ang="T10">
                      <a:pos x="T0" y="T1"/>
                    </a:cxn>
                    <a:cxn ang="T11">
                      <a:pos x="T2" y="T3"/>
                    </a:cxn>
                    <a:cxn ang="T12">
                      <a:pos x="T4" y="T5"/>
                    </a:cxn>
                    <a:cxn ang="T13">
                      <a:pos x="T6" y="T7"/>
                    </a:cxn>
                    <a:cxn ang="T14">
                      <a:pos x="T8" y="T9"/>
                    </a:cxn>
                  </a:cxnLst>
                  <a:rect l="T15" t="T16" r="T17" b="T18"/>
                  <a:pathLst>
                    <a:path w="141" h="92">
                      <a:moveTo>
                        <a:pt x="0" y="77"/>
                      </a:moveTo>
                      <a:lnTo>
                        <a:pt x="10" y="92"/>
                      </a:lnTo>
                      <a:lnTo>
                        <a:pt x="141" y="15"/>
                      </a:lnTo>
                      <a:lnTo>
                        <a:pt x="129" y="0"/>
                      </a:lnTo>
                      <a:lnTo>
                        <a:pt x="0" y="77"/>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85" name="Freeform 458"/>
                <p:cNvSpPr/>
                <p:nvPr/>
              </p:nvSpPr>
              <p:spPr bwMode="auto">
                <a:xfrm>
                  <a:off x="865" y="396"/>
                  <a:ext cx="35" cy="33"/>
                </a:xfrm>
                <a:custGeom>
                  <a:avLst/>
                  <a:gdLst>
                    <a:gd name="T0" fmla="*/ 0 w 139"/>
                    <a:gd name="T1" fmla="*/ 28 h 98"/>
                    <a:gd name="T2" fmla="*/ 3 w 139"/>
                    <a:gd name="T3" fmla="*/ 33 h 98"/>
                    <a:gd name="T4" fmla="*/ 35 w 139"/>
                    <a:gd name="T5" fmla="*/ 5 h 98"/>
                    <a:gd name="T6" fmla="*/ 32 w 139"/>
                    <a:gd name="T7" fmla="*/ 0 h 98"/>
                    <a:gd name="T8" fmla="*/ 0 w 139"/>
                    <a:gd name="T9" fmla="*/ 28 h 98"/>
                    <a:gd name="T10" fmla="*/ 0 60000 65536"/>
                    <a:gd name="T11" fmla="*/ 0 60000 65536"/>
                    <a:gd name="T12" fmla="*/ 0 60000 65536"/>
                    <a:gd name="T13" fmla="*/ 0 60000 65536"/>
                    <a:gd name="T14" fmla="*/ 0 60000 65536"/>
                    <a:gd name="T15" fmla="*/ 0 w 139"/>
                    <a:gd name="T16" fmla="*/ 0 h 98"/>
                    <a:gd name="T17" fmla="*/ 139 w 139"/>
                    <a:gd name="T18" fmla="*/ 98 h 98"/>
                  </a:gdLst>
                  <a:ahLst/>
                  <a:cxnLst>
                    <a:cxn ang="T10">
                      <a:pos x="T0" y="T1"/>
                    </a:cxn>
                    <a:cxn ang="T11">
                      <a:pos x="T2" y="T3"/>
                    </a:cxn>
                    <a:cxn ang="T12">
                      <a:pos x="T4" y="T5"/>
                    </a:cxn>
                    <a:cxn ang="T13">
                      <a:pos x="T6" y="T7"/>
                    </a:cxn>
                    <a:cxn ang="T14">
                      <a:pos x="T8" y="T9"/>
                    </a:cxn>
                  </a:cxnLst>
                  <a:rect l="T15" t="T16" r="T17" b="T18"/>
                  <a:pathLst>
                    <a:path w="139" h="98">
                      <a:moveTo>
                        <a:pt x="0" y="82"/>
                      </a:moveTo>
                      <a:lnTo>
                        <a:pt x="12" y="98"/>
                      </a:lnTo>
                      <a:lnTo>
                        <a:pt x="139" y="14"/>
                      </a:lnTo>
                      <a:lnTo>
                        <a:pt x="128" y="0"/>
                      </a:lnTo>
                      <a:lnTo>
                        <a:pt x="0" y="82"/>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86" name="Freeform 459"/>
                <p:cNvSpPr/>
                <p:nvPr/>
              </p:nvSpPr>
              <p:spPr bwMode="auto">
                <a:xfrm>
                  <a:off x="868" y="399"/>
                  <a:ext cx="35" cy="32"/>
                </a:xfrm>
                <a:custGeom>
                  <a:avLst/>
                  <a:gdLst>
                    <a:gd name="T0" fmla="*/ 0 w 138"/>
                    <a:gd name="T1" fmla="*/ 27 h 94"/>
                    <a:gd name="T2" fmla="*/ 3 w 138"/>
                    <a:gd name="T3" fmla="*/ 32 h 94"/>
                    <a:gd name="T4" fmla="*/ 35 w 138"/>
                    <a:gd name="T5" fmla="*/ 5 h 94"/>
                    <a:gd name="T6" fmla="*/ 32 w 138"/>
                    <a:gd name="T7" fmla="*/ 0 h 94"/>
                    <a:gd name="T8" fmla="*/ 0 w 138"/>
                    <a:gd name="T9" fmla="*/ 27 h 94"/>
                    <a:gd name="T10" fmla="*/ 0 60000 65536"/>
                    <a:gd name="T11" fmla="*/ 0 60000 65536"/>
                    <a:gd name="T12" fmla="*/ 0 60000 65536"/>
                    <a:gd name="T13" fmla="*/ 0 60000 65536"/>
                    <a:gd name="T14" fmla="*/ 0 60000 65536"/>
                    <a:gd name="T15" fmla="*/ 0 w 138"/>
                    <a:gd name="T16" fmla="*/ 0 h 94"/>
                    <a:gd name="T17" fmla="*/ 138 w 138"/>
                    <a:gd name="T18" fmla="*/ 94 h 94"/>
                  </a:gdLst>
                  <a:ahLst/>
                  <a:cxnLst>
                    <a:cxn ang="T10">
                      <a:pos x="T0" y="T1"/>
                    </a:cxn>
                    <a:cxn ang="T11">
                      <a:pos x="T2" y="T3"/>
                    </a:cxn>
                    <a:cxn ang="T12">
                      <a:pos x="T4" y="T5"/>
                    </a:cxn>
                    <a:cxn ang="T13">
                      <a:pos x="T6" y="T7"/>
                    </a:cxn>
                    <a:cxn ang="T14">
                      <a:pos x="T8" y="T9"/>
                    </a:cxn>
                  </a:cxnLst>
                  <a:rect l="T15" t="T16" r="T17" b="T18"/>
                  <a:pathLst>
                    <a:path w="138" h="94">
                      <a:moveTo>
                        <a:pt x="0" y="80"/>
                      </a:moveTo>
                      <a:lnTo>
                        <a:pt x="11" y="94"/>
                      </a:lnTo>
                      <a:lnTo>
                        <a:pt x="138" y="15"/>
                      </a:lnTo>
                      <a:lnTo>
                        <a:pt x="128" y="0"/>
                      </a:lnTo>
                      <a:lnTo>
                        <a:pt x="0" y="8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87" name="Freeform 460"/>
                <p:cNvSpPr/>
                <p:nvPr/>
              </p:nvSpPr>
              <p:spPr bwMode="auto">
                <a:xfrm>
                  <a:off x="872" y="402"/>
                  <a:ext cx="32" cy="30"/>
                </a:xfrm>
                <a:custGeom>
                  <a:avLst/>
                  <a:gdLst>
                    <a:gd name="T0" fmla="*/ 0 w 129"/>
                    <a:gd name="T1" fmla="*/ 26 h 92"/>
                    <a:gd name="T2" fmla="*/ 3 w 129"/>
                    <a:gd name="T3" fmla="*/ 30 h 92"/>
                    <a:gd name="T4" fmla="*/ 32 w 129"/>
                    <a:gd name="T5" fmla="*/ 4 h 92"/>
                    <a:gd name="T6" fmla="*/ 29 w 129"/>
                    <a:gd name="T7" fmla="*/ 0 h 92"/>
                    <a:gd name="T8" fmla="*/ 0 w 129"/>
                    <a:gd name="T9" fmla="*/ 26 h 92"/>
                    <a:gd name="T10" fmla="*/ 0 60000 65536"/>
                    <a:gd name="T11" fmla="*/ 0 60000 65536"/>
                    <a:gd name="T12" fmla="*/ 0 60000 65536"/>
                    <a:gd name="T13" fmla="*/ 0 60000 65536"/>
                    <a:gd name="T14" fmla="*/ 0 60000 65536"/>
                    <a:gd name="T15" fmla="*/ 0 w 129"/>
                    <a:gd name="T16" fmla="*/ 0 h 92"/>
                    <a:gd name="T17" fmla="*/ 129 w 129"/>
                    <a:gd name="T18" fmla="*/ 92 h 92"/>
                  </a:gdLst>
                  <a:ahLst/>
                  <a:cxnLst>
                    <a:cxn ang="T10">
                      <a:pos x="T0" y="T1"/>
                    </a:cxn>
                    <a:cxn ang="T11">
                      <a:pos x="T2" y="T3"/>
                    </a:cxn>
                    <a:cxn ang="T12">
                      <a:pos x="T4" y="T5"/>
                    </a:cxn>
                    <a:cxn ang="T13">
                      <a:pos x="T6" y="T7"/>
                    </a:cxn>
                    <a:cxn ang="T14">
                      <a:pos x="T8" y="T9"/>
                    </a:cxn>
                  </a:cxnLst>
                  <a:rect l="T15" t="T16" r="T17" b="T18"/>
                  <a:pathLst>
                    <a:path w="129" h="92">
                      <a:moveTo>
                        <a:pt x="0" y="80"/>
                      </a:moveTo>
                      <a:lnTo>
                        <a:pt x="11" y="92"/>
                      </a:lnTo>
                      <a:lnTo>
                        <a:pt x="129" y="12"/>
                      </a:lnTo>
                      <a:lnTo>
                        <a:pt x="118" y="0"/>
                      </a:lnTo>
                      <a:lnTo>
                        <a:pt x="0" y="8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88" name="Freeform 461"/>
                <p:cNvSpPr/>
                <p:nvPr/>
              </p:nvSpPr>
              <p:spPr bwMode="auto">
                <a:xfrm>
                  <a:off x="875" y="404"/>
                  <a:ext cx="32" cy="30"/>
                </a:xfrm>
                <a:custGeom>
                  <a:avLst/>
                  <a:gdLst>
                    <a:gd name="T0" fmla="*/ 0 w 127"/>
                    <a:gd name="T1" fmla="*/ 25 h 92"/>
                    <a:gd name="T2" fmla="*/ 4 w 127"/>
                    <a:gd name="T3" fmla="*/ 30 h 92"/>
                    <a:gd name="T4" fmla="*/ 32 w 127"/>
                    <a:gd name="T5" fmla="*/ 4 h 92"/>
                    <a:gd name="T6" fmla="*/ 29 w 127"/>
                    <a:gd name="T7" fmla="*/ 0 h 92"/>
                    <a:gd name="T8" fmla="*/ 0 w 127"/>
                    <a:gd name="T9" fmla="*/ 25 h 92"/>
                    <a:gd name="T10" fmla="*/ 0 60000 65536"/>
                    <a:gd name="T11" fmla="*/ 0 60000 65536"/>
                    <a:gd name="T12" fmla="*/ 0 60000 65536"/>
                    <a:gd name="T13" fmla="*/ 0 60000 65536"/>
                    <a:gd name="T14" fmla="*/ 0 60000 65536"/>
                    <a:gd name="T15" fmla="*/ 0 w 127"/>
                    <a:gd name="T16" fmla="*/ 0 h 92"/>
                    <a:gd name="T17" fmla="*/ 127 w 127"/>
                    <a:gd name="T18" fmla="*/ 92 h 92"/>
                  </a:gdLst>
                  <a:ahLst/>
                  <a:cxnLst>
                    <a:cxn ang="T10">
                      <a:pos x="T0" y="T1"/>
                    </a:cxn>
                    <a:cxn ang="T11">
                      <a:pos x="T2" y="T3"/>
                    </a:cxn>
                    <a:cxn ang="T12">
                      <a:pos x="T4" y="T5"/>
                    </a:cxn>
                    <a:cxn ang="T13">
                      <a:pos x="T6" y="T7"/>
                    </a:cxn>
                    <a:cxn ang="T14">
                      <a:pos x="T8" y="T9"/>
                    </a:cxn>
                  </a:cxnLst>
                  <a:rect l="T15" t="T16" r="T17" b="T18"/>
                  <a:pathLst>
                    <a:path w="127" h="92">
                      <a:moveTo>
                        <a:pt x="0" y="78"/>
                      </a:moveTo>
                      <a:lnTo>
                        <a:pt x="14" y="92"/>
                      </a:lnTo>
                      <a:lnTo>
                        <a:pt x="127" y="11"/>
                      </a:lnTo>
                      <a:lnTo>
                        <a:pt x="115" y="0"/>
                      </a:lnTo>
                      <a:lnTo>
                        <a:pt x="0" y="7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89" name="Freeform 462"/>
                <p:cNvSpPr/>
                <p:nvPr/>
              </p:nvSpPr>
              <p:spPr bwMode="auto">
                <a:xfrm>
                  <a:off x="879" y="406"/>
                  <a:ext cx="31" cy="31"/>
                </a:xfrm>
                <a:custGeom>
                  <a:avLst/>
                  <a:gdLst>
                    <a:gd name="T0" fmla="*/ 0 w 124"/>
                    <a:gd name="T1" fmla="*/ 27 h 93"/>
                    <a:gd name="T2" fmla="*/ 3 w 124"/>
                    <a:gd name="T3" fmla="*/ 31 h 93"/>
                    <a:gd name="T4" fmla="*/ 31 w 124"/>
                    <a:gd name="T5" fmla="*/ 5 h 93"/>
                    <a:gd name="T6" fmla="*/ 28 w 124"/>
                    <a:gd name="T7" fmla="*/ 0 h 93"/>
                    <a:gd name="T8" fmla="*/ 0 w 124"/>
                    <a:gd name="T9" fmla="*/ 27 h 93"/>
                    <a:gd name="T10" fmla="*/ 0 60000 65536"/>
                    <a:gd name="T11" fmla="*/ 0 60000 65536"/>
                    <a:gd name="T12" fmla="*/ 0 60000 65536"/>
                    <a:gd name="T13" fmla="*/ 0 60000 65536"/>
                    <a:gd name="T14" fmla="*/ 0 60000 65536"/>
                    <a:gd name="T15" fmla="*/ 0 w 124"/>
                    <a:gd name="T16" fmla="*/ 0 h 93"/>
                    <a:gd name="T17" fmla="*/ 124 w 124"/>
                    <a:gd name="T18" fmla="*/ 93 h 93"/>
                  </a:gdLst>
                  <a:ahLst/>
                  <a:cxnLst>
                    <a:cxn ang="T10">
                      <a:pos x="T0" y="T1"/>
                    </a:cxn>
                    <a:cxn ang="T11">
                      <a:pos x="T2" y="T3"/>
                    </a:cxn>
                    <a:cxn ang="T12">
                      <a:pos x="T4" y="T5"/>
                    </a:cxn>
                    <a:cxn ang="T13">
                      <a:pos x="T6" y="T7"/>
                    </a:cxn>
                    <a:cxn ang="T14">
                      <a:pos x="T8" y="T9"/>
                    </a:cxn>
                  </a:cxnLst>
                  <a:rect l="T15" t="T16" r="T17" b="T18"/>
                  <a:pathLst>
                    <a:path w="124" h="93">
                      <a:moveTo>
                        <a:pt x="0" y="80"/>
                      </a:moveTo>
                      <a:lnTo>
                        <a:pt x="13" y="93"/>
                      </a:lnTo>
                      <a:lnTo>
                        <a:pt x="124" y="16"/>
                      </a:lnTo>
                      <a:lnTo>
                        <a:pt x="112" y="0"/>
                      </a:lnTo>
                      <a:lnTo>
                        <a:pt x="0" y="8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90" name="Freeform 463"/>
                <p:cNvSpPr/>
                <p:nvPr/>
              </p:nvSpPr>
              <p:spPr bwMode="auto">
                <a:xfrm>
                  <a:off x="867" y="419"/>
                  <a:ext cx="16" cy="13"/>
                </a:xfrm>
                <a:custGeom>
                  <a:avLst/>
                  <a:gdLst>
                    <a:gd name="T0" fmla="*/ 2 w 62"/>
                    <a:gd name="T1" fmla="*/ 0 h 40"/>
                    <a:gd name="T2" fmla="*/ 0 w 62"/>
                    <a:gd name="T3" fmla="*/ 5 h 40"/>
                    <a:gd name="T4" fmla="*/ 14 w 62"/>
                    <a:gd name="T5" fmla="*/ 13 h 40"/>
                    <a:gd name="T6" fmla="*/ 16 w 62"/>
                    <a:gd name="T7" fmla="*/ 9 h 40"/>
                    <a:gd name="T8" fmla="*/ 2 w 62"/>
                    <a:gd name="T9" fmla="*/ 0 h 40"/>
                    <a:gd name="T10" fmla="*/ 0 60000 65536"/>
                    <a:gd name="T11" fmla="*/ 0 60000 65536"/>
                    <a:gd name="T12" fmla="*/ 0 60000 65536"/>
                    <a:gd name="T13" fmla="*/ 0 60000 65536"/>
                    <a:gd name="T14" fmla="*/ 0 60000 65536"/>
                    <a:gd name="T15" fmla="*/ 0 w 62"/>
                    <a:gd name="T16" fmla="*/ 0 h 40"/>
                    <a:gd name="T17" fmla="*/ 62 w 62"/>
                    <a:gd name="T18" fmla="*/ 40 h 40"/>
                  </a:gdLst>
                  <a:ahLst/>
                  <a:cxnLst>
                    <a:cxn ang="T10">
                      <a:pos x="T0" y="T1"/>
                    </a:cxn>
                    <a:cxn ang="T11">
                      <a:pos x="T2" y="T3"/>
                    </a:cxn>
                    <a:cxn ang="T12">
                      <a:pos x="T4" y="T5"/>
                    </a:cxn>
                    <a:cxn ang="T13">
                      <a:pos x="T6" y="T7"/>
                    </a:cxn>
                    <a:cxn ang="T14">
                      <a:pos x="T8" y="T9"/>
                    </a:cxn>
                  </a:cxnLst>
                  <a:rect l="T15" t="T16" r="T17" b="T18"/>
                  <a:pathLst>
                    <a:path w="62" h="40">
                      <a:moveTo>
                        <a:pt x="6" y="0"/>
                      </a:moveTo>
                      <a:lnTo>
                        <a:pt x="0" y="15"/>
                      </a:lnTo>
                      <a:lnTo>
                        <a:pt x="53" y="40"/>
                      </a:lnTo>
                      <a:lnTo>
                        <a:pt x="62" y="27"/>
                      </a:lnTo>
                      <a:lnTo>
                        <a:pt x="6"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91" name="Freeform 464"/>
                <p:cNvSpPr/>
                <p:nvPr/>
              </p:nvSpPr>
              <p:spPr bwMode="auto">
                <a:xfrm>
                  <a:off x="871" y="417"/>
                  <a:ext cx="15" cy="14"/>
                </a:xfrm>
                <a:custGeom>
                  <a:avLst/>
                  <a:gdLst>
                    <a:gd name="T0" fmla="*/ 2 w 61"/>
                    <a:gd name="T1" fmla="*/ 0 h 41"/>
                    <a:gd name="T2" fmla="*/ 0 w 61"/>
                    <a:gd name="T3" fmla="*/ 5 h 41"/>
                    <a:gd name="T4" fmla="*/ 13 w 61"/>
                    <a:gd name="T5" fmla="*/ 14 h 41"/>
                    <a:gd name="T6" fmla="*/ 15 w 61"/>
                    <a:gd name="T7" fmla="*/ 9 h 41"/>
                    <a:gd name="T8" fmla="*/ 2 w 61"/>
                    <a:gd name="T9" fmla="*/ 0 h 41"/>
                    <a:gd name="T10" fmla="*/ 0 60000 65536"/>
                    <a:gd name="T11" fmla="*/ 0 60000 65536"/>
                    <a:gd name="T12" fmla="*/ 0 60000 65536"/>
                    <a:gd name="T13" fmla="*/ 0 60000 65536"/>
                    <a:gd name="T14" fmla="*/ 0 60000 65536"/>
                    <a:gd name="T15" fmla="*/ 0 w 61"/>
                    <a:gd name="T16" fmla="*/ 0 h 41"/>
                    <a:gd name="T17" fmla="*/ 61 w 61"/>
                    <a:gd name="T18" fmla="*/ 41 h 41"/>
                  </a:gdLst>
                  <a:ahLst/>
                  <a:cxnLst>
                    <a:cxn ang="T10">
                      <a:pos x="T0" y="T1"/>
                    </a:cxn>
                    <a:cxn ang="T11">
                      <a:pos x="T2" y="T3"/>
                    </a:cxn>
                    <a:cxn ang="T12">
                      <a:pos x="T4" y="T5"/>
                    </a:cxn>
                    <a:cxn ang="T13">
                      <a:pos x="T6" y="T7"/>
                    </a:cxn>
                    <a:cxn ang="T14">
                      <a:pos x="T8" y="T9"/>
                    </a:cxn>
                  </a:cxnLst>
                  <a:rect l="T15" t="T16" r="T17" b="T18"/>
                  <a:pathLst>
                    <a:path w="61" h="41">
                      <a:moveTo>
                        <a:pt x="8" y="0"/>
                      </a:moveTo>
                      <a:lnTo>
                        <a:pt x="0" y="15"/>
                      </a:lnTo>
                      <a:lnTo>
                        <a:pt x="51" y="41"/>
                      </a:lnTo>
                      <a:lnTo>
                        <a:pt x="61" y="26"/>
                      </a:lnTo>
                      <a:lnTo>
                        <a:pt x="8"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92" name="Freeform 465"/>
                <p:cNvSpPr/>
                <p:nvPr/>
              </p:nvSpPr>
              <p:spPr bwMode="auto">
                <a:xfrm>
                  <a:off x="879" y="413"/>
                  <a:ext cx="15" cy="12"/>
                </a:xfrm>
                <a:custGeom>
                  <a:avLst/>
                  <a:gdLst>
                    <a:gd name="T0" fmla="*/ 2 w 62"/>
                    <a:gd name="T1" fmla="*/ 0 h 38"/>
                    <a:gd name="T2" fmla="*/ 0 w 62"/>
                    <a:gd name="T3" fmla="*/ 5 h 38"/>
                    <a:gd name="T4" fmla="*/ 13 w 62"/>
                    <a:gd name="T5" fmla="*/ 12 h 38"/>
                    <a:gd name="T6" fmla="*/ 15 w 62"/>
                    <a:gd name="T7" fmla="*/ 6 h 38"/>
                    <a:gd name="T8" fmla="*/ 2 w 62"/>
                    <a:gd name="T9" fmla="*/ 0 h 38"/>
                    <a:gd name="T10" fmla="*/ 0 60000 65536"/>
                    <a:gd name="T11" fmla="*/ 0 60000 65536"/>
                    <a:gd name="T12" fmla="*/ 0 60000 65536"/>
                    <a:gd name="T13" fmla="*/ 0 60000 65536"/>
                    <a:gd name="T14" fmla="*/ 0 60000 65536"/>
                    <a:gd name="T15" fmla="*/ 0 w 62"/>
                    <a:gd name="T16" fmla="*/ 0 h 38"/>
                    <a:gd name="T17" fmla="*/ 62 w 62"/>
                    <a:gd name="T18" fmla="*/ 38 h 38"/>
                  </a:gdLst>
                  <a:ahLst/>
                  <a:cxnLst>
                    <a:cxn ang="T10">
                      <a:pos x="T0" y="T1"/>
                    </a:cxn>
                    <a:cxn ang="T11">
                      <a:pos x="T2" y="T3"/>
                    </a:cxn>
                    <a:cxn ang="T12">
                      <a:pos x="T4" y="T5"/>
                    </a:cxn>
                    <a:cxn ang="T13">
                      <a:pos x="T6" y="T7"/>
                    </a:cxn>
                    <a:cxn ang="T14">
                      <a:pos x="T8" y="T9"/>
                    </a:cxn>
                  </a:cxnLst>
                  <a:rect l="T15" t="T16" r="T17" b="T18"/>
                  <a:pathLst>
                    <a:path w="62" h="38">
                      <a:moveTo>
                        <a:pt x="8" y="0"/>
                      </a:moveTo>
                      <a:lnTo>
                        <a:pt x="0" y="15"/>
                      </a:lnTo>
                      <a:lnTo>
                        <a:pt x="53" y="38"/>
                      </a:lnTo>
                      <a:lnTo>
                        <a:pt x="62" y="19"/>
                      </a:lnTo>
                      <a:lnTo>
                        <a:pt x="8"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93" name="Freeform 466"/>
                <p:cNvSpPr/>
                <p:nvPr/>
              </p:nvSpPr>
              <p:spPr bwMode="auto">
                <a:xfrm>
                  <a:off x="883" y="410"/>
                  <a:ext cx="16" cy="13"/>
                </a:xfrm>
                <a:custGeom>
                  <a:avLst/>
                  <a:gdLst>
                    <a:gd name="T0" fmla="*/ 2 w 61"/>
                    <a:gd name="T1" fmla="*/ 0 h 39"/>
                    <a:gd name="T2" fmla="*/ 0 w 61"/>
                    <a:gd name="T3" fmla="*/ 5 h 39"/>
                    <a:gd name="T4" fmla="*/ 14 w 61"/>
                    <a:gd name="T5" fmla="*/ 13 h 39"/>
                    <a:gd name="T6" fmla="*/ 16 w 61"/>
                    <a:gd name="T7" fmla="*/ 8 h 39"/>
                    <a:gd name="T8" fmla="*/ 2 w 61"/>
                    <a:gd name="T9" fmla="*/ 0 h 39"/>
                    <a:gd name="T10" fmla="*/ 0 60000 65536"/>
                    <a:gd name="T11" fmla="*/ 0 60000 65536"/>
                    <a:gd name="T12" fmla="*/ 0 60000 65536"/>
                    <a:gd name="T13" fmla="*/ 0 60000 65536"/>
                    <a:gd name="T14" fmla="*/ 0 60000 65536"/>
                    <a:gd name="T15" fmla="*/ 0 w 61"/>
                    <a:gd name="T16" fmla="*/ 0 h 39"/>
                    <a:gd name="T17" fmla="*/ 61 w 61"/>
                    <a:gd name="T18" fmla="*/ 39 h 39"/>
                  </a:gdLst>
                  <a:ahLst/>
                  <a:cxnLst>
                    <a:cxn ang="T10">
                      <a:pos x="T0" y="T1"/>
                    </a:cxn>
                    <a:cxn ang="T11">
                      <a:pos x="T2" y="T3"/>
                    </a:cxn>
                    <a:cxn ang="T12">
                      <a:pos x="T4" y="T5"/>
                    </a:cxn>
                    <a:cxn ang="T13">
                      <a:pos x="T6" y="T7"/>
                    </a:cxn>
                    <a:cxn ang="T14">
                      <a:pos x="T8" y="T9"/>
                    </a:cxn>
                  </a:cxnLst>
                  <a:rect l="T15" t="T16" r="T17" b="T18"/>
                  <a:pathLst>
                    <a:path w="61" h="39">
                      <a:moveTo>
                        <a:pt x="9" y="0"/>
                      </a:moveTo>
                      <a:lnTo>
                        <a:pt x="0" y="15"/>
                      </a:lnTo>
                      <a:lnTo>
                        <a:pt x="54" y="39"/>
                      </a:lnTo>
                      <a:lnTo>
                        <a:pt x="61" y="24"/>
                      </a:lnTo>
                      <a:lnTo>
                        <a:pt x="9"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94" name="Freeform 467"/>
                <p:cNvSpPr/>
                <p:nvPr/>
              </p:nvSpPr>
              <p:spPr bwMode="auto">
                <a:xfrm>
                  <a:off x="888" y="408"/>
                  <a:ext cx="14" cy="13"/>
                </a:xfrm>
                <a:custGeom>
                  <a:avLst/>
                  <a:gdLst>
                    <a:gd name="T0" fmla="*/ 2 w 58"/>
                    <a:gd name="T1" fmla="*/ 0 h 40"/>
                    <a:gd name="T2" fmla="*/ 0 w 58"/>
                    <a:gd name="T3" fmla="*/ 5 h 40"/>
                    <a:gd name="T4" fmla="*/ 12 w 58"/>
                    <a:gd name="T5" fmla="*/ 13 h 40"/>
                    <a:gd name="T6" fmla="*/ 14 w 58"/>
                    <a:gd name="T7" fmla="*/ 8 h 40"/>
                    <a:gd name="T8" fmla="*/ 2 w 58"/>
                    <a:gd name="T9" fmla="*/ 0 h 40"/>
                    <a:gd name="T10" fmla="*/ 0 60000 65536"/>
                    <a:gd name="T11" fmla="*/ 0 60000 65536"/>
                    <a:gd name="T12" fmla="*/ 0 60000 65536"/>
                    <a:gd name="T13" fmla="*/ 0 60000 65536"/>
                    <a:gd name="T14" fmla="*/ 0 60000 65536"/>
                    <a:gd name="T15" fmla="*/ 0 w 58"/>
                    <a:gd name="T16" fmla="*/ 0 h 40"/>
                    <a:gd name="T17" fmla="*/ 58 w 58"/>
                    <a:gd name="T18" fmla="*/ 40 h 40"/>
                  </a:gdLst>
                  <a:ahLst/>
                  <a:cxnLst>
                    <a:cxn ang="T10">
                      <a:pos x="T0" y="T1"/>
                    </a:cxn>
                    <a:cxn ang="T11">
                      <a:pos x="T2" y="T3"/>
                    </a:cxn>
                    <a:cxn ang="T12">
                      <a:pos x="T4" y="T5"/>
                    </a:cxn>
                    <a:cxn ang="T13">
                      <a:pos x="T6" y="T7"/>
                    </a:cxn>
                    <a:cxn ang="T14">
                      <a:pos x="T8" y="T9"/>
                    </a:cxn>
                  </a:cxnLst>
                  <a:rect l="T15" t="T16" r="T17" b="T18"/>
                  <a:pathLst>
                    <a:path w="58" h="40">
                      <a:moveTo>
                        <a:pt x="10" y="0"/>
                      </a:moveTo>
                      <a:lnTo>
                        <a:pt x="0" y="16"/>
                      </a:lnTo>
                      <a:lnTo>
                        <a:pt x="50" y="40"/>
                      </a:lnTo>
                      <a:lnTo>
                        <a:pt x="58" y="24"/>
                      </a:lnTo>
                      <a:lnTo>
                        <a:pt x="10"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95" name="Freeform 468"/>
                <p:cNvSpPr/>
                <p:nvPr/>
              </p:nvSpPr>
              <p:spPr bwMode="auto">
                <a:xfrm>
                  <a:off x="891" y="405"/>
                  <a:ext cx="14" cy="13"/>
                </a:xfrm>
                <a:custGeom>
                  <a:avLst/>
                  <a:gdLst>
                    <a:gd name="T0" fmla="*/ 3 w 59"/>
                    <a:gd name="T1" fmla="*/ 0 h 39"/>
                    <a:gd name="T2" fmla="*/ 0 w 59"/>
                    <a:gd name="T3" fmla="*/ 5 h 39"/>
                    <a:gd name="T4" fmla="*/ 12 w 59"/>
                    <a:gd name="T5" fmla="*/ 13 h 39"/>
                    <a:gd name="T6" fmla="*/ 14 w 59"/>
                    <a:gd name="T7" fmla="*/ 8 h 39"/>
                    <a:gd name="T8" fmla="*/ 3 w 59"/>
                    <a:gd name="T9" fmla="*/ 0 h 39"/>
                    <a:gd name="T10" fmla="*/ 0 60000 65536"/>
                    <a:gd name="T11" fmla="*/ 0 60000 65536"/>
                    <a:gd name="T12" fmla="*/ 0 60000 65536"/>
                    <a:gd name="T13" fmla="*/ 0 60000 65536"/>
                    <a:gd name="T14" fmla="*/ 0 60000 65536"/>
                    <a:gd name="T15" fmla="*/ 0 w 59"/>
                    <a:gd name="T16" fmla="*/ 0 h 39"/>
                    <a:gd name="T17" fmla="*/ 59 w 59"/>
                    <a:gd name="T18" fmla="*/ 39 h 39"/>
                  </a:gdLst>
                  <a:ahLst/>
                  <a:cxnLst>
                    <a:cxn ang="T10">
                      <a:pos x="T0" y="T1"/>
                    </a:cxn>
                    <a:cxn ang="T11">
                      <a:pos x="T2" y="T3"/>
                    </a:cxn>
                    <a:cxn ang="T12">
                      <a:pos x="T4" y="T5"/>
                    </a:cxn>
                    <a:cxn ang="T13">
                      <a:pos x="T6" y="T7"/>
                    </a:cxn>
                    <a:cxn ang="T14">
                      <a:pos x="T8" y="T9"/>
                    </a:cxn>
                  </a:cxnLst>
                  <a:rect l="T15" t="T16" r="T17" b="T18"/>
                  <a:pathLst>
                    <a:path w="59" h="39">
                      <a:moveTo>
                        <a:pt x="11" y="0"/>
                      </a:moveTo>
                      <a:lnTo>
                        <a:pt x="0" y="14"/>
                      </a:lnTo>
                      <a:lnTo>
                        <a:pt x="51" y="39"/>
                      </a:lnTo>
                      <a:lnTo>
                        <a:pt x="59" y="24"/>
                      </a:lnTo>
                      <a:lnTo>
                        <a:pt x="11"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96" name="Freeform 469"/>
                <p:cNvSpPr/>
                <p:nvPr/>
              </p:nvSpPr>
              <p:spPr bwMode="auto">
                <a:xfrm>
                  <a:off x="895" y="404"/>
                  <a:ext cx="15" cy="11"/>
                </a:xfrm>
                <a:custGeom>
                  <a:avLst/>
                  <a:gdLst>
                    <a:gd name="T0" fmla="*/ 2 w 58"/>
                    <a:gd name="T1" fmla="*/ 0 h 34"/>
                    <a:gd name="T2" fmla="*/ 0 w 58"/>
                    <a:gd name="T3" fmla="*/ 5 h 34"/>
                    <a:gd name="T4" fmla="*/ 14 w 58"/>
                    <a:gd name="T5" fmla="*/ 11 h 34"/>
                    <a:gd name="T6" fmla="*/ 15 w 58"/>
                    <a:gd name="T7" fmla="*/ 6 h 34"/>
                    <a:gd name="T8" fmla="*/ 2 w 58"/>
                    <a:gd name="T9" fmla="*/ 0 h 34"/>
                    <a:gd name="T10" fmla="*/ 0 60000 65536"/>
                    <a:gd name="T11" fmla="*/ 0 60000 65536"/>
                    <a:gd name="T12" fmla="*/ 0 60000 65536"/>
                    <a:gd name="T13" fmla="*/ 0 60000 65536"/>
                    <a:gd name="T14" fmla="*/ 0 60000 65536"/>
                    <a:gd name="T15" fmla="*/ 0 w 58"/>
                    <a:gd name="T16" fmla="*/ 0 h 34"/>
                    <a:gd name="T17" fmla="*/ 58 w 58"/>
                    <a:gd name="T18" fmla="*/ 34 h 34"/>
                  </a:gdLst>
                  <a:ahLst/>
                  <a:cxnLst>
                    <a:cxn ang="T10">
                      <a:pos x="T0" y="T1"/>
                    </a:cxn>
                    <a:cxn ang="T11">
                      <a:pos x="T2" y="T3"/>
                    </a:cxn>
                    <a:cxn ang="T12">
                      <a:pos x="T4" y="T5"/>
                    </a:cxn>
                    <a:cxn ang="T13">
                      <a:pos x="T6" y="T7"/>
                    </a:cxn>
                    <a:cxn ang="T14">
                      <a:pos x="T8" y="T9"/>
                    </a:cxn>
                  </a:cxnLst>
                  <a:rect l="T15" t="T16" r="T17" b="T18"/>
                  <a:pathLst>
                    <a:path w="58" h="34">
                      <a:moveTo>
                        <a:pt x="8" y="0"/>
                      </a:moveTo>
                      <a:lnTo>
                        <a:pt x="0" y="14"/>
                      </a:lnTo>
                      <a:lnTo>
                        <a:pt x="53" y="34"/>
                      </a:lnTo>
                      <a:lnTo>
                        <a:pt x="58" y="18"/>
                      </a:lnTo>
                      <a:lnTo>
                        <a:pt x="8"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97" name="Freeform 470"/>
                <p:cNvSpPr/>
                <p:nvPr/>
              </p:nvSpPr>
              <p:spPr bwMode="auto">
                <a:xfrm>
                  <a:off x="859" y="410"/>
                  <a:ext cx="5" cy="6"/>
                </a:xfrm>
                <a:custGeom>
                  <a:avLst/>
                  <a:gdLst>
                    <a:gd name="T0" fmla="*/ 2 w 21"/>
                    <a:gd name="T1" fmla="*/ 0 h 20"/>
                    <a:gd name="T2" fmla="*/ 0 w 21"/>
                    <a:gd name="T3" fmla="*/ 5 h 20"/>
                    <a:gd name="T4" fmla="*/ 3 w 21"/>
                    <a:gd name="T5" fmla="*/ 6 h 20"/>
                    <a:gd name="T6" fmla="*/ 5 w 21"/>
                    <a:gd name="T7" fmla="*/ 2 h 20"/>
                    <a:gd name="T8" fmla="*/ 2 w 21"/>
                    <a:gd name="T9" fmla="*/ 0 h 20"/>
                    <a:gd name="T10" fmla="*/ 0 60000 65536"/>
                    <a:gd name="T11" fmla="*/ 0 60000 65536"/>
                    <a:gd name="T12" fmla="*/ 0 60000 65536"/>
                    <a:gd name="T13" fmla="*/ 0 60000 65536"/>
                    <a:gd name="T14" fmla="*/ 0 60000 65536"/>
                    <a:gd name="T15" fmla="*/ 0 w 21"/>
                    <a:gd name="T16" fmla="*/ 0 h 20"/>
                    <a:gd name="T17" fmla="*/ 21 w 21"/>
                    <a:gd name="T18" fmla="*/ 20 h 20"/>
                  </a:gdLst>
                  <a:ahLst/>
                  <a:cxnLst>
                    <a:cxn ang="T10">
                      <a:pos x="T0" y="T1"/>
                    </a:cxn>
                    <a:cxn ang="T11">
                      <a:pos x="T2" y="T3"/>
                    </a:cxn>
                    <a:cxn ang="T12">
                      <a:pos x="T4" y="T5"/>
                    </a:cxn>
                    <a:cxn ang="T13">
                      <a:pos x="T6" y="T7"/>
                    </a:cxn>
                    <a:cxn ang="T14">
                      <a:pos x="T8" y="T9"/>
                    </a:cxn>
                  </a:cxnLst>
                  <a:rect l="T15" t="T16" r="T17" b="T18"/>
                  <a:pathLst>
                    <a:path w="21" h="20">
                      <a:moveTo>
                        <a:pt x="8" y="0"/>
                      </a:moveTo>
                      <a:lnTo>
                        <a:pt x="0" y="16"/>
                      </a:lnTo>
                      <a:lnTo>
                        <a:pt x="14" y="20"/>
                      </a:lnTo>
                      <a:lnTo>
                        <a:pt x="21" y="5"/>
                      </a:lnTo>
                      <a:lnTo>
                        <a:pt x="8"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98" name="Freeform 471"/>
                <p:cNvSpPr/>
                <p:nvPr/>
              </p:nvSpPr>
              <p:spPr bwMode="auto">
                <a:xfrm>
                  <a:off x="866" y="407"/>
                  <a:ext cx="4" cy="7"/>
                </a:xfrm>
                <a:custGeom>
                  <a:avLst/>
                  <a:gdLst>
                    <a:gd name="T0" fmla="*/ 1 w 18"/>
                    <a:gd name="T1" fmla="*/ 0 h 19"/>
                    <a:gd name="T2" fmla="*/ 0 w 18"/>
                    <a:gd name="T3" fmla="*/ 6 h 19"/>
                    <a:gd name="T4" fmla="*/ 3 w 18"/>
                    <a:gd name="T5" fmla="*/ 7 h 19"/>
                    <a:gd name="T6" fmla="*/ 4 w 18"/>
                    <a:gd name="T7" fmla="*/ 0 h 19"/>
                    <a:gd name="T8" fmla="*/ 1 w 18"/>
                    <a:gd name="T9" fmla="*/ 0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3" y="0"/>
                      </a:moveTo>
                      <a:lnTo>
                        <a:pt x="0" y="17"/>
                      </a:lnTo>
                      <a:lnTo>
                        <a:pt x="14" y="19"/>
                      </a:lnTo>
                      <a:lnTo>
                        <a:pt x="18" y="0"/>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299" name="Freeform 472"/>
                <p:cNvSpPr/>
                <p:nvPr/>
              </p:nvSpPr>
              <p:spPr bwMode="auto">
                <a:xfrm>
                  <a:off x="871" y="405"/>
                  <a:ext cx="4" cy="6"/>
                </a:xfrm>
                <a:custGeom>
                  <a:avLst/>
                  <a:gdLst>
                    <a:gd name="T0" fmla="*/ 0 w 16"/>
                    <a:gd name="T1" fmla="*/ 0 h 19"/>
                    <a:gd name="T2" fmla="*/ 0 w 16"/>
                    <a:gd name="T3" fmla="*/ 6 h 19"/>
                    <a:gd name="T4" fmla="*/ 4 w 16"/>
                    <a:gd name="T5" fmla="*/ 6 h 19"/>
                    <a:gd name="T6" fmla="*/ 4 w 16"/>
                    <a:gd name="T7" fmla="*/ 0 h 19"/>
                    <a:gd name="T8" fmla="*/ 0 w 16"/>
                    <a:gd name="T9" fmla="*/ 0 h 19"/>
                    <a:gd name="T10" fmla="*/ 0 60000 65536"/>
                    <a:gd name="T11" fmla="*/ 0 60000 65536"/>
                    <a:gd name="T12" fmla="*/ 0 60000 65536"/>
                    <a:gd name="T13" fmla="*/ 0 60000 65536"/>
                    <a:gd name="T14" fmla="*/ 0 60000 65536"/>
                    <a:gd name="T15" fmla="*/ 0 w 16"/>
                    <a:gd name="T16" fmla="*/ 0 h 19"/>
                    <a:gd name="T17" fmla="*/ 16 w 16"/>
                    <a:gd name="T18" fmla="*/ 19 h 19"/>
                  </a:gdLst>
                  <a:ahLst/>
                  <a:cxnLst>
                    <a:cxn ang="T10">
                      <a:pos x="T0" y="T1"/>
                    </a:cxn>
                    <a:cxn ang="T11">
                      <a:pos x="T2" y="T3"/>
                    </a:cxn>
                    <a:cxn ang="T12">
                      <a:pos x="T4" y="T5"/>
                    </a:cxn>
                    <a:cxn ang="T13">
                      <a:pos x="T6" y="T7"/>
                    </a:cxn>
                    <a:cxn ang="T14">
                      <a:pos x="T8" y="T9"/>
                    </a:cxn>
                  </a:cxnLst>
                  <a:rect l="T15" t="T16" r="T17" b="T18"/>
                  <a:pathLst>
                    <a:path w="16" h="19">
                      <a:moveTo>
                        <a:pt x="1" y="0"/>
                      </a:moveTo>
                      <a:lnTo>
                        <a:pt x="0" y="19"/>
                      </a:lnTo>
                      <a:lnTo>
                        <a:pt x="15" y="19"/>
                      </a:lnTo>
                      <a:lnTo>
                        <a:pt x="16" y="1"/>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00" name="Freeform 473"/>
                <p:cNvSpPr/>
                <p:nvPr/>
              </p:nvSpPr>
              <p:spPr bwMode="auto">
                <a:xfrm>
                  <a:off x="876" y="403"/>
                  <a:ext cx="4" cy="5"/>
                </a:xfrm>
                <a:custGeom>
                  <a:avLst/>
                  <a:gdLst>
                    <a:gd name="T0" fmla="*/ 1 w 17"/>
                    <a:gd name="T1" fmla="*/ 0 h 17"/>
                    <a:gd name="T2" fmla="*/ 0 w 17"/>
                    <a:gd name="T3" fmla="*/ 5 h 17"/>
                    <a:gd name="T4" fmla="*/ 4 w 17"/>
                    <a:gd name="T5" fmla="*/ 5 h 17"/>
                    <a:gd name="T6" fmla="*/ 4 w 17"/>
                    <a:gd name="T7" fmla="*/ 0 h 17"/>
                    <a:gd name="T8" fmla="*/ 1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3" y="0"/>
                      </a:moveTo>
                      <a:lnTo>
                        <a:pt x="0" y="16"/>
                      </a:lnTo>
                      <a:lnTo>
                        <a:pt x="15" y="17"/>
                      </a:lnTo>
                      <a:lnTo>
                        <a:pt x="17" y="0"/>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01" name="Freeform 474"/>
                <p:cNvSpPr/>
                <p:nvPr/>
              </p:nvSpPr>
              <p:spPr bwMode="auto">
                <a:xfrm>
                  <a:off x="880" y="399"/>
                  <a:ext cx="7" cy="8"/>
                </a:xfrm>
                <a:custGeom>
                  <a:avLst/>
                  <a:gdLst>
                    <a:gd name="T0" fmla="*/ 5 w 28"/>
                    <a:gd name="T1" fmla="*/ 0 h 23"/>
                    <a:gd name="T2" fmla="*/ 0 w 28"/>
                    <a:gd name="T3" fmla="*/ 3 h 23"/>
                    <a:gd name="T4" fmla="*/ 3 w 28"/>
                    <a:gd name="T5" fmla="*/ 8 h 23"/>
                    <a:gd name="T6" fmla="*/ 7 w 28"/>
                    <a:gd name="T7" fmla="*/ 5 h 23"/>
                    <a:gd name="T8" fmla="*/ 5 w 28"/>
                    <a:gd name="T9" fmla="*/ 0 h 23"/>
                    <a:gd name="T10" fmla="*/ 0 60000 65536"/>
                    <a:gd name="T11" fmla="*/ 0 60000 65536"/>
                    <a:gd name="T12" fmla="*/ 0 60000 65536"/>
                    <a:gd name="T13" fmla="*/ 0 60000 65536"/>
                    <a:gd name="T14" fmla="*/ 0 60000 65536"/>
                    <a:gd name="T15" fmla="*/ 0 w 28"/>
                    <a:gd name="T16" fmla="*/ 0 h 23"/>
                    <a:gd name="T17" fmla="*/ 28 w 28"/>
                    <a:gd name="T18" fmla="*/ 23 h 23"/>
                  </a:gdLst>
                  <a:ahLst/>
                  <a:cxnLst>
                    <a:cxn ang="T10">
                      <a:pos x="T0" y="T1"/>
                    </a:cxn>
                    <a:cxn ang="T11">
                      <a:pos x="T2" y="T3"/>
                    </a:cxn>
                    <a:cxn ang="T12">
                      <a:pos x="T4" y="T5"/>
                    </a:cxn>
                    <a:cxn ang="T13">
                      <a:pos x="T6" y="T7"/>
                    </a:cxn>
                    <a:cxn ang="T14">
                      <a:pos x="T8" y="T9"/>
                    </a:cxn>
                  </a:cxnLst>
                  <a:rect l="T15" t="T16" r="T17" b="T18"/>
                  <a:pathLst>
                    <a:path w="28" h="23">
                      <a:moveTo>
                        <a:pt x="19" y="0"/>
                      </a:moveTo>
                      <a:lnTo>
                        <a:pt x="0" y="8"/>
                      </a:lnTo>
                      <a:lnTo>
                        <a:pt x="12" y="23"/>
                      </a:lnTo>
                      <a:lnTo>
                        <a:pt x="28" y="15"/>
                      </a:lnTo>
                      <a:lnTo>
                        <a:pt x="19"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02" name="Freeform 475"/>
                <p:cNvSpPr/>
                <p:nvPr/>
              </p:nvSpPr>
              <p:spPr bwMode="auto">
                <a:xfrm>
                  <a:off x="888" y="397"/>
                  <a:ext cx="3" cy="6"/>
                </a:xfrm>
                <a:custGeom>
                  <a:avLst/>
                  <a:gdLst>
                    <a:gd name="T0" fmla="*/ 1 w 14"/>
                    <a:gd name="T1" fmla="*/ 0 h 19"/>
                    <a:gd name="T2" fmla="*/ 0 w 14"/>
                    <a:gd name="T3" fmla="*/ 6 h 19"/>
                    <a:gd name="T4" fmla="*/ 2 w 14"/>
                    <a:gd name="T5" fmla="*/ 6 h 19"/>
                    <a:gd name="T6" fmla="*/ 3 w 14"/>
                    <a:gd name="T7" fmla="*/ 1 h 19"/>
                    <a:gd name="T8" fmla="*/ 1 w 14"/>
                    <a:gd name="T9" fmla="*/ 0 h 19"/>
                    <a:gd name="T10" fmla="*/ 0 60000 65536"/>
                    <a:gd name="T11" fmla="*/ 0 60000 65536"/>
                    <a:gd name="T12" fmla="*/ 0 60000 65536"/>
                    <a:gd name="T13" fmla="*/ 0 60000 65536"/>
                    <a:gd name="T14" fmla="*/ 0 60000 65536"/>
                    <a:gd name="T15" fmla="*/ 0 w 14"/>
                    <a:gd name="T16" fmla="*/ 0 h 19"/>
                    <a:gd name="T17" fmla="*/ 14 w 14"/>
                    <a:gd name="T18" fmla="*/ 19 h 19"/>
                  </a:gdLst>
                  <a:ahLst/>
                  <a:cxnLst>
                    <a:cxn ang="T10">
                      <a:pos x="T0" y="T1"/>
                    </a:cxn>
                    <a:cxn ang="T11">
                      <a:pos x="T2" y="T3"/>
                    </a:cxn>
                    <a:cxn ang="T12">
                      <a:pos x="T4" y="T5"/>
                    </a:cxn>
                    <a:cxn ang="T13">
                      <a:pos x="T6" y="T7"/>
                    </a:cxn>
                    <a:cxn ang="T14">
                      <a:pos x="T8" y="T9"/>
                    </a:cxn>
                  </a:cxnLst>
                  <a:rect l="T15" t="T16" r="T17" b="T18"/>
                  <a:pathLst>
                    <a:path w="14" h="19">
                      <a:moveTo>
                        <a:pt x="3" y="0"/>
                      </a:moveTo>
                      <a:lnTo>
                        <a:pt x="0" y="18"/>
                      </a:lnTo>
                      <a:lnTo>
                        <a:pt x="11" y="19"/>
                      </a:lnTo>
                      <a:lnTo>
                        <a:pt x="14" y="3"/>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03" name="Freeform 476"/>
                <p:cNvSpPr/>
                <p:nvPr/>
              </p:nvSpPr>
              <p:spPr bwMode="auto">
                <a:xfrm>
                  <a:off x="928" y="305"/>
                  <a:ext cx="33" cy="52"/>
                </a:xfrm>
                <a:custGeom>
                  <a:avLst/>
                  <a:gdLst>
                    <a:gd name="T0" fmla="*/ 10 w 131"/>
                    <a:gd name="T1" fmla="*/ 2 h 156"/>
                    <a:gd name="T2" fmla="*/ 6 w 131"/>
                    <a:gd name="T3" fmla="*/ 3 h 156"/>
                    <a:gd name="T4" fmla="*/ 4 w 131"/>
                    <a:gd name="T5" fmla="*/ 8 h 156"/>
                    <a:gd name="T6" fmla="*/ 3 w 131"/>
                    <a:gd name="T7" fmla="*/ 14 h 156"/>
                    <a:gd name="T8" fmla="*/ 3 w 131"/>
                    <a:gd name="T9" fmla="*/ 17 h 156"/>
                    <a:gd name="T10" fmla="*/ 3 w 131"/>
                    <a:gd name="T11" fmla="*/ 19 h 156"/>
                    <a:gd name="T12" fmla="*/ 3 w 131"/>
                    <a:gd name="T13" fmla="*/ 20 h 156"/>
                    <a:gd name="T14" fmla="*/ 3 w 131"/>
                    <a:gd name="T15" fmla="*/ 24 h 156"/>
                    <a:gd name="T16" fmla="*/ 2 w 131"/>
                    <a:gd name="T17" fmla="*/ 27 h 156"/>
                    <a:gd name="T18" fmla="*/ 1 w 131"/>
                    <a:gd name="T19" fmla="*/ 28 h 156"/>
                    <a:gd name="T20" fmla="*/ 1 w 131"/>
                    <a:gd name="T21" fmla="*/ 28 h 156"/>
                    <a:gd name="T22" fmla="*/ 0 w 131"/>
                    <a:gd name="T23" fmla="*/ 29 h 156"/>
                    <a:gd name="T24" fmla="*/ 0 w 131"/>
                    <a:gd name="T25" fmla="*/ 30 h 156"/>
                    <a:gd name="T26" fmla="*/ 0 w 131"/>
                    <a:gd name="T27" fmla="*/ 30 h 156"/>
                    <a:gd name="T28" fmla="*/ 1 w 131"/>
                    <a:gd name="T29" fmla="*/ 31 h 156"/>
                    <a:gd name="T30" fmla="*/ 3 w 131"/>
                    <a:gd name="T31" fmla="*/ 31 h 156"/>
                    <a:gd name="T32" fmla="*/ 3 w 131"/>
                    <a:gd name="T33" fmla="*/ 32 h 156"/>
                    <a:gd name="T34" fmla="*/ 3 w 131"/>
                    <a:gd name="T35" fmla="*/ 33 h 156"/>
                    <a:gd name="T36" fmla="*/ 3 w 131"/>
                    <a:gd name="T37" fmla="*/ 34 h 156"/>
                    <a:gd name="T38" fmla="*/ 3 w 131"/>
                    <a:gd name="T39" fmla="*/ 36 h 156"/>
                    <a:gd name="T40" fmla="*/ 3 w 131"/>
                    <a:gd name="T41" fmla="*/ 37 h 156"/>
                    <a:gd name="T42" fmla="*/ 3 w 131"/>
                    <a:gd name="T43" fmla="*/ 38 h 156"/>
                    <a:gd name="T44" fmla="*/ 3 w 131"/>
                    <a:gd name="T45" fmla="*/ 39 h 156"/>
                    <a:gd name="T46" fmla="*/ 3 w 131"/>
                    <a:gd name="T47" fmla="*/ 40 h 156"/>
                    <a:gd name="T48" fmla="*/ 3 w 131"/>
                    <a:gd name="T49" fmla="*/ 40 h 156"/>
                    <a:gd name="T50" fmla="*/ 3 w 131"/>
                    <a:gd name="T51" fmla="*/ 41 h 156"/>
                    <a:gd name="T52" fmla="*/ 4 w 131"/>
                    <a:gd name="T53" fmla="*/ 42 h 156"/>
                    <a:gd name="T54" fmla="*/ 4 w 131"/>
                    <a:gd name="T55" fmla="*/ 43 h 156"/>
                    <a:gd name="T56" fmla="*/ 4 w 131"/>
                    <a:gd name="T57" fmla="*/ 44 h 156"/>
                    <a:gd name="T58" fmla="*/ 5 w 131"/>
                    <a:gd name="T59" fmla="*/ 45 h 156"/>
                    <a:gd name="T60" fmla="*/ 6 w 131"/>
                    <a:gd name="T61" fmla="*/ 45 h 156"/>
                    <a:gd name="T62" fmla="*/ 6 w 131"/>
                    <a:gd name="T63" fmla="*/ 45 h 156"/>
                    <a:gd name="T64" fmla="*/ 7 w 131"/>
                    <a:gd name="T65" fmla="*/ 47 h 156"/>
                    <a:gd name="T66" fmla="*/ 10 w 131"/>
                    <a:gd name="T67" fmla="*/ 45 h 156"/>
                    <a:gd name="T68" fmla="*/ 12 w 131"/>
                    <a:gd name="T69" fmla="*/ 45 h 156"/>
                    <a:gd name="T70" fmla="*/ 15 w 131"/>
                    <a:gd name="T71" fmla="*/ 52 h 156"/>
                    <a:gd name="T72" fmla="*/ 28 w 131"/>
                    <a:gd name="T73" fmla="*/ 44 h 156"/>
                    <a:gd name="T74" fmla="*/ 27 w 131"/>
                    <a:gd name="T75" fmla="*/ 41 h 156"/>
                    <a:gd name="T76" fmla="*/ 27 w 131"/>
                    <a:gd name="T77" fmla="*/ 39 h 156"/>
                    <a:gd name="T78" fmla="*/ 27 w 131"/>
                    <a:gd name="T79" fmla="*/ 35 h 156"/>
                    <a:gd name="T80" fmla="*/ 33 w 131"/>
                    <a:gd name="T81" fmla="*/ 28 h 156"/>
                    <a:gd name="T82" fmla="*/ 33 w 131"/>
                    <a:gd name="T83" fmla="*/ 9 h 156"/>
                    <a:gd name="T84" fmla="*/ 29 w 131"/>
                    <a:gd name="T85" fmla="*/ 5 h 156"/>
                    <a:gd name="T86" fmla="*/ 25 w 131"/>
                    <a:gd name="T87" fmla="*/ 3 h 156"/>
                    <a:gd name="T88" fmla="*/ 21 w 131"/>
                    <a:gd name="T89" fmla="*/ 0 h 156"/>
                    <a:gd name="T90" fmla="*/ 15 w 131"/>
                    <a:gd name="T91" fmla="*/ 1 h 156"/>
                    <a:gd name="T92" fmla="*/ 10 w 131"/>
                    <a:gd name="T93" fmla="*/ 2 h 15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31"/>
                    <a:gd name="T142" fmla="*/ 0 h 156"/>
                    <a:gd name="T143" fmla="*/ 131 w 131"/>
                    <a:gd name="T144" fmla="*/ 156 h 15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31" h="156">
                      <a:moveTo>
                        <a:pt x="40" y="5"/>
                      </a:moveTo>
                      <a:lnTo>
                        <a:pt x="24" y="10"/>
                      </a:lnTo>
                      <a:lnTo>
                        <a:pt x="17" y="24"/>
                      </a:lnTo>
                      <a:lnTo>
                        <a:pt x="12" y="41"/>
                      </a:lnTo>
                      <a:lnTo>
                        <a:pt x="12" y="50"/>
                      </a:lnTo>
                      <a:lnTo>
                        <a:pt x="12" y="56"/>
                      </a:lnTo>
                      <a:lnTo>
                        <a:pt x="13" y="61"/>
                      </a:lnTo>
                      <a:lnTo>
                        <a:pt x="12" y="71"/>
                      </a:lnTo>
                      <a:lnTo>
                        <a:pt x="7" y="80"/>
                      </a:lnTo>
                      <a:lnTo>
                        <a:pt x="4" y="83"/>
                      </a:lnTo>
                      <a:lnTo>
                        <a:pt x="2" y="85"/>
                      </a:lnTo>
                      <a:lnTo>
                        <a:pt x="0" y="86"/>
                      </a:lnTo>
                      <a:lnTo>
                        <a:pt x="0" y="90"/>
                      </a:lnTo>
                      <a:lnTo>
                        <a:pt x="1" y="91"/>
                      </a:lnTo>
                      <a:lnTo>
                        <a:pt x="2" y="93"/>
                      </a:lnTo>
                      <a:lnTo>
                        <a:pt x="10" y="94"/>
                      </a:lnTo>
                      <a:lnTo>
                        <a:pt x="12" y="96"/>
                      </a:lnTo>
                      <a:lnTo>
                        <a:pt x="12" y="100"/>
                      </a:lnTo>
                      <a:lnTo>
                        <a:pt x="12" y="102"/>
                      </a:lnTo>
                      <a:lnTo>
                        <a:pt x="10" y="109"/>
                      </a:lnTo>
                      <a:lnTo>
                        <a:pt x="12" y="110"/>
                      </a:lnTo>
                      <a:lnTo>
                        <a:pt x="12" y="115"/>
                      </a:lnTo>
                      <a:lnTo>
                        <a:pt x="12" y="117"/>
                      </a:lnTo>
                      <a:lnTo>
                        <a:pt x="12" y="119"/>
                      </a:lnTo>
                      <a:lnTo>
                        <a:pt x="12" y="120"/>
                      </a:lnTo>
                      <a:lnTo>
                        <a:pt x="13" y="122"/>
                      </a:lnTo>
                      <a:lnTo>
                        <a:pt x="15" y="126"/>
                      </a:lnTo>
                      <a:lnTo>
                        <a:pt x="15" y="129"/>
                      </a:lnTo>
                      <a:lnTo>
                        <a:pt x="17" y="131"/>
                      </a:lnTo>
                      <a:lnTo>
                        <a:pt x="19" y="134"/>
                      </a:lnTo>
                      <a:lnTo>
                        <a:pt x="24" y="135"/>
                      </a:lnTo>
                      <a:lnTo>
                        <a:pt x="24" y="136"/>
                      </a:lnTo>
                      <a:lnTo>
                        <a:pt x="29" y="140"/>
                      </a:lnTo>
                      <a:lnTo>
                        <a:pt x="38" y="136"/>
                      </a:lnTo>
                      <a:lnTo>
                        <a:pt x="46" y="135"/>
                      </a:lnTo>
                      <a:lnTo>
                        <a:pt x="60" y="156"/>
                      </a:lnTo>
                      <a:lnTo>
                        <a:pt x="113" y="131"/>
                      </a:lnTo>
                      <a:lnTo>
                        <a:pt x="108" y="124"/>
                      </a:lnTo>
                      <a:lnTo>
                        <a:pt x="106" y="117"/>
                      </a:lnTo>
                      <a:lnTo>
                        <a:pt x="106" y="105"/>
                      </a:lnTo>
                      <a:lnTo>
                        <a:pt x="131" y="83"/>
                      </a:lnTo>
                      <a:lnTo>
                        <a:pt x="131" y="28"/>
                      </a:lnTo>
                      <a:lnTo>
                        <a:pt x="117" y="14"/>
                      </a:lnTo>
                      <a:lnTo>
                        <a:pt x="100" y="8"/>
                      </a:lnTo>
                      <a:lnTo>
                        <a:pt x="84" y="0"/>
                      </a:lnTo>
                      <a:lnTo>
                        <a:pt x="60" y="4"/>
                      </a:lnTo>
                      <a:lnTo>
                        <a:pt x="40" y="5"/>
                      </a:lnTo>
                      <a:close/>
                    </a:path>
                  </a:pathLst>
                </a:custGeom>
                <a:solidFill>
                  <a:srgbClr val="FFC17D"/>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04" name="Freeform 477"/>
                <p:cNvSpPr/>
                <p:nvPr/>
              </p:nvSpPr>
              <p:spPr bwMode="auto">
                <a:xfrm>
                  <a:off x="928" y="305"/>
                  <a:ext cx="33" cy="52"/>
                </a:xfrm>
                <a:custGeom>
                  <a:avLst/>
                  <a:gdLst>
                    <a:gd name="T0" fmla="*/ 10 w 131"/>
                    <a:gd name="T1" fmla="*/ 2 h 156"/>
                    <a:gd name="T2" fmla="*/ 6 w 131"/>
                    <a:gd name="T3" fmla="*/ 3 h 156"/>
                    <a:gd name="T4" fmla="*/ 4 w 131"/>
                    <a:gd name="T5" fmla="*/ 8 h 156"/>
                    <a:gd name="T6" fmla="*/ 3 w 131"/>
                    <a:gd name="T7" fmla="*/ 14 h 156"/>
                    <a:gd name="T8" fmla="*/ 3 w 131"/>
                    <a:gd name="T9" fmla="*/ 17 h 156"/>
                    <a:gd name="T10" fmla="*/ 3 w 131"/>
                    <a:gd name="T11" fmla="*/ 19 h 156"/>
                    <a:gd name="T12" fmla="*/ 3 w 131"/>
                    <a:gd name="T13" fmla="*/ 20 h 156"/>
                    <a:gd name="T14" fmla="*/ 3 w 131"/>
                    <a:gd name="T15" fmla="*/ 24 h 156"/>
                    <a:gd name="T16" fmla="*/ 2 w 131"/>
                    <a:gd name="T17" fmla="*/ 27 h 156"/>
                    <a:gd name="T18" fmla="*/ 1 w 131"/>
                    <a:gd name="T19" fmla="*/ 28 h 156"/>
                    <a:gd name="T20" fmla="*/ 1 w 131"/>
                    <a:gd name="T21" fmla="*/ 28 h 156"/>
                    <a:gd name="T22" fmla="*/ 0 w 131"/>
                    <a:gd name="T23" fmla="*/ 29 h 156"/>
                    <a:gd name="T24" fmla="*/ 0 w 131"/>
                    <a:gd name="T25" fmla="*/ 30 h 156"/>
                    <a:gd name="T26" fmla="*/ 0 w 131"/>
                    <a:gd name="T27" fmla="*/ 30 h 156"/>
                    <a:gd name="T28" fmla="*/ 1 w 131"/>
                    <a:gd name="T29" fmla="*/ 31 h 156"/>
                    <a:gd name="T30" fmla="*/ 3 w 131"/>
                    <a:gd name="T31" fmla="*/ 31 h 156"/>
                    <a:gd name="T32" fmla="*/ 3 w 131"/>
                    <a:gd name="T33" fmla="*/ 32 h 156"/>
                    <a:gd name="T34" fmla="*/ 3 w 131"/>
                    <a:gd name="T35" fmla="*/ 33 h 156"/>
                    <a:gd name="T36" fmla="*/ 3 w 131"/>
                    <a:gd name="T37" fmla="*/ 34 h 156"/>
                    <a:gd name="T38" fmla="*/ 3 w 131"/>
                    <a:gd name="T39" fmla="*/ 36 h 156"/>
                    <a:gd name="T40" fmla="*/ 3 w 131"/>
                    <a:gd name="T41" fmla="*/ 37 h 156"/>
                    <a:gd name="T42" fmla="*/ 3 w 131"/>
                    <a:gd name="T43" fmla="*/ 38 h 156"/>
                    <a:gd name="T44" fmla="*/ 3 w 131"/>
                    <a:gd name="T45" fmla="*/ 39 h 156"/>
                    <a:gd name="T46" fmla="*/ 3 w 131"/>
                    <a:gd name="T47" fmla="*/ 40 h 156"/>
                    <a:gd name="T48" fmla="*/ 3 w 131"/>
                    <a:gd name="T49" fmla="*/ 40 h 156"/>
                    <a:gd name="T50" fmla="*/ 3 w 131"/>
                    <a:gd name="T51" fmla="*/ 41 h 156"/>
                    <a:gd name="T52" fmla="*/ 4 w 131"/>
                    <a:gd name="T53" fmla="*/ 42 h 156"/>
                    <a:gd name="T54" fmla="*/ 4 w 131"/>
                    <a:gd name="T55" fmla="*/ 43 h 156"/>
                    <a:gd name="T56" fmla="*/ 4 w 131"/>
                    <a:gd name="T57" fmla="*/ 44 h 156"/>
                    <a:gd name="T58" fmla="*/ 5 w 131"/>
                    <a:gd name="T59" fmla="*/ 45 h 156"/>
                    <a:gd name="T60" fmla="*/ 6 w 131"/>
                    <a:gd name="T61" fmla="*/ 45 h 156"/>
                    <a:gd name="T62" fmla="*/ 6 w 131"/>
                    <a:gd name="T63" fmla="*/ 45 h 156"/>
                    <a:gd name="T64" fmla="*/ 7 w 131"/>
                    <a:gd name="T65" fmla="*/ 47 h 156"/>
                    <a:gd name="T66" fmla="*/ 10 w 131"/>
                    <a:gd name="T67" fmla="*/ 45 h 156"/>
                    <a:gd name="T68" fmla="*/ 12 w 131"/>
                    <a:gd name="T69" fmla="*/ 45 h 156"/>
                    <a:gd name="T70" fmla="*/ 15 w 131"/>
                    <a:gd name="T71" fmla="*/ 52 h 156"/>
                    <a:gd name="T72" fmla="*/ 28 w 131"/>
                    <a:gd name="T73" fmla="*/ 44 h 156"/>
                    <a:gd name="T74" fmla="*/ 27 w 131"/>
                    <a:gd name="T75" fmla="*/ 41 h 156"/>
                    <a:gd name="T76" fmla="*/ 27 w 131"/>
                    <a:gd name="T77" fmla="*/ 39 h 156"/>
                    <a:gd name="T78" fmla="*/ 27 w 131"/>
                    <a:gd name="T79" fmla="*/ 35 h 156"/>
                    <a:gd name="T80" fmla="*/ 33 w 131"/>
                    <a:gd name="T81" fmla="*/ 28 h 156"/>
                    <a:gd name="T82" fmla="*/ 33 w 131"/>
                    <a:gd name="T83" fmla="*/ 9 h 156"/>
                    <a:gd name="T84" fmla="*/ 29 w 131"/>
                    <a:gd name="T85" fmla="*/ 5 h 156"/>
                    <a:gd name="T86" fmla="*/ 25 w 131"/>
                    <a:gd name="T87" fmla="*/ 3 h 156"/>
                    <a:gd name="T88" fmla="*/ 21 w 131"/>
                    <a:gd name="T89" fmla="*/ 0 h 156"/>
                    <a:gd name="T90" fmla="*/ 15 w 131"/>
                    <a:gd name="T91" fmla="*/ 1 h 156"/>
                    <a:gd name="T92" fmla="*/ 10 w 131"/>
                    <a:gd name="T93" fmla="*/ 2 h 15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31"/>
                    <a:gd name="T142" fmla="*/ 0 h 156"/>
                    <a:gd name="T143" fmla="*/ 131 w 131"/>
                    <a:gd name="T144" fmla="*/ 156 h 15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31" h="156">
                      <a:moveTo>
                        <a:pt x="40" y="5"/>
                      </a:moveTo>
                      <a:lnTo>
                        <a:pt x="24" y="10"/>
                      </a:lnTo>
                      <a:lnTo>
                        <a:pt x="17" y="24"/>
                      </a:lnTo>
                      <a:lnTo>
                        <a:pt x="12" y="41"/>
                      </a:lnTo>
                      <a:lnTo>
                        <a:pt x="12" y="50"/>
                      </a:lnTo>
                      <a:lnTo>
                        <a:pt x="12" y="56"/>
                      </a:lnTo>
                      <a:lnTo>
                        <a:pt x="13" y="61"/>
                      </a:lnTo>
                      <a:lnTo>
                        <a:pt x="12" y="71"/>
                      </a:lnTo>
                      <a:lnTo>
                        <a:pt x="7" y="80"/>
                      </a:lnTo>
                      <a:lnTo>
                        <a:pt x="4" y="83"/>
                      </a:lnTo>
                      <a:lnTo>
                        <a:pt x="2" y="85"/>
                      </a:lnTo>
                      <a:lnTo>
                        <a:pt x="0" y="86"/>
                      </a:lnTo>
                      <a:lnTo>
                        <a:pt x="0" y="90"/>
                      </a:lnTo>
                      <a:lnTo>
                        <a:pt x="1" y="91"/>
                      </a:lnTo>
                      <a:lnTo>
                        <a:pt x="2" y="93"/>
                      </a:lnTo>
                      <a:lnTo>
                        <a:pt x="10" y="94"/>
                      </a:lnTo>
                      <a:lnTo>
                        <a:pt x="12" y="96"/>
                      </a:lnTo>
                      <a:lnTo>
                        <a:pt x="12" y="100"/>
                      </a:lnTo>
                      <a:lnTo>
                        <a:pt x="12" y="102"/>
                      </a:lnTo>
                      <a:lnTo>
                        <a:pt x="10" y="109"/>
                      </a:lnTo>
                      <a:lnTo>
                        <a:pt x="12" y="110"/>
                      </a:lnTo>
                      <a:lnTo>
                        <a:pt x="12" y="115"/>
                      </a:lnTo>
                      <a:lnTo>
                        <a:pt x="12" y="117"/>
                      </a:lnTo>
                      <a:lnTo>
                        <a:pt x="12" y="119"/>
                      </a:lnTo>
                      <a:lnTo>
                        <a:pt x="12" y="120"/>
                      </a:lnTo>
                      <a:lnTo>
                        <a:pt x="13" y="122"/>
                      </a:lnTo>
                      <a:lnTo>
                        <a:pt x="15" y="126"/>
                      </a:lnTo>
                      <a:lnTo>
                        <a:pt x="15" y="129"/>
                      </a:lnTo>
                      <a:lnTo>
                        <a:pt x="17" y="131"/>
                      </a:lnTo>
                      <a:lnTo>
                        <a:pt x="19" y="134"/>
                      </a:lnTo>
                      <a:lnTo>
                        <a:pt x="24" y="135"/>
                      </a:lnTo>
                      <a:lnTo>
                        <a:pt x="24" y="136"/>
                      </a:lnTo>
                      <a:lnTo>
                        <a:pt x="29" y="140"/>
                      </a:lnTo>
                      <a:lnTo>
                        <a:pt x="38" y="136"/>
                      </a:lnTo>
                      <a:lnTo>
                        <a:pt x="46" y="135"/>
                      </a:lnTo>
                      <a:lnTo>
                        <a:pt x="60" y="156"/>
                      </a:lnTo>
                      <a:lnTo>
                        <a:pt x="113" y="131"/>
                      </a:lnTo>
                      <a:lnTo>
                        <a:pt x="108" y="124"/>
                      </a:lnTo>
                      <a:lnTo>
                        <a:pt x="106" y="117"/>
                      </a:lnTo>
                      <a:lnTo>
                        <a:pt x="106" y="105"/>
                      </a:lnTo>
                      <a:lnTo>
                        <a:pt x="131" y="83"/>
                      </a:lnTo>
                      <a:lnTo>
                        <a:pt x="131" y="28"/>
                      </a:lnTo>
                      <a:lnTo>
                        <a:pt x="117" y="14"/>
                      </a:lnTo>
                      <a:lnTo>
                        <a:pt x="100" y="8"/>
                      </a:lnTo>
                      <a:lnTo>
                        <a:pt x="84" y="0"/>
                      </a:lnTo>
                      <a:lnTo>
                        <a:pt x="60" y="4"/>
                      </a:lnTo>
                      <a:lnTo>
                        <a:pt x="40" y="5"/>
                      </a:lnTo>
                    </a:path>
                  </a:pathLst>
                </a:custGeom>
                <a:noFill/>
                <a:ln w="9525">
                  <a:solidFill>
                    <a:srgbClr val="404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305" name="Freeform 478"/>
                <p:cNvSpPr/>
                <p:nvPr/>
              </p:nvSpPr>
              <p:spPr bwMode="auto">
                <a:xfrm>
                  <a:off x="944" y="338"/>
                  <a:ext cx="5" cy="8"/>
                </a:xfrm>
                <a:custGeom>
                  <a:avLst/>
                  <a:gdLst>
                    <a:gd name="T0" fmla="*/ 5 w 19"/>
                    <a:gd name="T1" fmla="*/ 0 h 24"/>
                    <a:gd name="T2" fmla="*/ 3 w 19"/>
                    <a:gd name="T3" fmla="*/ 3 h 24"/>
                    <a:gd name="T4" fmla="*/ 2 w 19"/>
                    <a:gd name="T5" fmla="*/ 5 h 24"/>
                    <a:gd name="T6" fmla="*/ 0 w 19"/>
                    <a:gd name="T7" fmla="*/ 8 h 24"/>
                    <a:gd name="T8" fmla="*/ 3 w 19"/>
                    <a:gd name="T9" fmla="*/ 6 h 24"/>
                    <a:gd name="T10" fmla="*/ 4 w 19"/>
                    <a:gd name="T11" fmla="*/ 3 h 24"/>
                    <a:gd name="T12" fmla="*/ 5 w 19"/>
                    <a:gd name="T13" fmla="*/ 0 h 24"/>
                    <a:gd name="T14" fmla="*/ 0 60000 65536"/>
                    <a:gd name="T15" fmla="*/ 0 60000 65536"/>
                    <a:gd name="T16" fmla="*/ 0 60000 65536"/>
                    <a:gd name="T17" fmla="*/ 0 60000 65536"/>
                    <a:gd name="T18" fmla="*/ 0 60000 65536"/>
                    <a:gd name="T19" fmla="*/ 0 60000 65536"/>
                    <a:gd name="T20" fmla="*/ 0 60000 65536"/>
                    <a:gd name="T21" fmla="*/ 0 w 19"/>
                    <a:gd name="T22" fmla="*/ 0 h 24"/>
                    <a:gd name="T23" fmla="*/ 19 w 19"/>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24">
                      <a:moveTo>
                        <a:pt x="19" y="0"/>
                      </a:moveTo>
                      <a:lnTo>
                        <a:pt x="13" y="10"/>
                      </a:lnTo>
                      <a:lnTo>
                        <a:pt x="8" y="16"/>
                      </a:lnTo>
                      <a:lnTo>
                        <a:pt x="0" y="24"/>
                      </a:lnTo>
                      <a:lnTo>
                        <a:pt x="10" y="18"/>
                      </a:lnTo>
                      <a:lnTo>
                        <a:pt x="17" y="10"/>
                      </a:lnTo>
                      <a:lnTo>
                        <a:pt x="19"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06" name="Freeform 479"/>
                <p:cNvSpPr/>
                <p:nvPr/>
              </p:nvSpPr>
              <p:spPr bwMode="auto">
                <a:xfrm>
                  <a:off x="934" y="327"/>
                  <a:ext cx="5" cy="5"/>
                </a:xfrm>
                <a:custGeom>
                  <a:avLst/>
                  <a:gdLst>
                    <a:gd name="T0" fmla="*/ 0 w 19"/>
                    <a:gd name="T1" fmla="*/ 0 h 15"/>
                    <a:gd name="T2" fmla="*/ 1 w 19"/>
                    <a:gd name="T3" fmla="*/ 1 h 15"/>
                    <a:gd name="T4" fmla="*/ 0 w 19"/>
                    <a:gd name="T5" fmla="*/ 1 h 15"/>
                    <a:gd name="T6" fmla="*/ 1 w 19"/>
                    <a:gd name="T7" fmla="*/ 1 h 15"/>
                    <a:gd name="T8" fmla="*/ 1 w 19"/>
                    <a:gd name="T9" fmla="*/ 3 h 15"/>
                    <a:gd name="T10" fmla="*/ 1 w 19"/>
                    <a:gd name="T11" fmla="*/ 3 h 15"/>
                    <a:gd name="T12" fmla="*/ 1 w 19"/>
                    <a:gd name="T13" fmla="*/ 3 h 15"/>
                    <a:gd name="T14" fmla="*/ 1 w 19"/>
                    <a:gd name="T15" fmla="*/ 5 h 15"/>
                    <a:gd name="T16" fmla="*/ 1 w 19"/>
                    <a:gd name="T17" fmla="*/ 3 h 15"/>
                    <a:gd name="T18" fmla="*/ 3 w 19"/>
                    <a:gd name="T19" fmla="*/ 3 h 15"/>
                    <a:gd name="T20" fmla="*/ 5 w 19"/>
                    <a:gd name="T21" fmla="*/ 3 h 15"/>
                    <a:gd name="T22" fmla="*/ 3 w 19"/>
                    <a:gd name="T23" fmla="*/ 1 h 15"/>
                    <a:gd name="T24" fmla="*/ 0 w 19"/>
                    <a:gd name="T25" fmla="*/ 0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15"/>
                    <a:gd name="T41" fmla="*/ 19 w 19"/>
                    <a:gd name="T42" fmla="*/ 15 h 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15">
                      <a:moveTo>
                        <a:pt x="0" y="0"/>
                      </a:moveTo>
                      <a:lnTo>
                        <a:pt x="3" y="4"/>
                      </a:lnTo>
                      <a:lnTo>
                        <a:pt x="0" y="4"/>
                      </a:lnTo>
                      <a:lnTo>
                        <a:pt x="4" y="4"/>
                      </a:lnTo>
                      <a:lnTo>
                        <a:pt x="4" y="8"/>
                      </a:lnTo>
                      <a:lnTo>
                        <a:pt x="3" y="8"/>
                      </a:lnTo>
                      <a:lnTo>
                        <a:pt x="4" y="8"/>
                      </a:lnTo>
                      <a:lnTo>
                        <a:pt x="3" y="15"/>
                      </a:lnTo>
                      <a:lnTo>
                        <a:pt x="5" y="8"/>
                      </a:lnTo>
                      <a:lnTo>
                        <a:pt x="11" y="8"/>
                      </a:lnTo>
                      <a:lnTo>
                        <a:pt x="19" y="8"/>
                      </a:lnTo>
                      <a:lnTo>
                        <a:pt x="11" y="4"/>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07" name="Freeform 480"/>
                <p:cNvSpPr/>
                <p:nvPr/>
              </p:nvSpPr>
              <p:spPr bwMode="auto">
                <a:xfrm>
                  <a:off x="933" y="322"/>
                  <a:ext cx="7" cy="6"/>
                </a:xfrm>
                <a:custGeom>
                  <a:avLst/>
                  <a:gdLst>
                    <a:gd name="T0" fmla="*/ 0 w 26"/>
                    <a:gd name="T1" fmla="*/ 3 h 17"/>
                    <a:gd name="T2" fmla="*/ 1 w 26"/>
                    <a:gd name="T3" fmla="*/ 6 h 17"/>
                    <a:gd name="T4" fmla="*/ 1 w 26"/>
                    <a:gd name="T5" fmla="*/ 6 h 17"/>
                    <a:gd name="T6" fmla="*/ 2 w 26"/>
                    <a:gd name="T7" fmla="*/ 4 h 17"/>
                    <a:gd name="T8" fmla="*/ 4 w 26"/>
                    <a:gd name="T9" fmla="*/ 3 h 17"/>
                    <a:gd name="T10" fmla="*/ 6 w 26"/>
                    <a:gd name="T11" fmla="*/ 3 h 17"/>
                    <a:gd name="T12" fmla="*/ 7 w 26"/>
                    <a:gd name="T13" fmla="*/ 3 h 17"/>
                    <a:gd name="T14" fmla="*/ 6 w 26"/>
                    <a:gd name="T15" fmla="*/ 1 h 17"/>
                    <a:gd name="T16" fmla="*/ 4 w 26"/>
                    <a:gd name="T17" fmla="*/ 0 h 17"/>
                    <a:gd name="T18" fmla="*/ 3 w 26"/>
                    <a:gd name="T19" fmla="*/ 1 h 17"/>
                    <a:gd name="T20" fmla="*/ 3 w 26"/>
                    <a:gd name="T21" fmla="*/ 0 h 17"/>
                    <a:gd name="T22" fmla="*/ 2 w 26"/>
                    <a:gd name="T23" fmla="*/ 1 h 17"/>
                    <a:gd name="T24" fmla="*/ 1 w 26"/>
                    <a:gd name="T25" fmla="*/ 1 h 17"/>
                    <a:gd name="T26" fmla="*/ 0 w 26"/>
                    <a:gd name="T27" fmla="*/ 3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17"/>
                    <a:gd name="T44" fmla="*/ 26 w 26"/>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17">
                      <a:moveTo>
                        <a:pt x="0" y="8"/>
                      </a:moveTo>
                      <a:lnTo>
                        <a:pt x="2" y="17"/>
                      </a:lnTo>
                      <a:lnTo>
                        <a:pt x="5" y="17"/>
                      </a:lnTo>
                      <a:lnTo>
                        <a:pt x="8" y="12"/>
                      </a:lnTo>
                      <a:lnTo>
                        <a:pt x="16" y="8"/>
                      </a:lnTo>
                      <a:lnTo>
                        <a:pt x="24" y="8"/>
                      </a:lnTo>
                      <a:lnTo>
                        <a:pt x="26" y="8"/>
                      </a:lnTo>
                      <a:lnTo>
                        <a:pt x="21" y="3"/>
                      </a:lnTo>
                      <a:lnTo>
                        <a:pt x="16" y="0"/>
                      </a:lnTo>
                      <a:lnTo>
                        <a:pt x="11" y="3"/>
                      </a:lnTo>
                      <a:lnTo>
                        <a:pt x="11" y="0"/>
                      </a:lnTo>
                      <a:lnTo>
                        <a:pt x="8" y="3"/>
                      </a:lnTo>
                      <a:lnTo>
                        <a:pt x="5" y="3"/>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08" name="Freeform 481"/>
                <p:cNvSpPr/>
                <p:nvPr/>
              </p:nvSpPr>
              <p:spPr bwMode="auto">
                <a:xfrm>
                  <a:off x="932" y="342"/>
                  <a:ext cx="4" cy="5"/>
                </a:xfrm>
                <a:custGeom>
                  <a:avLst/>
                  <a:gdLst>
                    <a:gd name="T0" fmla="*/ 0 w 18"/>
                    <a:gd name="T1" fmla="*/ 0 h 17"/>
                    <a:gd name="T2" fmla="*/ 0 w 18"/>
                    <a:gd name="T3" fmla="*/ 0 h 17"/>
                    <a:gd name="T4" fmla="*/ 1 w 18"/>
                    <a:gd name="T5" fmla="*/ 0 h 17"/>
                    <a:gd name="T6" fmla="*/ 2 w 18"/>
                    <a:gd name="T7" fmla="*/ 0 h 17"/>
                    <a:gd name="T8" fmla="*/ 3 w 18"/>
                    <a:gd name="T9" fmla="*/ 1 h 17"/>
                    <a:gd name="T10" fmla="*/ 3 w 18"/>
                    <a:gd name="T11" fmla="*/ 2 h 17"/>
                    <a:gd name="T12" fmla="*/ 4 w 18"/>
                    <a:gd name="T13" fmla="*/ 2 h 17"/>
                    <a:gd name="T14" fmla="*/ 4 w 18"/>
                    <a:gd name="T15" fmla="*/ 1 h 17"/>
                    <a:gd name="T16" fmla="*/ 4 w 18"/>
                    <a:gd name="T17" fmla="*/ 3 h 17"/>
                    <a:gd name="T18" fmla="*/ 4 w 18"/>
                    <a:gd name="T19" fmla="*/ 3 h 17"/>
                    <a:gd name="T20" fmla="*/ 4 w 18"/>
                    <a:gd name="T21" fmla="*/ 4 h 17"/>
                    <a:gd name="T22" fmla="*/ 4 w 18"/>
                    <a:gd name="T23" fmla="*/ 5 h 17"/>
                    <a:gd name="T24" fmla="*/ 4 w 18"/>
                    <a:gd name="T25" fmla="*/ 3 h 17"/>
                    <a:gd name="T26" fmla="*/ 4 w 18"/>
                    <a:gd name="T27" fmla="*/ 3 h 17"/>
                    <a:gd name="T28" fmla="*/ 3 w 18"/>
                    <a:gd name="T29" fmla="*/ 3 h 17"/>
                    <a:gd name="T30" fmla="*/ 2 w 18"/>
                    <a:gd name="T31" fmla="*/ 3 h 17"/>
                    <a:gd name="T32" fmla="*/ 0 w 18"/>
                    <a:gd name="T33" fmla="*/ 3 h 17"/>
                    <a:gd name="T34" fmla="*/ 0 w 18"/>
                    <a:gd name="T35" fmla="*/ 2 h 17"/>
                    <a:gd name="T36" fmla="*/ 0 w 18"/>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
                    <a:gd name="T58" fmla="*/ 0 h 17"/>
                    <a:gd name="T59" fmla="*/ 18 w 18"/>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 h="17">
                      <a:moveTo>
                        <a:pt x="0" y="1"/>
                      </a:moveTo>
                      <a:lnTo>
                        <a:pt x="1" y="0"/>
                      </a:lnTo>
                      <a:lnTo>
                        <a:pt x="3" y="0"/>
                      </a:lnTo>
                      <a:lnTo>
                        <a:pt x="7" y="1"/>
                      </a:lnTo>
                      <a:lnTo>
                        <a:pt x="12" y="3"/>
                      </a:lnTo>
                      <a:lnTo>
                        <a:pt x="15" y="6"/>
                      </a:lnTo>
                      <a:lnTo>
                        <a:pt x="16" y="6"/>
                      </a:lnTo>
                      <a:lnTo>
                        <a:pt x="16" y="3"/>
                      </a:lnTo>
                      <a:lnTo>
                        <a:pt x="18" y="10"/>
                      </a:lnTo>
                      <a:lnTo>
                        <a:pt x="18" y="11"/>
                      </a:lnTo>
                      <a:lnTo>
                        <a:pt x="18" y="14"/>
                      </a:lnTo>
                      <a:lnTo>
                        <a:pt x="18" y="17"/>
                      </a:lnTo>
                      <a:lnTo>
                        <a:pt x="18" y="11"/>
                      </a:lnTo>
                      <a:lnTo>
                        <a:pt x="16" y="10"/>
                      </a:lnTo>
                      <a:lnTo>
                        <a:pt x="12" y="10"/>
                      </a:lnTo>
                      <a:lnTo>
                        <a:pt x="7" y="10"/>
                      </a:lnTo>
                      <a:lnTo>
                        <a:pt x="1" y="10"/>
                      </a:lnTo>
                      <a:lnTo>
                        <a:pt x="0" y="6"/>
                      </a:lnTo>
                      <a:lnTo>
                        <a:pt x="0" y="1"/>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09" name="Freeform 482"/>
                <p:cNvSpPr/>
                <p:nvPr/>
              </p:nvSpPr>
              <p:spPr bwMode="auto">
                <a:xfrm>
                  <a:off x="932" y="346"/>
                  <a:ext cx="5" cy="1"/>
                </a:xfrm>
                <a:custGeom>
                  <a:avLst/>
                  <a:gdLst>
                    <a:gd name="T0" fmla="*/ 0 w 20"/>
                    <a:gd name="T1" fmla="*/ 0 h 1"/>
                    <a:gd name="T2" fmla="*/ 3 w 20"/>
                    <a:gd name="T3" fmla="*/ 0 h 1"/>
                    <a:gd name="T4" fmla="*/ 5 w 20"/>
                    <a:gd name="T5" fmla="*/ 0 h 1"/>
                    <a:gd name="T6" fmla="*/ 3 w 20"/>
                    <a:gd name="T7" fmla="*/ 0 h 1"/>
                    <a:gd name="T8" fmla="*/ 0 w 20"/>
                    <a:gd name="T9" fmla="*/ 0 h 1"/>
                    <a:gd name="T10" fmla="*/ 0 60000 65536"/>
                    <a:gd name="T11" fmla="*/ 0 60000 65536"/>
                    <a:gd name="T12" fmla="*/ 0 60000 65536"/>
                    <a:gd name="T13" fmla="*/ 0 60000 65536"/>
                    <a:gd name="T14" fmla="*/ 0 60000 65536"/>
                    <a:gd name="T15" fmla="*/ 0 w 20"/>
                    <a:gd name="T16" fmla="*/ 0 h 1"/>
                    <a:gd name="T17" fmla="*/ 20 w 20"/>
                    <a:gd name="T18" fmla="*/ 1 h 1"/>
                  </a:gdLst>
                  <a:ahLst/>
                  <a:cxnLst>
                    <a:cxn ang="T10">
                      <a:pos x="T0" y="T1"/>
                    </a:cxn>
                    <a:cxn ang="T11">
                      <a:pos x="T2" y="T3"/>
                    </a:cxn>
                    <a:cxn ang="T12">
                      <a:pos x="T4" y="T5"/>
                    </a:cxn>
                    <a:cxn ang="T13">
                      <a:pos x="T6" y="T7"/>
                    </a:cxn>
                    <a:cxn ang="T14">
                      <a:pos x="T8" y="T9"/>
                    </a:cxn>
                  </a:cxnLst>
                  <a:rect l="T15" t="T16" r="T17" b="T18"/>
                  <a:pathLst>
                    <a:path w="20" h="1">
                      <a:moveTo>
                        <a:pt x="0" y="0"/>
                      </a:moveTo>
                      <a:lnTo>
                        <a:pt x="12" y="0"/>
                      </a:lnTo>
                      <a:lnTo>
                        <a:pt x="20" y="0"/>
                      </a:lnTo>
                      <a:lnTo>
                        <a:pt x="12" y="0"/>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10" name="Freeform 483"/>
                <p:cNvSpPr/>
                <p:nvPr/>
              </p:nvSpPr>
              <p:spPr bwMode="auto">
                <a:xfrm>
                  <a:off x="930" y="335"/>
                  <a:ext cx="5" cy="1"/>
                </a:xfrm>
                <a:custGeom>
                  <a:avLst/>
                  <a:gdLst>
                    <a:gd name="T0" fmla="*/ 0 w 19"/>
                    <a:gd name="T1" fmla="*/ 0 h 1"/>
                    <a:gd name="T2" fmla="*/ 3 w 19"/>
                    <a:gd name="T3" fmla="*/ 0 h 1"/>
                    <a:gd name="T4" fmla="*/ 5 w 19"/>
                    <a:gd name="T5" fmla="*/ 0 h 1"/>
                    <a:gd name="T6" fmla="*/ 4 w 19"/>
                    <a:gd name="T7" fmla="*/ 0 h 1"/>
                    <a:gd name="T8" fmla="*/ 2 w 19"/>
                    <a:gd name="T9" fmla="*/ 0 h 1"/>
                    <a:gd name="T10" fmla="*/ 0 w 19"/>
                    <a:gd name="T11" fmla="*/ 0 h 1"/>
                    <a:gd name="T12" fmla="*/ 0 60000 65536"/>
                    <a:gd name="T13" fmla="*/ 0 60000 65536"/>
                    <a:gd name="T14" fmla="*/ 0 60000 65536"/>
                    <a:gd name="T15" fmla="*/ 0 60000 65536"/>
                    <a:gd name="T16" fmla="*/ 0 60000 65536"/>
                    <a:gd name="T17" fmla="*/ 0 60000 65536"/>
                    <a:gd name="T18" fmla="*/ 0 w 19"/>
                    <a:gd name="T19" fmla="*/ 0 h 1"/>
                    <a:gd name="T20" fmla="*/ 19 w 19"/>
                    <a:gd name="T21" fmla="*/ 1 h 1"/>
                  </a:gdLst>
                  <a:ahLst/>
                  <a:cxnLst>
                    <a:cxn ang="T12">
                      <a:pos x="T0" y="T1"/>
                    </a:cxn>
                    <a:cxn ang="T13">
                      <a:pos x="T2" y="T3"/>
                    </a:cxn>
                    <a:cxn ang="T14">
                      <a:pos x="T4" y="T5"/>
                    </a:cxn>
                    <a:cxn ang="T15">
                      <a:pos x="T6" y="T7"/>
                    </a:cxn>
                    <a:cxn ang="T16">
                      <a:pos x="T8" y="T9"/>
                    </a:cxn>
                    <a:cxn ang="T17">
                      <a:pos x="T10" y="T11"/>
                    </a:cxn>
                  </a:cxnLst>
                  <a:rect l="T18" t="T19" r="T20" b="T21"/>
                  <a:pathLst>
                    <a:path w="19" h="1">
                      <a:moveTo>
                        <a:pt x="0" y="0"/>
                      </a:moveTo>
                      <a:lnTo>
                        <a:pt x="11" y="0"/>
                      </a:lnTo>
                      <a:lnTo>
                        <a:pt x="19" y="0"/>
                      </a:lnTo>
                      <a:lnTo>
                        <a:pt x="16" y="0"/>
                      </a:lnTo>
                      <a:lnTo>
                        <a:pt x="7" y="0"/>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11" name="Freeform 484"/>
                <p:cNvSpPr/>
                <p:nvPr/>
              </p:nvSpPr>
              <p:spPr bwMode="auto">
                <a:xfrm>
                  <a:off x="933" y="335"/>
                  <a:ext cx="1" cy="5"/>
                </a:xfrm>
                <a:custGeom>
                  <a:avLst/>
                  <a:gdLst>
                    <a:gd name="T0" fmla="*/ 0 w 1"/>
                    <a:gd name="T1" fmla="*/ 0 h 16"/>
                    <a:gd name="T2" fmla="*/ 0 w 1"/>
                    <a:gd name="T3" fmla="*/ 2 h 16"/>
                    <a:gd name="T4" fmla="*/ 0 w 1"/>
                    <a:gd name="T5" fmla="*/ 3 h 16"/>
                    <a:gd name="T6" fmla="*/ 0 w 1"/>
                    <a:gd name="T7" fmla="*/ 5 h 16"/>
                    <a:gd name="T8" fmla="*/ 0 w 1"/>
                    <a:gd name="T9" fmla="*/ 3 h 16"/>
                    <a:gd name="T10" fmla="*/ 0 w 1"/>
                    <a:gd name="T11" fmla="*/ 2 h 16"/>
                    <a:gd name="T12" fmla="*/ 0 w 1"/>
                    <a:gd name="T13" fmla="*/ 2 h 16"/>
                    <a:gd name="T14" fmla="*/ 0 w 1"/>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16"/>
                    <a:gd name="T26" fmla="*/ 1 w 1"/>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16">
                      <a:moveTo>
                        <a:pt x="0" y="0"/>
                      </a:moveTo>
                      <a:lnTo>
                        <a:pt x="0" y="6"/>
                      </a:lnTo>
                      <a:lnTo>
                        <a:pt x="0" y="11"/>
                      </a:lnTo>
                      <a:lnTo>
                        <a:pt x="0" y="16"/>
                      </a:lnTo>
                      <a:lnTo>
                        <a:pt x="0" y="11"/>
                      </a:lnTo>
                      <a:lnTo>
                        <a:pt x="0" y="7"/>
                      </a:lnTo>
                      <a:lnTo>
                        <a:pt x="0" y="6"/>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12" name="Freeform 485"/>
                <p:cNvSpPr/>
                <p:nvPr/>
              </p:nvSpPr>
              <p:spPr bwMode="auto">
                <a:xfrm>
                  <a:off x="936" y="327"/>
                  <a:ext cx="5" cy="1"/>
                </a:xfrm>
                <a:custGeom>
                  <a:avLst/>
                  <a:gdLst>
                    <a:gd name="T0" fmla="*/ 0 w 21"/>
                    <a:gd name="T1" fmla="*/ 0 h 1"/>
                    <a:gd name="T2" fmla="*/ 5 w 21"/>
                    <a:gd name="T3" fmla="*/ 0 h 1"/>
                    <a:gd name="T4" fmla="*/ 0 w 21"/>
                    <a:gd name="T5" fmla="*/ 0 h 1"/>
                    <a:gd name="T6" fmla="*/ 0 60000 65536"/>
                    <a:gd name="T7" fmla="*/ 0 60000 65536"/>
                    <a:gd name="T8" fmla="*/ 0 60000 65536"/>
                    <a:gd name="T9" fmla="*/ 0 w 21"/>
                    <a:gd name="T10" fmla="*/ 0 h 1"/>
                    <a:gd name="T11" fmla="*/ 21 w 21"/>
                    <a:gd name="T12" fmla="*/ 1 h 1"/>
                  </a:gdLst>
                  <a:ahLst/>
                  <a:cxnLst>
                    <a:cxn ang="T6">
                      <a:pos x="T0" y="T1"/>
                    </a:cxn>
                    <a:cxn ang="T7">
                      <a:pos x="T2" y="T3"/>
                    </a:cxn>
                    <a:cxn ang="T8">
                      <a:pos x="T4" y="T5"/>
                    </a:cxn>
                  </a:cxnLst>
                  <a:rect l="T9" t="T10" r="T11" b="T12"/>
                  <a:pathLst>
                    <a:path w="21" h="1">
                      <a:moveTo>
                        <a:pt x="0" y="0"/>
                      </a:moveTo>
                      <a:lnTo>
                        <a:pt x="21" y="0"/>
                      </a:lnTo>
                      <a:lnTo>
                        <a:pt x="0" y="0"/>
                      </a:lnTo>
                      <a:close/>
                    </a:path>
                  </a:pathLst>
                </a:custGeom>
                <a:solidFill>
                  <a:srgbClr val="FFC17D"/>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13" name="Freeform 486"/>
                <p:cNvSpPr/>
                <p:nvPr/>
              </p:nvSpPr>
              <p:spPr bwMode="auto">
                <a:xfrm>
                  <a:off x="947" y="326"/>
                  <a:ext cx="5" cy="7"/>
                </a:xfrm>
                <a:custGeom>
                  <a:avLst/>
                  <a:gdLst>
                    <a:gd name="T0" fmla="*/ 0 w 20"/>
                    <a:gd name="T1" fmla="*/ 1 h 22"/>
                    <a:gd name="T2" fmla="*/ 1 w 20"/>
                    <a:gd name="T3" fmla="*/ 0 h 22"/>
                    <a:gd name="T4" fmla="*/ 3 w 20"/>
                    <a:gd name="T5" fmla="*/ 0 h 22"/>
                    <a:gd name="T6" fmla="*/ 3 w 20"/>
                    <a:gd name="T7" fmla="*/ 2 h 22"/>
                    <a:gd name="T8" fmla="*/ 3 w 20"/>
                    <a:gd name="T9" fmla="*/ 4 h 22"/>
                    <a:gd name="T10" fmla="*/ 3 w 20"/>
                    <a:gd name="T11" fmla="*/ 4 h 22"/>
                    <a:gd name="T12" fmla="*/ 3 w 20"/>
                    <a:gd name="T13" fmla="*/ 6 h 22"/>
                    <a:gd name="T14" fmla="*/ 3 w 20"/>
                    <a:gd name="T15" fmla="*/ 4 h 22"/>
                    <a:gd name="T16" fmla="*/ 2 w 20"/>
                    <a:gd name="T17" fmla="*/ 4 h 22"/>
                    <a:gd name="T18" fmla="*/ 0 w 20"/>
                    <a:gd name="T19" fmla="*/ 3 h 22"/>
                    <a:gd name="T20" fmla="*/ 1 w 20"/>
                    <a:gd name="T21" fmla="*/ 4 h 22"/>
                    <a:gd name="T22" fmla="*/ 3 w 20"/>
                    <a:gd name="T23" fmla="*/ 5 h 22"/>
                    <a:gd name="T24" fmla="*/ 3 w 20"/>
                    <a:gd name="T25" fmla="*/ 6 h 22"/>
                    <a:gd name="T26" fmla="*/ 3 w 20"/>
                    <a:gd name="T27" fmla="*/ 7 h 22"/>
                    <a:gd name="T28" fmla="*/ 1 w 20"/>
                    <a:gd name="T29" fmla="*/ 7 h 22"/>
                    <a:gd name="T30" fmla="*/ 3 w 20"/>
                    <a:gd name="T31" fmla="*/ 7 h 22"/>
                    <a:gd name="T32" fmla="*/ 5 w 20"/>
                    <a:gd name="T33" fmla="*/ 5 h 22"/>
                    <a:gd name="T34" fmla="*/ 5 w 20"/>
                    <a:gd name="T35" fmla="*/ 4 h 22"/>
                    <a:gd name="T36" fmla="*/ 5 w 20"/>
                    <a:gd name="T37" fmla="*/ 2 h 22"/>
                    <a:gd name="T38" fmla="*/ 3 w 20"/>
                    <a:gd name="T39" fmla="*/ 0 h 22"/>
                    <a:gd name="T40" fmla="*/ 2 w 20"/>
                    <a:gd name="T41" fmla="*/ 0 h 22"/>
                    <a:gd name="T42" fmla="*/ 1 w 20"/>
                    <a:gd name="T43" fmla="*/ 0 h 22"/>
                    <a:gd name="T44" fmla="*/ 0 w 20"/>
                    <a:gd name="T45" fmla="*/ 1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22"/>
                    <a:gd name="T71" fmla="*/ 20 w 20"/>
                    <a:gd name="T72" fmla="*/ 22 h 2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22">
                      <a:moveTo>
                        <a:pt x="0" y="4"/>
                      </a:moveTo>
                      <a:lnTo>
                        <a:pt x="6" y="1"/>
                      </a:lnTo>
                      <a:lnTo>
                        <a:pt x="13" y="1"/>
                      </a:lnTo>
                      <a:lnTo>
                        <a:pt x="14" y="6"/>
                      </a:lnTo>
                      <a:lnTo>
                        <a:pt x="14" y="11"/>
                      </a:lnTo>
                      <a:lnTo>
                        <a:pt x="14" y="14"/>
                      </a:lnTo>
                      <a:lnTo>
                        <a:pt x="13" y="18"/>
                      </a:lnTo>
                      <a:lnTo>
                        <a:pt x="12" y="12"/>
                      </a:lnTo>
                      <a:lnTo>
                        <a:pt x="9" y="11"/>
                      </a:lnTo>
                      <a:lnTo>
                        <a:pt x="0" y="8"/>
                      </a:lnTo>
                      <a:lnTo>
                        <a:pt x="6" y="12"/>
                      </a:lnTo>
                      <a:lnTo>
                        <a:pt x="12" y="15"/>
                      </a:lnTo>
                      <a:lnTo>
                        <a:pt x="12" y="19"/>
                      </a:lnTo>
                      <a:lnTo>
                        <a:pt x="12" y="21"/>
                      </a:lnTo>
                      <a:lnTo>
                        <a:pt x="6" y="22"/>
                      </a:lnTo>
                      <a:lnTo>
                        <a:pt x="14" y="21"/>
                      </a:lnTo>
                      <a:lnTo>
                        <a:pt x="20" y="17"/>
                      </a:lnTo>
                      <a:lnTo>
                        <a:pt x="20" y="11"/>
                      </a:lnTo>
                      <a:lnTo>
                        <a:pt x="20" y="5"/>
                      </a:lnTo>
                      <a:lnTo>
                        <a:pt x="13" y="0"/>
                      </a:lnTo>
                      <a:lnTo>
                        <a:pt x="9" y="0"/>
                      </a:lnTo>
                      <a:lnTo>
                        <a:pt x="4" y="0"/>
                      </a:lnTo>
                      <a:lnTo>
                        <a:pt x="0" y="4"/>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14" name="Freeform 487"/>
                <p:cNvSpPr/>
                <p:nvPr/>
              </p:nvSpPr>
              <p:spPr bwMode="auto">
                <a:xfrm>
                  <a:off x="947" y="324"/>
                  <a:ext cx="5" cy="11"/>
                </a:xfrm>
                <a:custGeom>
                  <a:avLst/>
                  <a:gdLst>
                    <a:gd name="T0" fmla="*/ 0 w 18"/>
                    <a:gd name="T1" fmla="*/ 3 h 33"/>
                    <a:gd name="T2" fmla="*/ 1 w 18"/>
                    <a:gd name="T3" fmla="*/ 1 h 33"/>
                    <a:gd name="T4" fmla="*/ 3 w 18"/>
                    <a:gd name="T5" fmla="*/ 1 h 33"/>
                    <a:gd name="T6" fmla="*/ 4 w 18"/>
                    <a:gd name="T7" fmla="*/ 1 h 33"/>
                    <a:gd name="T8" fmla="*/ 4 w 18"/>
                    <a:gd name="T9" fmla="*/ 2 h 33"/>
                    <a:gd name="T10" fmla="*/ 4 w 18"/>
                    <a:gd name="T11" fmla="*/ 4 h 33"/>
                    <a:gd name="T12" fmla="*/ 4 w 18"/>
                    <a:gd name="T13" fmla="*/ 5 h 33"/>
                    <a:gd name="T14" fmla="*/ 4 w 18"/>
                    <a:gd name="T15" fmla="*/ 6 h 33"/>
                    <a:gd name="T16" fmla="*/ 4 w 18"/>
                    <a:gd name="T17" fmla="*/ 7 h 33"/>
                    <a:gd name="T18" fmla="*/ 4 w 18"/>
                    <a:gd name="T19" fmla="*/ 8 h 33"/>
                    <a:gd name="T20" fmla="*/ 3 w 18"/>
                    <a:gd name="T21" fmla="*/ 10 h 33"/>
                    <a:gd name="T22" fmla="*/ 3 w 18"/>
                    <a:gd name="T23" fmla="*/ 10 h 33"/>
                    <a:gd name="T24" fmla="*/ 1 w 18"/>
                    <a:gd name="T25" fmla="*/ 10 h 33"/>
                    <a:gd name="T26" fmla="*/ 3 w 18"/>
                    <a:gd name="T27" fmla="*/ 11 h 33"/>
                    <a:gd name="T28" fmla="*/ 3 w 18"/>
                    <a:gd name="T29" fmla="*/ 11 h 33"/>
                    <a:gd name="T30" fmla="*/ 4 w 18"/>
                    <a:gd name="T31" fmla="*/ 10 h 33"/>
                    <a:gd name="T32" fmla="*/ 4 w 18"/>
                    <a:gd name="T33" fmla="*/ 8 h 33"/>
                    <a:gd name="T34" fmla="*/ 5 w 18"/>
                    <a:gd name="T35" fmla="*/ 6 h 33"/>
                    <a:gd name="T36" fmla="*/ 5 w 18"/>
                    <a:gd name="T37" fmla="*/ 5 h 33"/>
                    <a:gd name="T38" fmla="*/ 5 w 18"/>
                    <a:gd name="T39" fmla="*/ 3 h 33"/>
                    <a:gd name="T40" fmla="*/ 4 w 18"/>
                    <a:gd name="T41" fmla="*/ 2 h 33"/>
                    <a:gd name="T42" fmla="*/ 4 w 18"/>
                    <a:gd name="T43" fmla="*/ 1 h 33"/>
                    <a:gd name="T44" fmla="*/ 3 w 18"/>
                    <a:gd name="T45" fmla="*/ 0 h 33"/>
                    <a:gd name="T46" fmla="*/ 1 w 18"/>
                    <a:gd name="T47" fmla="*/ 1 h 33"/>
                    <a:gd name="T48" fmla="*/ 0 w 18"/>
                    <a:gd name="T49" fmla="*/ 1 h 33"/>
                    <a:gd name="T50" fmla="*/ 0 w 18"/>
                    <a:gd name="T51" fmla="*/ 3 h 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33"/>
                    <a:gd name="T80" fmla="*/ 18 w 18"/>
                    <a:gd name="T81" fmla="*/ 33 h 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33">
                      <a:moveTo>
                        <a:pt x="0" y="9"/>
                      </a:moveTo>
                      <a:lnTo>
                        <a:pt x="4" y="3"/>
                      </a:lnTo>
                      <a:lnTo>
                        <a:pt x="9" y="2"/>
                      </a:lnTo>
                      <a:lnTo>
                        <a:pt x="13" y="3"/>
                      </a:lnTo>
                      <a:lnTo>
                        <a:pt x="13" y="6"/>
                      </a:lnTo>
                      <a:lnTo>
                        <a:pt x="14" y="11"/>
                      </a:lnTo>
                      <a:lnTo>
                        <a:pt x="14" y="16"/>
                      </a:lnTo>
                      <a:lnTo>
                        <a:pt x="14" y="17"/>
                      </a:lnTo>
                      <a:lnTo>
                        <a:pt x="14" y="20"/>
                      </a:lnTo>
                      <a:lnTo>
                        <a:pt x="13" y="24"/>
                      </a:lnTo>
                      <a:lnTo>
                        <a:pt x="12" y="29"/>
                      </a:lnTo>
                      <a:lnTo>
                        <a:pt x="9" y="29"/>
                      </a:lnTo>
                      <a:lnTo>
                        <a:pt x="5" y="29"/>
                      </a:lnTo>
                      <a:lnTo>
                        <a:pt x="9" y="33"/>
                      </a:lnTo>
                      <a:lnTo>
                        <a:pt x="11" y="33"/>
                      </a:lnTo>
                      <a:lnTo>
                        <a:pt x="13" y="29"/>
                      </a:lnTo>
                      <a:lnTo>
                        <a:pt x="14" y="24"/>
                      </a:lnTo>
                      <a:lnTo>
                        <a:pt x="18" y="17"/>
                      </a:lnTo>
                      <a:lnTo>
                        <a:pt x="18" y="15"/>
                      </a:lnTo>
                      <a:lnTo>
                        <a:pt x="18" y="10"/>
                      </a:lnTo>
                      <a:lnTo>
                        <a:pt x="14" y="5"/>
                      </a:lnTo>
                      <a:lnTo>
                        <a:pt x="13" y="2"/>
                      </a:lnTo>
                      <a:lnTo>
                        <a:pt x="11" y="0"/>
                      </a:lnTo>
                      <a:lnTo>
                        <a:pt x="4" y="2"/>
                      </a:lnTo>
                      <a:lnTo>
                        <a:pt x="0" y="3"/>
                      </a:lnTo>
                      <a:lnTo>
                        <a:pt x="0" y="9"/>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15" name="Freeform 488"/>
                <p:cNvSpPr/>
                <p:nvPr/>
              </p:nvSpPr>
              <p:spPr bwMode="auto">
                <a:xfrm>
                  <a:off x="885" y="347"/>
                  <a:ext cx="84" cy="149"/>
                </a:xfrm>
                <a:custGeom>
                  <a:avLst/>
                  <a:gdLst>
                    <a:gd name="T0" fmla="*/ 71 w 333"/>
                    <a:gd name="T1" fmla="*/ 0 h 447"/>
                    <a:gd name="T2" fmla="*/ 59 w 333"/>
                    <a:gd name="T3" fmla="*/ 16 h 447"/>
                    <a:gd name="T4" fmla="*/ 55 w 333"/>
                    <a:gd name="T5" fmla="*/ 26 h 447"/>
                    <a:gd name="T6" fmla="*/ 47 w 333"/>
                    <a:gd name="T7" fmla="*/ 45 h 447"/>
                    <a:gd name="T8" fmla="*/ 45 w 333"/>
                    <a:gd name="T9" fmla="*/ 52 h 447"/>
                    <a:gd name="T10" fmla="*/ 46 w 333"/>
                    <a:gd name="T11" fmla="*/ 60 h 447"/>
                    <a:gd name="T12" fmla="*/ 46 w 333"/>
                    <a:gd name="T13" fmla="*/ 66 h 447"/>
                    <a:gd name="T14" fmla="*/ 26 w 333"/>
                    <a:gd name="T15" fmla="*/ 72 h 447"/>
                    <a:gd name="T16" fmla="*/ 19 w 333"/>
                    <a:gd name="T17" fmla="*/ 74 h 447"/>
                    <a:gd name="T18" fmla="*/ 19 w 333"/>
                    <a:gd name="T19" fmla="*/ 81 h 447"/>
                    <a:gd name="T20" fmla="*/ 31 w 333"/>
                    <a:gd name="T21" fmla="*/ 84 h 447"/>
                    <a:gd name="T22" fmla="*/ 42 w 333"/>
                    <a:gd name="T23" fmla="*/ 85 h 447"/>
                    <a:gd name="T24" fmla="*/ 46 w 333"/>
                    <a:gd name="T25" fmla="*/ 92 h 447"/>
                    <a:gd name="T26" fmla="*/ 47 w 333"/>
                    <a:gd name="T27" fmla="*/ 101 h 447"/>
                    <a:gd name="T28" fmla="*/ 45 w 333"/>
                    <a:gd name="T29" fmla="*/ 103 h 447"/>
                    <a:gd name="T30" fmla="*/ 40 w 333"/>
                    <a:gd name="T31" fmla="*/ 106 h 447"/>
                    <a:gd name="T32" fmla="*/ 35 w 333"/>
                    <a:gd name="T33" fmla="*/ 109 h 447"/>
                    <a:gd name="T34" fmla="*/ 12 w 333"/>
                    <a:gd name="T35" fmla="*/ 121 h 447"/>
                    <a:gd name="T36" fmla="*/ 5 w 333"/>
                    <a:gd name="T37" fmla="*/ 128 h 447"/>
                    <a:gd name="T38" fmla="*/ 0 w 333"/>
                    <a:gd name="T39" fmla="*/ 149 h 447"/>
                    <a:gd name="T40" fmla="*/ 42 w 333"/>
                    <a:gd name="T41" fmla="*/ 145 h 447"/>
                    <a:gd name="T42" fmla="*/ 66 w 333"/>
                    <a:gd name="T43" fmla="*/ 145 h 447"/>
                    <a:gd name="T44" fmla="*/ 77 w 333"/>
                    <a:gd name="T45" fmla="*/ 143 h 447"/>
                    <a:gd name="T46" fmla="*/ 82 w 333"/>
                    <a:gd name="T47" fmla="*/ 138 h 447"/>
                    <a:gd name="T48" fmla="*/ 83 w 333"/>
                    <a:gd name="T49" fmla="*/ 128 h 447"/>
                    <a:gd name="T50" fmla="*/ 81 w 333"/>
                    <a:gd name="T51" fmla="*/ 113 h 447"/>
                    <a:gd name="T52" fmla="*/ 78 w 333"/>
                    <a:gd name="T53" fmla="*/ 100 h 447"/>
                    <a:gd name="T54" fmla="*/ 78 w 333"/>
                    <a:gd name="T55" fmla="*/ 90 h 447"/>
                    <a:gd name="T56" fmla="*/ 78 w 333"/>
                    <a:gd name="T57" fmla="*/ 79 h 447"/>
                    <a:gd name="T58" fmla="*/ 83 w 333"/>
                    <a:gd name="T59" fmla="*/ 57 h 447"/>
                    <a:gd name="T60" fmla="*/ 84 w 333"/>
                    <a:gd name="T61" fmla="*/ 35 h 447"/>
                    <a:gd name="T62" fmla="*/ 82 w 333"/>
                    <a:gd name="T63" fmla="*/ 24 h 447"/>
                    <a:gd name="T64" fmla="*/ 79 w 333"/>
                    <a:gd name="T65" fmla="*/ 14 h 4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33"/>
                    <a:gd name="T100" fmla="*/ 0 h 447"/>
                    <a:gd name="T101" fmla="*/ 333 w 333"/>
                    <a:gd name="T102" fmla="*/ 447 h 4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33" h="447">
                      <a:moveTo>
                        <a:pt x="295" y="23"/>
                      </a:moveTo>
                      <a:lnTo>
                        <a:pt x="283" y="0"/>
                      </a:lnTo>
                      <a:lnTo>
                        <a:pt x="228" y="28"/>
                      </a:lnTo>
                      <a:lnTo>
                        <a:pt x="233" y="47"/>
                      </a:lnTo>
                      <a:lnTo>
                        <a:pt x="226" y="66"/>
                      </a:lnTo>
                      <a:lnTo>
                        <a:pt x="217" y="79"/>
                      </a:lnTo>
                      <a:lnTo>
                        <a:pt x="202" y="109"/>
                      </a:lnTo>
                      <a:lnTo>
                        <a:pt x="185" y="134"/>
                      </a:lnTo>
                      <a:lnTo>
                        <a:pt x="182" y="148"/>
                      </a:lnTo>
                      <a:lnTo>
                        <a:pt x="180" y="156"/>
                      </a:lnTo>
                      <a:lnTo>
                        <a:pt x="182" y="170"/>
                      </a:lnTo>
                      <a:lnTo>
                        <a:pt x="184" y="180"/>
                      </a:lnTo>
                      <a:lnTo>
                        <a:pt x="184" y="187"/>
                      </a:lnTo>
                      <a:lnTo>
                        <a:pt x="184" y="198"/>
                      </a:lnTo>
                      <a:lnTo>
                        <a:pt x="130" y="213"/>
                      </a:lnTo>
                      <a:lnTo>
                        <a:pt x="102" y="215"/>
                      </a:lnTo>
                      <a:lnTo>
                        <a:pt x="80" y="213"/>
                      </a:lnTo>
                      <a:lnTo>
                        <a:pt x="76" y="223"/>
                      </a:lnTo>
                      <a:lnTo>
                        <a:pt x="75" y="234"/>
                      </a:lnTo>
                      <a:lnTo>
                        <a:pt x="74" y="242"/>
                      </a:lnTo>
                      <a:lnTo>
                        <a:pt x="95" y="250"/>
                      </a:lnTo>
                      <a:lnTo>
                        <a:pt x="121" y="253"/>
                      </a:lnTo>
                      <a:lnTo>
                        <a:pt x="142" y="253"/>
                      </a:lnTo>
                      <a:lnTo>
                        <a:pt x="167" y="256"/>
                      </a:lnTo>
                      <a:lnTo>
                        <a:pt x="184" y="253"/>
                      </a:lnTo>
                      <a:lnTo>
                        <a:pt x="184" y="276"/>
                      </a:lnTo>
                      <a:lnTo>
                        <a:pt x="189" y="287"/>
                      </a:lnTo>
                      <a:lnTo>
                        <a:pt x="185" y="302"/>
                      </a:lnTo>
                      <a:lnTo>
                        <a:pt x="187" y="309"/>
                      </a:lnTo>
                      <a:lnTo>
                        <a:pt x="179" y="309"/>
                      </a:lnTo>
                      <a:lnTo>
                        <a:pt x="173" y="315"/>
                      </a:lnTo>
                      <a:lnTo>
                        <a:pt x="157" y="318"/>
                      </a:lnTo>
                      <a:lnTo>
                        <a:pt x="149" y="325"/>
                      </a:lnTo>
                      <a:lnTo>
                        <a:pt x="139" y="326"/>
                      </a:lnTo>
                      <a:lnTo>
                        <a:pt x="69" y="352"/>
                      </a:lnTo>
                      <a:lnTo>
                        <a:pt x="47" y="362"/>
                      </a:lnTo>
                      <a:lnTo>
                        <a:pt x="32" y="367"/>
                      </a:lnTo>
                      <a:lnTo>
                        <a:pt x="21" y="383"/>
                      </a:lnTo>
                      <a:lnTo>
                        <a:pt x="11" y="407"/>
                      </a:lnTo>
                      <a:lnTo>
                        <a:pt x="0" y="447"/>
                      </a:lnTo>
                      <a:lnTo>
                        <a:pt x="126" y="447"/>
                      </a:lnTo>
                      <a:lnTo>
                        <a:pt x="165" y="435"/>
                      </a:lnTo>
                      <a:lnTo>
                        <a:pt x="224" y="433"/>
                      </a:lnTo>
                      <a:lnTo>
                        <a:pt x="260" y="434"/>
                      </a:lnTo>
                      <a:lnTo>
                        <a:pt x="282" y="435"/>
                      </a:lnTo>
                      <a:lnTo>
                        <a:pt x="305" y="430"/>
                      </a:lnTo>
                      <a:lnTo>
                        <a:pt x="313" y="424"/>
                      </a:lnTo>
                      <a:lnTo>
                        <a:pt x="326" y="413"/>
                      </a:lnTo>
                      <a:lnTo>
                        <a:pt x="327" y="403"/>
                      </a:lnTo>
                      <a:lnTo>
                        <a:pt x="331" y="385"/>
                      </a:lnTo>
                      <a:lnTo>
                        <a:pt x="328" y="367"/>
                      </a:lnTo>
                      <a:lnTo>
                        <a:pt x="321" y="339"/>
                      </a:lnTo>
                      <a:lnTo>
                        <a:pt x="310" y="311"/>
                      </a:lnTo>
                      <a:lnTo>
                        <a:pt x="309" y="299"/>
                      </a:lnTo>
                      <a:lnTo>
                        <a:pt x="312" y="293"/>
                      </a:lnTo>
                      <a:lnTo>
                        <a:pt x="310" y="269"/>
                      </a:lnTo>
                      <a:lnTo>
                        <a:pt x="306" y="261"/>
                      </a:lnTo>
                      <a:lnTo>
                        <a:pt x="309" y="238"/>
                      </a:lnTo>
                      <a:lnTo>
                        <a:pt x="317" y="211"/>
                      </a:lnTo>
                      <a:lnTo>
                        <a:pt x="328" y="171"/>
                      </a:lnTo>
                      <a:lnTo>
                        <a:pt x="333" y="136"/>
                      </a:lnTo>
                      <a:lnTo>
                        <a:pt x="333" y="105"/>
                      </a:lnTo>
                      <a:lnTo>
                        <a:pt x="331" y="85"/>
                      </a:lnTo>
                      <a:lnTo>
                        <a:pt x="327" y="73"/>
                      </a:lnTo>
                      <a:lnTo>
                        <a:pt x="321" y="57"/>
                      </a:lnTo>
                      <a:lnTo>
                        <a:pt x="313" y="42"/>
                      </a:lnTo>
                      <a:lnTo>
                        <a:pt x="295" y="23"/>
                      </a:lnTo>
                      <a:close/>
                    </a:path>
                  </a:pathLst>
                </a:custGeom>
                <a:solidFill>
                  <a:srgbClr val="00006E"/>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16" name="Freeform 489"/>
                <p:cNvSpPr/>
                <p:nvPr/>
              </p:nvSpPr>
              <p:spPr bwMode="auto">
                <a:xfrm>
                  <a:off x="885" y="347"/>
                  <a:ext cx="84" cy="149"/>
                </a:xfrm>
                <a:custGeom>
                  <a:avLst/>
                  <a:gdLst>
                    <a:gd name="T0" fmla="*/ 71 w 333"/>
                    <a:gd name="T1" fmla="*/ 0 h 447"/>
                    <a:gd name="T2" fmla="*/ 59 w 333"/>
                    <a:gd name="T3" fmla="*/ 16 h 447"/>
                    <a:gd name="T4" fmla="*/ 55 w 333"/>
                    <a:gd name="T5" fmla="*/ 26 h 447"/>
                    <a:gd name="T6" fmla="*/ 47 w 333"/>
                    <a:gd name="T7" fmla="*/ 45 h 447"/>
                    <a:gd name="T8" fmla="*/ 45 w 333"/>
                    <a:gd name="T9" fmla="*/ 52 h 447"/>
                    <a:gd name="T10" fmla="*/ 46 w 333"/>
                    <a:gd name="T11" fmla="*/ 60 h 447"/>
                    <a:gd name="T12" fmla="*/ 46 w 333"/>
                    <a:gd name="T13" fmla="*/ 66 h 447"/>
                    <a:gd name="T14" fmla="*/ 26 w 333"/>
                    <a:gd name="T15" fmla="*/ 72 h 447"/>
                    <a:gd name="T16" fmla="*/ 19 w 333"/>
                    <a:gd name="T17" fmla="*/ 74 h 447"/>
                    <a:gd name="T18" fmla="*/ 19 w 333"/>
                    <a:gd name="T19" fmla="*/ 81 h 447"/>
                    <a:gd name="T20" fmla="*/ 31 w 333"/>
                    <a:gd name="T21" fmla="*/ 84 h 447"/>
                    <a:gd name="T22" fmla="*/ 42 w 333"/>
                    <a:gd name="T23" fmla="*/ 85 h 447"/>
                    <a:gd name="T24" fmla="*/ 46 w 333"/>
                    <a:gd name="T25" fmla="*/ 92 h 447"/>
                    <a:gd name="T26" fmla="*/ 47 w 333"/>
                    <a:gd name="T27" fmla="*/ 101 h 447"/>
                    <a:gd name="T28" fmla="*/ 45 w 333"/>
                    <a:gd name="T29" fmla="*/ 103 h 447"/>
                    <a:gd name="T30" fmla="*/ 40 w 333"/>
                    <a:gd name="T31" fmla="*/ 106 h 447"/>
                    <a:gd name="T32" fmla="*/ 35 w 333"/>
                    <a:gd name="T33" fmla="*/ 109 h 447"/>
                    <a:gd name="T34" fmla="*/ 12 w 333"/>
                    <a:gd name="T35" fmla="*/ 121 h 447"/>
                    <a:gd name="T36" fmla="*/ 5 w 333"/>
                    <a:gd name="T37" fmla="*/ 128 h 447"/>
                    <a:gd name="T38" fmla="*/ 0 w 333"/>
                    <a:gd name="T39" fmla="*/ 149 h 447"/>
                    <a:gd name="T40" fmla="*/ 42 w 333"/>
                    <a:gd name="T41" fmla="*/ 145 h 447"/>
                    <a:gd name="T42" fmla="*/ 66 w 333"/>
                    <a:gd name="T43" fmla="*/ 145 h 447"/>
                    <a:gd name="T44" fmla="*/ 77 w 333"/>
                    <a:gd name="T45" fmla="*/ 143 h 447"/>
                    <a:gd name="T46" fmla="*/ 82 w 333"/>
                    <a:gd name="T47" fmla="*/ 138 h 447"/>
                    <a:gd name="T48" fmla="*/ 83 w 333"/>
                    <a:gd name="T49" fmla="*/ 128 h 447"/>
                    <a:gd name="T50" fmla="*/ 81 w 333"/>
                    <a:gd name="T51" fmla="*/ 113 h 447"/>
                    <a:gd name="T52" fmla="*/ 78 w 333"/>
                    <a:gd name="T53" fmla="*/ 100 h 447"/>
                    <a:gd name="T54" fmla="*/ 78 w 333"/>
                    <a:gd name="T55" fmla="*/ 90 h 447"/>
                    <a:gd name="T56" fmla="*/ 78 w 333"/>
                    <a:gd name="T57" fmla="*/ 79 h 447"/>
                    <a:gd name="T58" fmla="*/ 83 w 333"/>
                    <a:gd name="T59" fmla="*/ 57 h 447"/>
                    <a:gd name="T60" fmla="*/ 84 w 333"/>
                    <a:gd name="T61" fmla="*/ 35 h 447"/>
                    <a:gd name="T62" fmla="*/ 82 w 333"/>
                    <a:gd name="T63" fmla="*/ 24 h 447"/>
                    <a:gd name="T64" fmla="*/ 79 w 333"/>
                    <a:gd name="T65" fmla="*/ 14 h 4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33"/>
                    <a:gd name="T100" fmla="*/ 0 h 447"/>
                    <a:gd name="T101" fmla="*/ 333 w 333"/>
                    <a:gd name="T102" fmla="*/ 447 h 4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33" h="447">
                      <a:moveTo>
                        <a:pt x="295" y="23"/>
                      </a:moveTo>
                      <a:lnTo>
                        <a:pt x="283" y="0"/>
                      </a:lnTo>
                      <a:lnTo>
                        <a:pt x="228" y="28"/>
                      </a:lnTo>
                      <a:lnTo>
                        <a:pt x="233" y="47"/>
                      </a:lnTo>
                      <a:lnTo>
                        <a:pt x="226" y="66"/>
                      </a:lnTo>
                      <a:lnTo>
                        <a:pt x="217" y="79"/>
                      </a:lnTo>
                      <a:lnTo>
                        <a:pt x="202" y="109"/>
                      </a:lnTo>
                      <a:lnTo>
                        <a:pt x="185" y="134"/>
                      </a:lnTo>
                      <a:lnTo>
                        <a:pt x="182" y="148"/>
                      </a:lnTo>
                      <a:lnTo>
                        <a:pt x="180" y="156"/>
                      </a:lnTo>
                      <a:lnTo>
                        <a:pt x="182" y="170"/>
                      </a:lnTo>
                      <a:lnTo>
                        <a:pt x="184" y="180"/>
                      </a:lnTo>
                      <a:lnTo>
                        <a:pt x="184" y="187"/>
                      </a:lnTo>
                      <a:lnTo>
                        <a:pt x="184" y="198"/>
                      </a:lnTo>
                      <a:lnTo>
                        <a:pt x="130" y="213"/>
                      </a:lnTo>
                      <a:lnTo>
                        <a:pt x="102" y="215"/>
                      </a:lnTo>
                      <a:lnTo>
                        <a:pt x="80" y="213"/>
                      </a:lnTo>
                      <a:lnTo>
                        <a:pt x="76" y="223"/>
                      </a:lnTo>
                      <a:lnTo>
                        <a:pt x="75" y="234"/>
                      </a:lnTo>
                      <a:lnTo>
                        <a:pt x="74" y="242"/>
                      </a:lnTo>
                      <a:lnTo>
                        <a:pt x="95" y="250"/>
                      </a:lnTo>
                      <a:lnTo>
                        <a:pt x="121" y="253"/>
                      </a:lnTo>
                      <a:lnTo>
                        <a:pt x="142" y="253"/>
                      </a:lnTo>
                      <a:lnTo>
                        <a:pt x="167" y="256"/>
                      </a:lnTo>
                      <a:lnTo>
                        <a:pt x="184" y="253"/>
                      </a:lnTo>
                      <a:lnTo>
                        <a:pt x="184" y="276"/>
                      </a:lnTo>
                      <a:lnTo>
                        <a:pt x="189" y="287"/>
                      </a:lnTo>
                      <a:lnTo>
                        <a:pt x="185" y="302"/>
                      </a:lnTo>
                      <a:lnTo>
                        <a:pt x="187" y="309"/>
                      </a:lnTo>
                      <a:lnTo>
                        <a:pt x="179" y="309"/>
                      </a:lnTo>
                      <a:lnTo>
                        <a:pt x="173" y="315"/>
                      </a:lnTo>
                      <a:lnTo>
                        <a:pt x="157" y="318"/>
                      </a:lnTo>
                      <a:lnTo>
                        <a:pt x="149" y="325"/>
                      </a:lnTo>
                      <a:lnTo>
                        <a:pt x="139" y="326"/>
                      </a:lnTo>
                      <a:lnTo>
                        <a:pt x="69" y="352"/>
                      </a:lnTo>
                      <a:lnTo>
                        <a:pt x="47" y="362"/>
                      </a:lnTo>
                      <a:lnTo>
                        <a:pt x="32" y="367"/>
                      </a:lnTo>
                      <a:lnTo>
                        <a:pt x="21" y="383"/>
                      </a:lnTo>
                      <a:lnTo>
                        <a:pt x="11" y="407"/>
                      </a:lnTo>
                      <a:lnTo>
                        <a:pt x="0" y="447"/>
                      </a:lnTo>
                      <a:lnTo>
                        <a:pt x="126" y="447"/>
                      </a:lnTo>
                      <a:lnTo>
                        <a:pt x="165" y="435"/>
                      </a:lnTo>
                      <a:lnTo>
                        <a:pt x="224" y="433"/>
                      </a:lnTo>
                      <a:lnTo>
                        <a:pt x="260" y="434"/>
                      </a:lnTo>
                      <a:lnTo>
                        <a:pt x="282" y="435"/>
                      </a:lnTo>
                      <a:lnTo>
                        <a:pt x="305" y="430"/>
                      </a:lnTo>
                      <a:lnTo>
                        <a:pt x="313" y="424"/>
                      </a:lnTo>
                      <a:lnTo>
                        <a:pt x="326" y="413"/>
                      </a:lnTo>
                      <a:lnTo>
                        <a:pt x="327" y="403"/>
                      </a:lnTo>
                      <a:lnTo>
                        <a:pt x="331" y="385"/>
                      </a:lnTo>
                      <a:lnTo>
                        <a:pt x="328" y="367"/>
                      </a:lnTo>
                      <a:lnTo>
                        <a:pt x="321" y="339"/>
                      </a:lnTo>
                      <a:lnTo>
                        <a:pt x="310" y="311"/>
                      </a:lnTo>
                      <a:lnTo>
                        <a:pt x="309" y="299"/>
                      </a:lnTo>
                      <a:lnTo>
                        <a:pt x="312" y="293"/>
                      </a:lnTo>
                      <a:lnTo>
                        <a:pt x="310" y="269"/>
                      </a:lnTo>
                      <a:lnTo>
                        <a:pt x="306" y="261"/>
                      </a:lnTo>
                      <a:lnTo>
                        <a:pt x="309" y="238"/>
                      </a:lnTo>
                      <a:lnTo>
                        <a:pt x="317" y="211"/>
                      </a:lnTo>
                      <a:lnTo>
                        <a:pt x="328" y="171"/>
                      </a:lnTo>
                      <a:lnTo>
                        <a:pt x="333" y="136"/>
                      </a:lnTo>
                      <a:lnTo>
                        <a:pt x="333" y="105"/>
                      </a:lnTo>
                      <a:lnTo>
                        <a:pt x="331" y="85"/>
                      </a:lnTo>
                      <a:lnTo>
                        <a:pt x="327" y="73"/>
                      </a:lnTo>
                      <a:lnTo>
                        <a:pt x="321" y="57"/>
                      </a:lnTo>
                      <a:lnTo>
                        <a:pt x="313" y="42"/>
                      </a:lnTo>
                      <a:lnTo>
                        <a:pt x="295" y="23"/>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317" name="Freeform 490"/>
                <p:cNvSpPr/>
                <p:nvPr/>
              </p:nvSpPr>
              <p:spPr bwMode="auto">
                <a:xfrm>
                  <a:off x="882" y="409"/>
                  <a:ext cx="26" cy="19"/>
                </a:xfrm>
                <a:custGeom>
                  <a:avLst/>
                  <a:gdLst>
                    <a:gd name="T0" fmla="*/ 26 w 102"/>
                    <a:gd name="T1" fmla="*/ 12 h 57"/>
                    <a:gd name="T2" fmla="*/ 22 w 102"/>
                    <a:gd name="T3" fmla="*/ 10 h 57"/>
                    <a:gd name="T4" fmla="*/ 22 w 102"/>
                    <a:gd name="T5" fmla="*/ 10 h 57"/>
                    <a:gd name="T6" fmla="*/ 20 w 102"/>
                    <a:gd name="T7" fmla="*/ 9 h 57"/>
                    <a:gd name="T8" fmla="*/ 20 w 102"/>
                    <a:gd name="T9" fmla="*/ 7 h 57"/>
                    <a:gd name="T10" fmla="*/ 18 w 102"/>
                    <a:gd name="T11" fmla="*/ 6 h 57"/>
                    <a:gd name="T12" fmla="*/ 16 w 102"/>
                    <a:gd name="T13" fmla="*/ 4 h 57"/>
                    <a:gd name="T14" fmla="*/ 15 w 102"/>
                    <a:gd name="T15" fmla="*/ 3 h 57"/>
                    <a:gd name="T16" fmla="*/ 14 w 102"/>
                    <a:gd name="T17" fmla="*/ 2 h 57"/>
                    <a:gd name="T18" fmla="*/ 12 w 102"/>
                    <a:gd name="T19" fmla="*/ 2 h 57"/>
                    <a:gd name="T20" fmla="*/ 8 w 102"/>
                    <a:gd name="T21" fmla="*/ 0 h 57"/>
                    <a:gd name="T22" fmla="*/ 7 w 102"/>
                    <a:gd name="T23" fmla="*/ 0 h 57"/>
                    <a:gd name="T24" fmla="*/ 6 w 102"/>
                    <a:gd name="T25" fmla="*/ 1 h 57"/>
                    <a:gd name="T26" fmla="*/ 5 w 102"/>
                    <a:gd name="T27" fmla="*/ 1 h 57"/>
                    <a:gd name="T28" fmla="*/ 4 w 102"/>
                    <a:gd name="T29" fmla="*/ 3 h 57"/>
                    <a:gd name="T30" fmla="*/ 3 w 102"/>
                    <a:gd name="T31" fmla="*/ 3 h 57"/>
                    <a:gd name="T32" fmla="*/ 2 w 102"/>
                    <a:gd name="T33" fmla="*/ 4 h 57"/>
                    <a:gd name="T34" fmla="*/ 2 w 102"/>
                    <a:gd name="T35" fmla="*/ 4 h 57"/>
                    <a:gd name="T36" fmla="*/ 1 w 102"/>
                    <a:gd name="T37" fmla="*/ 5 h 57"/>
                    <a:gd name="T38" fmla="*/ 1 w 102"/>
                    <a:gd name="T39" fmla="*/ 5 h 57"/>
                    <a:gd name="T40" fmla="*/ 1 w 102"/>
                    <a:gd name="T41" fmla="*/ 6 h 57"/>
                    <a:gd name="T42" fmla="*/ 0 w 102"/>
                    <a:gd name="T43" fmla="*/ 6 h 57"/>
                    <a:gd name="T44" fmla="*/ 0 w 102"/>
                    <a:gd name="T45" fmla="*/ 7 h 57"/>
                    <a:gd name="T46" fmla="*/ 0 w 102"/>
                    <a:gd name="T47" fmla="*/ 7 h 57"/>
                    <a:gd name="T48" fmla="*/ 1 w 102"/>
                    <a:gd name="T49" fmla="*/ 7 h 57"/>
                    <a:gd name="T50" fmla="*/ 2 w 102"/>
                    <a:gd name="T51" fmla="*/ 7 h 57"/>
                    <a:gd name="T52" fmla="*/ 3 w 102"/>
                    <a:gd name="T53" fmla="*/ 7 h 57"/>
                    <a:gd name="T54" fmla="*/ 3 w 102"/>
                    <a:gd name="T55" fmla="*/ 7 h 57"/>
                    <a:gd name="T56" fmla="*/ 4 w 102"/>
                    <a:gd name="T57" fmla="*/ 7 h 57"/>
                    <a:gd name="T58" fmla="*/ 4 w 102"/>
                    <a:gd name="T59" fmla="*/ 7 h 57"/>
                    <a:gd name="T60" fmla="*/ 5 w 102"/>
                    <a:gd name="T61" fmla="*/ 6 h 57"/>
                    <a:gd name="T62" fmla="*/ 6 w 102"/>
                    <a:gd name="T63" fmla="*/ 7 h 57"/>
                    <a:gd name="T64" fmla="*/ 7 w 102"/>
                    <a:gd name="T65" fmla="*/ 7 h 57"/>
                    <a:gd name="T66" fmla="*/ 5 w 102"/>
                    <a:gd name="T67" fmla="*/ 7 h 57"/>
                    <a:gd name="T68" fmla="*/ 4 w 102"/>
                    <a:gd name="T69" fmla="*/ 8 h 57"/>
                    <a:gd name="T70" fmla="*/ 2 w 102"/>
                    <a:gd name="T71" fmla="*/ 9 h 57"/>
                    <a:gd name="T72" fmla="*/ 2 w 102"/>
                    <a:gd name="T73" fmla="*/ 10 h 57"/>
                    <a:gd name="T74" fmla="*/ 2 w 102"/>
                    <a:gd name="T75" fmla="*/ 10 h 57"/>
                    <a:gd name="T76" fmla="*/ 2 w 102"/>
                    <a:gd name="T77" fmla="*/ 11 h 57"/>
                    <a:gd name="T78" fmla="*/ 3 w 102"/>
                    <a:gd name="T79" fmla="*/ 12 h 57"/>
                    <a:gd name="T80" fmla="*/ 3 w 102"/>
                    <a:gd name="T81" fmla="*/ 11 h 57"/>
                    <a:gd name="T82" fmla="*/ 5 w 102"/>
                    <a:gd name="T83" fmla="*/ 10 h 57"/>
                    <a:gd name="T84" fmla="*/ 8 w 102"/>
                    <a:gd name="T85" fmla="*/ 10 h 57"/>
                    <a:gd name="T86" fmla="*/ 9 w 102"/>
                    <a:gd name="T87" fmla="*/ 10 h 57"/>
                    <a:gd name="T88" fmla="*/ 9 w 102"/>
                    <a:gd name="T89" fmla="*/ 11 h 57"/>
                    <a:gd name="T90" fmla="*/ 11 w 102"/>
                    <a:gd name="T91" fmla="*/ 12 h 57"/>
                    <a:gd name="T92" fmla="*/ 11 w 102"/>
                    <a:gd name="T93" fmla="*/ 13 h 57"/>
                    <a:gd name="T94" fmla="*/ 12 w 102"/>
                    <a:gd name="T95" fmla="*/ 14 h 57"/>
                    <a:gd name="T96" fmla="*/ 14 w 102"/>
                    <a:gd name="T97" fmla="*/ 15 h 57"/>
                    <a:gd name="T98" fmla="*/ 15 w 102"/>
                    <a:gd name="T99" fmla="*/ 16 h 57"/>
                    <a:gd name="T100" fmla="*/ 16 w 102"/>
                    <a:gd name="T101" fmla="*/ 17 h 57"/>
                    <a:gd name="T102" fmla="*/ 16 w 102"/>
                    <a:gd name="T103" fmla="*/ 17 h 57"/>
                    <a:gd name="T104" fmla="*/ 18 w 102"/>
                    <a:gd name="T105" fmla="*/ 17 h 57"/>
                    <a:gd name="T106" fmla="*/ 20 w 102"/>
                    <a:gd name="T107" fmla="*/ 17 h 57"/>
                    <a:gd name="T108" fmla="*/ 22 w 102"/>
                    <a:gd name="T109" fmla="*/ 17 h 57"/>
                    <a:gd name="T110" fmla="*/ 26 w 102"/>
                    <a:gd name="T111" fmla="*/ 19 h 57"/>
                    <a:gd name="T112" fmla="*/ 26 w 102"/>
                    <a:gd name="T113" fmla="*/ 12 h 5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2"/>
                    <a:gd name="T172" fmla="*/ 0 h 57"/>
                    <a:gd name="T173" fmla="*/ 102 w 102"/>
                    <a:gd name="T174" fmla="*/ 57 h 5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2" h="57">
                      <a:moveTo>
                        <a:pt x="102" y="35"/>
                      </a:moveTo>
                      <a:lnTo>
                        <a:pt x="88" y="30"/>
                      </a:lnTo>
                      <a:lnTo>
                        <a:pt x="85" y="30"/>
                      </a:lnTo>
                      <a:lnTo>
                        <a:pt x="80" y="26"/>
                      </a:lnTo>
                      <a:lnTo>
                        <a:pt x="78" y="22"/>
                      </a:lnTo>
                      <a:lnTo>
                        <a:pt x="72" y="17"/>
                      </a:lnTo>
                      <a:lnTo>
                        <a:pt x="61" y="12"/>
                      </a:lnTo>
                      <a:lnTo>
                        <a:pt x="60" y="10"/>
                      </a:lnTo>
                      <a:lnTo>
                        <a:pt x="55" y="7"/>
                      </a:lnTo>
                      <a:lnTo>
                        <a:pt x="49" y="7"/>
                      </a:lnTo>
                      <a:lnTo>
                        <a:pt x="33" y="0"/>
                      </a:lnTo>
                      <a:lnTo>
                        <a:pt x="27" y="0"/>
                      </a:lnTo>
                      <a:lnTo>
                        <a:pt x="23" y="2"/>
                      </a:lnTo>
                      <a:lnTo>
                        <a:pt x="21" y="3"/>
                      </a:lnTo>
                      <a:lnTo>
                        <a:pt x="14" y="9"/>
                      </a:lnTo>
                      <a:lnTo>
                        <a:pt x="13" y="10"/>
                      </a:lnTo>
                      <a:lnTo>
                        <a:pt x="7" y="11"/>
                      </a:lnTo>
                      <a:lnTo>
                        <a:pt x="6" y="11"/>
                      </a:lnTo>
                      <a:lnTo>
                        <a:pt x="4" y="14"/>
                      </a:lnTo>
                      <a:lnTo>
                        <a:pt x="3" y="15"/>
                      </a:lnTo>
                      <a:lnTo>
                        <a:pt x="3" y="17"/>
                      </a:lnTo>
                      <a:lnTo>
                        <a:pt x="0" y="18"/>
                      </a:lnTo>
                      <a:lnTo>
                        <a:pt x="0" y="21"/>
                      </a:lnTo>
                      <a:lnTo>
                        <a:pt x="0" y="22"/>
                      </a:lnTo>
                      <a:lnTo>
                        <a:pt x="3" y="22"/>
                      </a:lnTo>
                      <a:lnTo>
                        <a:pt x="6" y="22"/>
                      </a:lnTo>
                      <a:lnTo>
                        <a:pt x="10" y="21"/>
                      </a:lnTo>
                      <a:lnTo>
                        <a:pt x="13" y="21"/>
                      </a:lnTo>
                      <a:lnTo>
                        <a:pt x="14" y="21"/>
                      </a:lnTo>
                      <a:lnTo>
                        <a:pt x="16" y="20"/>
                      </a:lnTo>
                      <a:lnTo>
                        <a:pt x="21" y="18"/>
                      </a:lnTo>
                      <a:lnTo>
                        <a:pt x="24" y="20"/>
                      </a:lnTo>
                      <a:lnTo>
                        <a:pt x="28" y="21"/>
                      </a:lnTo>
                      <a:lnTo>
                        <a:pt x="21" y="22"/>
                      </a:lnTo>
                      <a:lnTo>
                        <a:pt x="14" y="25"/>
                      </a:lnTo>
                      <a:lnTo>
                        <a:pt x="7" y="26"/>
                      </a:lnTo>
                      <a:lnTo>
                        <a:pt x="6" y="29"/>
                      </a:lnTo>
                      <a:lnTo>
                        <a:pt x="6" y="30"/>
                      </a:lnTo>
                      <a:lnTo>
                        <a:pt x="7" y="32"/>
                      </a:lnTo>
                      <a:lnTo>
                        <a:pt x="10" y="35"/>
                      </a:lnTo>
                      <a:lnTo>
                        <a:pt x="13" y="32"/>
                      </a:lnTo>
                      <a:lnTo>
                        <a:pt x="21" y="30"/>
                      </a:lnTo>
                      <a:lnTo>
                        <a:pt x="30" y="30"/>
                      </a:lnTo>
                      <a:lnTo>
                        <a:pt x="34" y="30"/>
                      </a:lnTo>
                      <a:lnTo>
                        <a:pt x="37" y="32"/>
                      </a:lnTo>
                      <a:lnTo>
                        <a:pt x="44" y="36"/>
                      </a:lnTo>
                      <a:lnTo>
                        <a:pt x="45" y="38"/>
                      </a:lnTo>
                      <a:lnTo>
                        <a:pt x="49" y="42"/>
                      </a:lnTo>
                      <a:lnTo>
                        <a:pt x="53" y="45"/>
                      </a:lnTo>
                      <a:lnTo>
                        <a:pt x="59" y="49"/>
                      </a:lnTo>
                      <a:lnTo>
                        <a:pt x="61" y="50"/>
                      </a:lnTo>
                      <a:lnTo>
                        <a:pt x="64" y="50"/>
                      </a:lnTo>
                      <a:lnTo>
                        <a:pt x="72" y="51"/>
                      </a:lnTo>
                      <a:lnTo>
                        <a:pt x="79" y="51"/>
                      </a:lnTo>
                      <a:lnTo>
                        <a:pt x="85" y="52"/>
                      </a:lnTo>
                      <a:lnTo>
                        <a:pt x="102" y="57"/>
                      </a:lnTo>
                      <a:lnTo>
                        <a:pt x="102" y="35"/>
                      </a:lnTo>
                      <a:close/>
                    </a:path>
                  </a:pathLst>
                </a:custGeom>
                <a:solidFill>
                  <a:srgbClr val="FFC17D"/>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18" name="Freeform 491"/>
                <p:cNvSpPr/>
                <p:nvPr/>
              </p:nvSpPr>
              <p:spPr bwMode="auto">
                <a:xfrm>
                  <a:off x="882" y="409"/>
                  <a:ext cx="26" cy="19"/>
                </a:xfrm>
                <a:custGeom>
                  <a:avLst/>
                  <a:gdLst>
                    <a:gd name="T0" fmla="*/ 26 w 102"/>
                    <a:gd name="T1" fmla="*/ 12 h 57"/>
                    <a:gd name="T2" fmla="*/ 22 w 102"/>
                    <a:gd name="T3" fmla="*/ 10 h 57"/>
                    <a:gd name="T4" fmla="*/ 22 w 102"/>
                    <a:gd name="T5" fmla="*/ 10 h 57"/>
                    <a:gd name="T6" fmla="*/ 20 w 102"/>
                    <a:gd name="T7" fmla="*/ 9 h 57"/>
                    <a:gd name="T8" fmla="*/ 20 w 102"/>
                    <a:gd name="T9" fmla="*/ 7 h 57"/>
                    <a:gd name="T10" fmla="*/ 18 w 102"/>
                    <a:gd name="T11" fmla="*/ 6 h 57"/>
                    <a:gd name="T12" fmla="*/ 16 w 102"/>
                    <a:gd name="T13" fmla="*/ 4 h 57"/>
                    <a:gd name="T14" fmla="*/ 15 w 102"/>
                    <a:gd name="T15" fmla="*/ 3 h 57"/>
                    <a:gd name="T16" fmla="*/ 14 w 102"/>
                    <a:gd name="T17" fmla="*/ 2 h 57"/>
                    <a:gd name="T18" fmla="*/ 12 w 102"/>
                    <a:gd name="T19" fmla="*/ 2 h 57"/>
                    <a:gd name="T20" fmla="*/ 8 w 102"/>
                    <a:gd name="T21" fmla="*/ 0 h 57"/>
                    <a:gd name="T22" fmla="*/ 7 w 102"/>
                    <a:gd name="T23" fmla="*/ 0 h 57"/>
                    <a:gd name="T24" fmla="*/ 6 w 102"/>
                    <a:gd name="T25" fmla="*/ 1 h 57"/>
                    <a:gd name="T26" fmla="*/ 5 w 102"/>
                    <a:gd name="T27" fmla="*/ 1 h 57"/>
                    <a:gd name="T28" fmla="*/ 4 w 102"/>
                    <a:gd name="T29" fmla="*/ 3 h 57"/>
                    <a:gd name="T30" fmla="*/ 3 w 102"/>
                    <a:gd name="T31" fmla="*/ 3 h 57"/>
                    <a:gd name="T32" fmla="*/ 2 w 102"/>
                    <a:gd name="T33" fmla="*/ 4 h 57"/>
                    <a:gd name="T34" fmla="*/ 2 w 102"/>
                    <a:gd name="T35" fmla="*/ 4 h 57"/>
                    <a:gd name="T36" fmla="*/ 1 w 102"/>
                    <a:gd name="T37" fmla="*/ 5 h 57"/>
                    <a:gd name="T38" fmla="*/ 1 w 102"/>
                    <a:gd name="T39" fmla="*/ 5 h 57"/>
                    <a:gd name="T40" fmla="*/ 1 w 102"/>
                    <a:gd name="T41" fmla="*/ 6 h 57"/>
                    <a:gd name="T42" fmla="*/ 0 w 102"/>
                    <a:gd name="T43" fmla="*/ 6 h 57"/>
                    <a:gd name="T44" fmla="*/ 0 w 102"/>
                    <a:gd name="T45" fmla="*/ 7 h 57"/>
                    <a:gd name="T46" fmla="*/ 0 w 102"/>
                    <a:gd name="T47" fmla="*/ 7 h 57"/>
                    <a:gd name="T48" fmla="*/ 1 w 102"/>
                    <a:gd name="T49" fmla="*/ 7 h 57"/>
                    <a:gd name="T50" fmla="*/ 2 w 102"/>
                    <a:gd name="T51" fmla="*/ 7 h 57"/>
                    <a:gd name="T52" fmla="*/ 3 w 102"/>
                    <a:gd name="T53" fmla="*/ 7 h 57"/>
                    <a:gd name="T54" fmla="*/ 3 w 102"/>
                    <a:gd name="T55" fmla="*/ 7 h 57"/>
                    <a:gd name="T56" fmla="*/ 4 w 102"/>
                    <a:gd name="T57" fmla="*/ 7 h 57"/>
                    <a:gd name="T58" fmla="*/ 4 w 102"/>
                    <a:gd name="T59" fmla="*/ 7 h 57"/>
                    <a:gd name="T60" fmla="*/ 5 w 102"/>
                    <a:gd name="T61" fmla="*/ 6 h 57"/>
                    <a:gd name="T62" fmla="*/ 6 w 102"/>
                    <a:gd name="T63" fmla="*/ 7 h 57"/>
                    <a:gd name="T64" fmla="*/ 7 w 102"/>
                    <a:gd name="T65" fmla="*/ 7 h 57"/>
                    <a:gd name="T66" fmla="*/ 5 w 102"/>
                    <a:gd name="T67" fmla="*/ 7 h 57"/>
                    <a:gd name="T68" fmla="*/ 4 w 102"/>
                    <a:gd name="T69" fmla="*/ 8 h 57"/>
                    <a:gd name="T70" fmla="*/ 2 w 102"/>
                    <a:gd name="T71" fmla="*/ 9 h 57"/>
                    <a:gd name="T72" fmla="*/ 2 w 102"/>
                    <a:gd name="T73" fmla="*/ 10 h 57"/>
                    <a:gd name="T74" fmla="*/ 2 w 102"/>
                    <a:gd name="T75" fmla="*/ 10 h 57"/>
                    <a:gd name="T76" fmla="*/ 2 w 102"/>
                    <a:gd name="T77" fmla="*/ 11 h 57"/>
                    <a:gd name="T78" fmla="*/ 3 w 102"/>
                    <a:gd name="T79" fmla="*/ 12 h 57"/>
                    <a:gd name="T80" fmla="*/ 3 w 102"/>
                    <a:gd name="T81" fmla="*/ 11 h 57"/>
                    <a:gd name="T82" fmla="*/ 5 w 102"/>
                    <a:gd name="T83" fmla="*/ 10 h 57"/>
                    <a:gd name="T84" fmla="*/ 8 w 102"/>
                    <a:gd name="T85" fmla="*/ 10 h 57"/>
                    <a:gd name="T86" fmla="*/ 9 w 102"/>
                    <a:gd name="T87" fmla="*/ 10 h 57"/>
                    <a:gd name="T88" fmla="*/ 9 w 102"/>
                    <a:gd name="T89" fmla="*/ 11 h 57"/>
                    <a:gd name="T90" fmla="*/ 11 w 102"/>
                    <a:gd name="T91" fmla="*/ 12 h 57"/>
                    <a:gd name="T92" fmla="*/ 11 w 102"/>
                    <a:gd name="T93" fmla="*/ 13 h 57"/>
                    <a:gd name="T94" fmla="*/ 12 w 102"/>
                    <a:gd name="T95" fmla="*/ 14 h 57"/>
                    <a:gd name="T96" fmla="*/ 14 w 102"/>
                    <a:gd name="T97" fmla="*/ 15 h 57"/>
                    <a:gd name="T98" fmla="*/ 15 w 102"/>
                    <a:gd name="T99" fmla="*/ 16 h 57"/>
                    <a:gd name="T100" fmla="*/ 16 w 102"/>
                    <a:gd name="T101" fmla="*/ 17 h 57"/>
                    <a:gd name="T102" fmla="*/ 16 w 102"/>
                    <a:gd name="T103" fmla="*/ 17 h 57"/>
                    <a:gd name="T104" fmla="*/ 18 w 102"/>
                    <a:gd name="T105" fmla="*/ 17 h 57"/>
                    <a:gd name="T106" fmla="*/ 20 w 102"/>
                    <a:gd name="T107" fmla="*/ 17 h 57"/>
                    <a:gd name="T108" fmla="*/ 22 w 102"/>
                    <a:gd name="T109" fmla="*/ 17 h 57"/>
                    <a:gd name="T110" fmla="*/ 26 w 102"/>
                    <a:gd name="T111" fmla="*/ 19 h 57"/>
                    <a:gd name="T112" fmla="*/ 26 w 102"/>
                    <a:gd name="T113" fmla="*/ 12 h 5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2"/>
                    <a:gd name="T172" fmla="*/ 0 h 57"/>
                    <a:gd name="T173" fmla="*/ 102 w 102"/>
                    <a:gd name="T174" fmla="*/ 57 h 5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2" h="57">
                      <a:moveTo>
                        <a:pt x="102" y="35"/>
                      </a:moveTo>
                      <a:lnTo>
                        <a:pt x="88" y="30"/>
                      </a:lnTo>
                      <a:lnTo>
                        <a:pt x="85" y="30"/>
                      </a:lnTo>
                      <a:lnTo>
                        <a:pt x="80" y="26"/>
                      </a:lnTo>
                      <a:lnTo>
                        <a:pt x="78" y="22"/>
                      </a:lnTo>
                      <a:lnTo>
                        <a:pt x="72" y="17"/>
                      </a:lnTo>
                      <a:lnTo>
                        <a:pt x="61" y="12"/>
                      </a:lnTo>
                      <a:lnTo>
                        <a:pt x="60" y="10"/>
                      </a:lnTo>
                      <a:lnTo>
                        <a:pt x="55" y="7"/>
                      </a:lnTo>
                      <a:lnTo>
                        <a:pt x="49" y="7"/>
                      </a:lnTo>
                      <a:lnTo>
                        <a:pt x="33" y="0"/>
                      </a:lnTo>
                      <a:lnTo>
                        <a:pt x="27" y="0"/>
                      </a:lnTo>
                      <a:lnTo>
                        <a:pt x="23" y="2"/>
                      </a:lnTo>
                      <a:lnTo>
                        <a:pt x="21" y="3"/>
                      </a:lnTo>
                      <a:lnTo>
                        <a:pt x="14" y="9"/>
                      </a:lnTo>
                      <a:lnTo>
                        <a:pt x="13" y="10"/>
                      </a:lnTo>
                      <a:lnTo>
                        <a:pt x="7" y="11"/>
                      </a:lnTo>
                      <a:lnTo>
                        <a:pt x="6" y="11"/>
                      </a:lnTo>
                      <a:lnTo>
                        <a:pt x="4" y="14"/>
                      </a:lnTo>
                      <a:lnTo>
                        <a:pt x="3" y="15"/>
                      </a:lnTo>
                      <a:lnTo>
                        <a:pt x="3" y="17"/>
                      </a:lnTo>
                      <a:lnTo>
                        <a:pt x="0" y="18"/>
                      </a:lnTo>
                      <a:lnTo>
                        <a:pt x="0" y="21"/>
                      </a:lnTo>
                      <a:lnTo>
                        <a:pt x="0" y="22"/>
                      </a:lnTo>
                      <a:lnTo>
                        <a:pt x="3" y="22"/>
                      </a:lnTo>
                      <a:lnTo>
                        <a:pt x="6" y="22"/>
                      </a:lnTo>
                      <a:lnTo>
                        <a:pt x="10" y="21"/>
                      </a:lnTo>
                      <a:lnTo>
                        <a:pt x="13" y="21"/>
                      </a:lnTo>
                      <a:lnTo>
                        <a:pt x="14" y="21"/>
                      </a:lnTo>
                      <a:lnTo>
                        <a:pt x="16" y="20"/>
                      </a:lnTo>
                      <a:lnTo>
                        <a:pt x="21" y="18"/>
                      </a:lnTo>
                      <a:lnTo>
                        <a:pt x="24" y="20"/>
                      </a:lnTo>
                      <a:lnTo>
                        <a:pt x="28" y="21"/>
                      </a:lnTo>
                      <a:lnTo>
                        <a:pt x="21" y="22"/>
                      </a:lnTo>
                      <a:lnTo>
                        <a:pt x="14" y="25"/>
                      </a:lnTo>
                      <a:lnTo>
                        <a:pt x="7" y="26"/>
                      </a:lnTo>
                      <a:lnTo>
                        <a:pt x="6" y="29"/>
                      </a:lnTo>
                      <a:lnTo>
                        <a:pt x="6" y="30"/>
                      </a:lnTo>
                      <a:lnTo>
                        <a:pt x="7" y="32"/>
                      </a:lnTo>
                      <a:lnTo>
                        <a:pt x="10" y="35"/>
                      </a:lnTo>
                      <a:lnTo>
                        <a:pt x="13" y="32"/>
                      </a:lnTo>
                      <a:lnTo>
                        <a:pt x="21" y="30"/>
                      </a:lnTo>
                      <a:lnTo>
                        <a:pt x="30" y="30"/>
                      </a:lnTo>
                      <a:lnTo>
                        <a:pt x="34" y="30"/>
                      </a:lnTo>
                      <a:lnTo>
                        <a:pt x="37" y="32"/>
                      </a:lnTo>
                      <a:lnTo>
                        <a:pt x="44" y="36"/>
                      </a:lnTo>
                      <a:lnTo>
                        <a:pt x="45" y="38"/>
                      </a:lnTo>
                      <a:lnTo>
                        <a:pt x="49" y="42"/>
                      </a:lnTo>
                      <a:lnTo>
                        <a:pt x="53" y="45"/>
                      </a:lnTo>
                      <a:lnTo>
                        <a:pt x="59" y="49"/>
                      </a:lnTo>
                      <a:lnTo>
                        <a:pt x="61" y="50"/>
                      </a:lnTo>
                      <a:lnTo>
                        <a:pt x="64" y="50"/>
                      </a:lnTo>
                      <a:lnTo>
                        <a:pt x="72" y="51"/>
                      </a:lnTo>
                      <a:lnTo>
                        <a:pt x="79" y="51"/>
                      </a:lnTo>
                      <a:lnTo>
                        <a:pt x="85" y="52"/>
                      </a:lnTo>
                      <a:lnTo>
                        <a:pt x="102" y="57"/>
                      </a:lnTo>
                      <a:lnTo>
                        <a:pt x="102" y="35"/>
                      </a:lnTo>
                    </a:path>
                  </a:pathLst>
                </a:custGeom>
                <a:noFill/>
                <a:ln w="9525">
                  <a:solidFill>
                    <a:srgbClr val="404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319" name="Freeform 492"/>
                <p:cNvSpPr/>
                <p:nvPr/>
              </p:nvSpPr>
              <p:spPr bwMode="auto">
                <a:xfrm>
                  <a:off x="884" y="413"/>
                  <a:ext cx="8" cy="5"/>
                </a:xfrm>
                <a:custGeom>
                  <a:avLst/>
                  <a:gdLst>
                    <a:gd name="T0" fmla="*/ 0 w 30"/>
                    <a:gd name="T1" fmla="*/ 5 h 15"/>
                    <a:gd name="T2" fmla="*/ 2 w 30"/>
                    <a:gd name="T3" fmla="*/ 3 h 15"/>
                    <a:gd name="T4" fmla="*/ 3 w 30"/>
                    <a:gd name="T5" fmla="*/ 2 h 15"/>
                    <a:gd name="T6" fmla="*/ 5 w 30"/>
                    <a:gd name="T7" fmla="*/ 1 h 15"/>
                    <a:gd name="T8" fmla="*/ 5 w 30"/>
                    <a:gd name="T9" fmla="*/ 1 h 15"/>
                    <a:gd name="T10" fmla="*/ 7 w 30"/>
                    <a:gd name="T11" fmla="*/ 1 h 15"/>
                    <a:gd name="T12" fmla="*/ 8 w 30"/>
                    <a:gd name="T13" fmla="*/ 1 h 15"/>
                    <a:gd name="T14" fmla="*/ 7 w 30"/>
                    <a:gd name="T15" fmla="*/ 1 h 15"/>
                    <a:gd name="T16" fmla="*/ 5 w 30"/>
                    <a:gd name="T17" fmla="*/ 0 h 15"/>
                    <a:gd name="T18" fmla="*/ 3 w 30"/>
                    <a:gd name="T19" fmla="*/ 2 h 15"/>
                    <a:gd name="T20" fmla="*/ 2 w 30"/>
                    <a:gd name="T21" fmla="*/ 2 h 15"/>
                    <a:gd name="T22" fmla="*/ 0 w 30"/>
                    <a:gd name="T23" fmla="*/ 5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15"/>
                    <a:gd name="T38" fmla="*/ 30 w 30"/>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15">
                      <a:moveTo>
                        <a:pt x="0" y="15"/>
                      </a:moveTo>
                      <a:lnTo>
                        <a:pt x="7" y="10"/>
                      </a:lnTo>
                      <a:lnTo>
                        <a:pt x="10" y="6"/>
                      </a:lnTo>
                      <a:lnTo>
                        <a:pt x="17" y="3"/>
                      </a:lnTo>
                      <a:lnTo>
                        <a:pt x="20" y="3"/>
                      </a:lnTo>
                      <a:lnTo>
                        <a:pt x="27" y="3"/>
                      </a:lnTo>
                      <a:lnTo>
                        <a:pt x="30" y="3"/>
                      </a:lnTo>
                      <a:lnTo>
                        <a:pt x="25" y="3"/>
                      </a:lnTo>
                      <a:lnTo>
                        <a:pt x="18" y="0"/>
                      </a:lnTo>
                      <a:lnTo>
                        <a:pt x="10" y="6"/>
                      </a:lnTo>
                      <a:lnTo>
                        <a:pt x="7" y="6"/>
                      </a:lnTo>
                      <a:lnTo>
                        <a:pt x="0" y="15"/>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20" name="Freeform 493"/>
                <p:cNvSpPr/>
                <p:nvPr/>
              </p:nvSpPr>
              <p:spPr bwMode="auto">
                <a:xfrm>
                  <a:off x="889" y="409"/>
                  <a:ext cx="6" cy="7"/>
                </a:xfrm>
                <a:custGeom>
                  <a:avLst/>
                  <a:gdLst>
                    <a:gd name="T0" fmla="*/ 2 w 23"/>
                    <a:gd name="T1" fmla="*/ 0 h 20"/>
                    <a:gd name="T2" fmla="*/ 1 w 23"/>
                    <a:gd name="T3" fmla="*/ 0 h 20"/>
                    <a:gd name="T4" fmla="*/ 0 w 23"/>
                    <a:gd name="T5" fmla="*/ 0 h 20"/>
                    <a:gd name="T6" fmla="*/ 1 w 23"/>
                    <a:gd name="T7" fmla="*/ 0 h 20"/>
                    <a:gd name="T8" fmla="*/ 2 w 23"/>
                    <a:gd name="T9" fmla="*/ 0 h 20"/>
                    <a:gd name="T10" fmla="*/ 3 w 23"/>
                    <a:gd name="T11" fmla="*/ 7 h 20"/>
                    <a:gd name="T12" fmla="*/ 5 w 23"/>
                    <a:gd name="T13" fmla="*/ 7 h 20"/>
                    <a:gd name="T14" fmla="*/ 6 w 23"/>
                    <a:gd name="T15" fmla="*/ 7 h 20"/>
                    <a:gd name="T16" fmla="*/ 6 w 23"/>
                    <a:gd name="T17" fmla="*/ 7 h 20"/>
                    <a:gd name="T18" fmla="*/ 5 w 23"/>
                    <a:gd name="T19" fmla="*/ 7 h 20"/>
                    <a:gd name="T20" fmla="*/ 3 w 23"/>
                    <a:gd name="T21" fmla="*/ 0 h 20"/>
                    <a:gd name="T22" fmla="*/ 2 w 23"/>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
                    <a:gd name="T37" fmla="*/ 0 h 20"/>
                    <a:gd name="T38" fmla="*/ 23 w 23"/>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 h="20">
                      <a:moveTo>
                        <a:pt x="6" y="0"/>
                      </a:moveTo>
                      <a:lnTo>
                        <a:pt x="5" y="0"/>
                      </a:lnTo>
                      <a:lnTo>
                        <a:pt x="0" y="0"/>
                      </a:lnTo>
                      <a:lnTo>
                        <a:pt x="3" y="0"/>
                      </a:lnTo>
                      <a:lnTo>
                        <a:pt x="6" y="0"/>
                      </a:lnTo>
                      <a:lnTo>
                        <a:pt x="13" y="20"/>
                      </a:lnTo>
                      <a:lnTo>
                        <a:pt x="18" y="20"/>
                      </a:lnTo>
                      <a:lnTo>
                        <a:pt x="22" y="20"/>
                      </a:lnTo>
                      <a:lnTo>
                        <a:pt x="23" y="20"/>
                      </a:lnTo>
                      <a:lnTo>
                        <a:pt x="18" y="20"/>
                      </a:lnTo>
                      <a:lnTo>
                        <a:pt x="10" y="0"/>
                      </a:lnTo>
                      <a:lnTo>
                        <a:pt x="6"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21" name="Freeform 494"/>
                <p:cNvSpPr/>
                <p:nvPr/>
              </p:nvSpPr>
              <p:spPr bwMode="auto">
                <a:xfrm>
                  <a:off x="890" y="416"/>
                  <a:ext cx="5" cy="1"/>
                </a:xfrm>
                <a:custGeom>
                  <a:avLst/>
                  <a:gdLst>
                    <a:gd name="T0" fmla="*/ 0 w 18"/>
                    <a:gd name="T1" fmla="*/ 0 h 1"/>
                    <a:gd name="T2" fmla="*/ 0 w 18"/>
                    <a:gd name="T3" fmla="*/ 0 h 1"/>
                    <a:gd name="T4" fmla="*/ 2 w 18"/>
                    <a:gd name="T5" fmla="*/ 0 h 1"/>
                    <a:gd name="T6" fmla="*/ 4 w 18"/>
                    <a:gd name="T7" fmla="*/ 0 h 1"/>
                    <a:gd name="T8" fmla="*/ 5 w 18"/>
                    <a:gd name="T9" fmla="*/ 0 h 1"/>
                    <a:gd name="T10" fmla="*/ 4 w 18"/>
                    <a:gd name="T11" fmla="*/ 0 h 1"/>
                    <a:gd name="T12" fmla="*/ 0 w 18"/>
                    <a:gd name="T13" fmla="*/ 0 h 1"/>
                    <a:gd name="T14" fmla="*/ 0 60000 65536"/>
                    <a:gd name="T15" fmla="*/ 0 60000 65536"/>
                    <a:gd name="T16" fmla="*/ 0 60000 65536"/>
                    <a:gd name="T17" fmla="*/ 0 60000 65536"/>
                    <a:gd name="T18" fmla="*/ 0 60000 65536"/>
                    <a:gd name="T19" fmla="*/ 0 60000 65536"/>
                    <a:gd name="T20" fmla="*/ 0 60000 65536"/>
                    <a:gd name="T21" fmla="*/ 0 w 18"/>
                    <a:gd name="T22" fmla="*/ 0 h 1"/>
                    <a:gd name="T23" fmla="*/ 18 w 18"/>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
                      <a:moveTo>
                        <a:pt x="0" y="0"/>
                      </a:moveTo>
                      <a:lnTo>
                        <a:pt x="1" y="0"/>
                      </a:lnTo>
                      <a:lnTo>
                        <a:pt x="8" y="0"/>
                      </a:lnTo>
                      <a:lnTo>
                        <a:pt x="16" y="0"/>
                      </a:lnTo>
                      <a:lnTo>
                        <a:pt x="18" y="0"/>
                      </a:lnTo>
                      <a:lnTo>
                        <a:pt x="13" y="0"/>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22" name="Freeform 495"/>
                <p:cNvSpPr/>
                <p:nvPr/>
              </p:nvSpPr>
              <p:spPr bwMode="auto">
                <a:xfrm>
                  <a:off x="895" y="414"/>
                  <a:ext cx="4" cy="5"/>
                </a:xfrm>
                <a:custGeom>
                  <a:avLst/>
                  <a:gdLst>
                    <a:gd name="T0" fmla="*/ 0 w 18"/>
                    <a:gd name="T1" fmla="*/ 0 h 16"/>
                    <a:gd name="T2" fmla="*/ 1 w 18"/>
                    <a:gd name="T3" fmla="*/ 2 h 16"/>
                    <a:gd name="T4" fmla="*/ 4 w 18"/>
                    <a:gd name="T5" fmla="*/ 5 h 16"/>
                    <a:gd name="T6" fmla="*/ 0 w 18"/>
                    <a:gd name="T7" fmla="*/ 0 h 16"/>
                    <a:gd name="T8" fmla="*/ 0 60000 65536"/>
                    <a:gd name="T9" fmla="*/ 0 60000 65536"/>
                    <a:gd name="T10" fmla="*/ 0 60000 65536"/>
                    <a:gd name="T11" fmla="*/ 0 60000 65536"/>
                    <a:gd name="T12" fmla="*/ 0 w 18"/>
                    <a:gd name="T13" fmla="*/ 0 h 16"/>
                    <a:gd name="T14" fmla="*/ 18 w 18"/>
                    <a:gd name="T15" fmla="*/ 16 h 16"/>
                  </a:gdLst>
                  <a:ahLst/>
                  <a:cxnLst>
                    <a:cxn ang="T8">
                      <a:pos x="T0" y="T1"/>
                    </a:cxn>
                    <a:cxn ang="T9">
                      <a:pos x="T2" y="T3"/>
                    </a:cxn>
                    <a:cxn ang="T10">
                      <a:pos x="T4" y="T5"/>
                    </a:cxn>
                    <a:cxn ang="T11">
                      <a:pos x="T6" y="T7"/>
                    </a:cxn>
                  </a:cxnLst>
                  <a:rect l="T12" t="T13" r="T14" b="T15"/>
                  <a:pathLst>
                    <a:path w="18" h="16">
                      <a:moveTo>
                        <a:pt x="0" y="0"/>
                      </a:moveTo>
                      <a:lnTo>
                        <a:pt x="5" y="7"/>
                      </a:lnTo>
                      <a:lnTo>
                        <a:pt x="18" y="16"/>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23" name="Freeform 496"/>
                <p:cNvSpPr/>
                <p:nvPr/>
              </p:nvSpPr>
              <p:spPr bwMode="auto">
                <a:xfrm>
                  <a:off x="894" y="416"/>
                  <a:ext cx="4" cy="7"/>
                </a:xfrm>
                <a:custGeom>
                  <a:avLst/>
                  <a:gdLst>
                    <a:gd name="T0" fmla="*/ 4 w 17"/>
                    <a:gd name="T1" fmla="*/ 0 h 19"/>
                    <a:gd name="T2" fmla="*/ 0 w 17"/>
                    <a:gd name="T3" fmla="*/ 7 h 19"/>
                    <a:gd name="T4" fmla="*/ 4 w 17"/>
                    <a:gd name="T5" fmla="*/ 0 h 19"/>
                    <a:gd name="T6" fmla="*/ 0 60000 65536"/>
                    <a:gd name="T7" fmla="*/ 0 60000 65536"/>
                    <a:gd name="T8" fmla="*/ 0 60000 65536"/>
                    <a:gd name="T9" fmla="*/ 0 w 17"/>
                    <a:gd name="T10" fmla="*/ 0 h 19"/>
                    <a:gd name="T11" fmla="*/ 17 w 17"/>
                    <a:gd name="T12" fmla="*/ 19 h 19"/>
                  </a:gdLst>
                  <a:ahLst/>
                  <a:cxnLst>
                    <a:cxn ang="T6">
                      <a:pos x="T0" y="T1"/>
                    </a:cxn>
                    <a:cxn ang="T7">
                      <a:pos x="T2" y="T3"/>
                    </a:cxn>
                    <a:cxn ang="T8">
                      <a:pos x="T4" y="T5"/>
                    </a:cxn>
                  </a:cxnLst>
                  <a:rect l="T9" t="T10" r="T11" b="T12"/>
                  <a:pathLst>
                    <a:path w="17" h="19">
                      <a:moveTo>
                        <a:pt x="17" y="0"/>
                      </a:moveTo>
                      <a:lnTo>
                        <a:pt x="0" y="19"/>
                      </a:lnTo>
                      <a:lnTo>
                        <a:pt x="17"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24" name="Freeform 497"/>
                <p:cNvSpPr/>
                <p:nvPr/>
              </p:nvSpPr>
              <p:spPr bwMode="auto">
                <a:xfrm>
                  <a:off x="884" y="415"/>
                  <a:ext cx="1" cy="6"/>
                </a:xfrm>
                <a:custGeom>
                  <a:avLst/>
                  <a:gdLst>
                    <a:gd name="T0" fmla="*/ 0 w 1"/>
                    <a:gd name="T1" fmla="*/ 6 h 18"/>
                    <a:gd name="T2" fmla="*/ 0 w 1"/>
                    <a:gd name="T3" fmla="*/ 0 h 18"/>
                    <a:gd name="T4" fmla="*/ 0 w 1"/>
                    <a:gd name="T5" fmla="*/ 6 h 18"/>
                    <a:gd name="T6" fmla="*/ 0 60000 65536"/>
                    <a:gd name="T7" fmla="*/ 0 60000 65536"/>
                    <a:gd name="T8" fmla="*/ 0 60000 65536"/>
                    <a:gd name="T9" fmla="*/ 0 w 1"/>
                    <a:gd name="T10" fmla="*/ 0 h 18"/>
                    <a:gd name="T11" fmla="*/ 1 w 1"/>
                    <a:gd name="T12" fmla="*/ 18 h 18"/>
                  </a:gdLst>
                  <a:ahLst/>
                  <a:cxnLst>
                    <a:cxn ang="T6">
                      <a:pos x="T0" y="T1"/>
                    </a:cxn>
                    <a:cxn ang="T7">
                      <a:pos x="T2" y="T3"/>
                    </a:cxn>
                    <a:cxn ang="T8">
                      <a:pos x="T4" y="T5"/>
                    </a:cxn>
                  </a:cxnLst>
                  <a:rect l="T9" t="T10" r="T11" b="T12"/>
                  <a:pathLst>
                    <a:path w="1" h="18">
                      <a:moveTo>
                        <a:pt x="0" y="18"/>
                      </a:moveTo>
                      <a:lnTo>
                        <a:pt x="0" y="0"/>
                      </a:lnTo>
                      <a:lnTo>
                        <a:pt x="0" y="18"/>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25" name="Freeform 498"/>
                <p:cNvSpPr/>
                <p:nvPr/>
              </p:nvSpPr>
              <p:spPr bwMode="auto">
                <a:xfrm>
                  <a:off x="888" y="397"/>
                  <a:ext cx="27" cy="17"/>
                </a:xfrm>
                <a:custGeom>
                  <a:avLst/>
                  <a:gdLst>
                    <a:gd name="T0" fmla="*/ 25 w 108"/>
                    <a:gd name="T1" fmla="*/ 17 h 50"/>
                    <a:gd name="T2" fmla="*/ 23 w 108"/>
                    <a:gd name="T3" fmla="*/ 17 h 50"/>
                    <a:gd name="T4" fmla="*/ 21 w 108"/>
                    <a:gd name="T5" fmla="*/ 16 h 50"/>
                    <a:gd name="T6" fmla="*/ 20 w 108"/>
                    <a:gd name="T7" fmla="*/ 16 h 50"/>
                    <a:gd name="T8" fmla="*/ 18 w 108"/>
                    <a:gd name="T9" fmla="*/ 16 h 50"/>
                    <a:gd name="T10" fmla="*/ 16 w 108"/>
                    <a:gd name="T11" fmla="*/ 16 h 50"/>
                    <a:gd name="T12" fmla="*/ 15 w 108"/>
                    <a:gd name="T13" fmla="*/ 15 h 50"/>
                    <a:gd name="T14" fmla="*/ 14 w 108"/>
                    <a:gd name="T15" fmla="*/ 15 h 50"/>
                    <a:gd name="T16" fmla="*/ 14 w 108"/>
                    <a:gd name="T17" fmla="*/ 15 h 50"/>
                    <a:gd name="T18" fmla="*/ 12 w 108"/>
                    <a:gd name="T19" fmla="*/ 13 h 50"/>
                    <a:gd name="T20" fmla="*/ 11 w 108"/>
                    <a:gd name="T21" fmla="*/ 12 h 50"/>
                    <a:gd name="T22" fmla="*/ 10 w 108"/>
                    <a:gd name="T23" fmla="*/ 11 h 50"/>
                    <a:gd name="T24" fmla="*/ 9 w 108"/>
                    <a:gd name="T25" fmla="*/ 11 h 50"/>
                    <a:gd name="T26" fmla="*/ 8 w 108"/>
                    <a:gd name="T27" fmla="*/ 11 h 50"/>
                    <a:gd name="T28" fmla="*/ 7 w 108"/>
                    <a:gd name="T29" fmla="*/ 11 h 50"/>
                    <a:gd name="T30" fmla="*/ 7 w 108"/>
                    <a:gd name="T31" fmla="*/ 11 h 50"/>
                    <a:gd name="T32" fmla="*/ 6 w 108"/>
                    <a:gd name="T33" fmla="*/ 11 h 50"/>
                    <a:gd name="T34" fmla="*/ 6 w 108"/>
                    <a:gd name="T35" fmla="*/ 10 h 50"/>
                    <a:gd name="T36" fmla="*/ 7 w 108"/>
                    <a:gd name="T37" fmla="*/ 9 h 50"/>
                    <a:gd name="T38" fmla="*/ 7 w 108"/>
                    <a:gd name="T39" fmla="*/ 9 h 50"/>
                    <a:gd name="T40" fmla="*/ 8 w 108"/>
                    <a:gd name="T41" fmla="*/ 9 h 50"/>
                    <a:gd name="T42" fmla="*/ 9 w 108"/>
                    <a:gd name="T43" fmla="*/ 9 h 50"/>
                    <a:gd name="T44" fmla="*/ 10 w 108"/>
                    <a:gd name="T45" fmla="*/ 9 h 50"/>
                    <a:gd name="T46" fmla="*/ 12 w 108"/>
                    <a:gd name="T47" fmla="*/ 9 h 50"/>
                    <a:gd name="T48" fmla="*/ 10 w 108"/>
                    <a:gd name="T49" fmla="*/ 7 h 50"/>
                    <a:gd name="T50" fmla="*/ 9 w 108"/>
                    <a:gd name="T51" fmla="*/ 6 h 50"/>
                    <a:gd name="T52" fmla="*/ 7 w 108"/>
                    <a:gd name="T53" fmla="*/ 6 h 50"/>
                    <a:gd name="T54" fmla="*/ 6 w 108"/>
                    <a:gd name="T55" fmla="*/ 6 h 50"/>
                    <a:gd name="T56" fmla="*/ 3 w 108"/>
                    <a:gd name="T57" fmla="*/ 5 h 50"/>
                    <a:gd name="T58" fmla="*/ 3 w 108"/>
                    <a:gd name="T59" fmla="*/ 6 h 50"/>
                    <a:gd name="T60" fmla="*/ 3 w 108"/>
                    <a:gd name="T61" fmla="*/ 6 h 50"/>
                    <a:gd name="T62" fmla="*/ 2 w 108"/>
                    <a:gd name="T63" fmla="*/ 6 h 50"/>
                    <a:gd name="T64" fmla="*/ 2 w 108"/>
                    <a:gd name="T65" fmla="*/ 6 h 50"/>
                    <a:gd name="T66" fmla="*/ 1 w 108"/>
                    <a:gd name="T67" fmla="*/ 5 h 50"/>
                    <a:gd name="T68" fmla="*/ 1 w 108"/>
                    <a:gd name="T69" fmla="*/ 4 h 50"/>
                    <a:gd name="T70" fmla="*/ 1 w 108"/>
                    <a:gd name="T71" fmla="*/ 4 h 50"/>
                    <a:gd name="T72" fmla="*/ 0 w 108"/>
                    <a:gd name="T73" fmla="*/ 4 h 50"/>
                    <a:gd name="T74" fmla="*/ 0 w 108"/>
                    <a:gd name="T75" fmla="*/ 3 h 50"/>
                    <a:gd name="T76" fmla="*/ 0 w 108"/>
                    <a:gd name="T77" fmla="*/ 3 h 50"/>
                    <a:gd name="T78" fmla="*/ 1 w 108"/>
                    <a:gd name="T79" fmla="*/ 2 h 50"/>
                    <a:gd name="T80" fmla="*/ 1 w 108"/>
                    <a:gd name="T81" fmla="*/ 2 h 50"/>
                    <a:gd name="T82" fmla="*/ 2 w 108"/>
                    <a:gd name="T83" fmla="*/ 2 h 50"/>
                    <a:gd name="T84" fmla="*/ 2 w 108"/>
                    <a:gd name="T85" fmla="*/ 2 h 50"/>
                    <a:gd name="T86" fmla="*/ 3 w 108"/>
                    <a:gd name="T87" fmla="*/ 2 h 50"/>
                    <a:gd name="T88" fmla="*/ 3 w 108"/>
                    <a:gd name="T89" fmla="*/ 2 h 50"/>
                    <a:gd name="T90" fmla="*/ 7 w 108"/>
                    <a:gd name="T91" fmla="*/ 1 h 50"/>
                    <a:gd name="T92" fmla="*/ 8 w 108"/>
                    <a:gd name="T93" fmla="*/ 1 h 50"/>
                    <a:gd name="T94" fmla="*/ 8 w 108"/>
                    <a:gd name="T95" fmla="*/ 0 h 50"/>
                    <a:gd name="T96" fmla="*/ 9 w 108"/>
                    <a:gd name="T97" fmla="*/ 0 h 50"/>
                    <a:gd name="T98" fmla="*/ 10 w 108"/>
                    <a:gd name="T99" fmla="*/ 1 h 50"/>
                    <a:gd name="T100" fmla="*/ 13 w 108"/>
                    <a:gd name="T101" fmla="*/ 2 h 50"/>
                    <a:gd name="T102" fmla="*/ 14 w 108"/>
                    <a:gd name="T103" fmla="*/ 2 h 50"/>
                    <a:gd name="T104" fmla="*/ 16 w 108"/>
                    <a:gd name="T105" fmla="*/ 3 h 50"/>
                    <a:gd name="T106" fmla="*/ 19 w 108"/>
                    <a:gd name="T107" fmla="*/ 7 h 50"/>
                    <a:gd name="T108" fmla="*/ 20 w 108"/>
                    <a:gd name="T109" fmla="*/ 9 h 50"/>
                    <a:gd name="T110" fmla="*/ 21 w 108"/>
                    <a:gd name="T111" fmla="*/ 10 h 50"/>
                    <a:gd name="T112" fmla="*/ 23 w 108"/>
                    <a:gd name="T113" fmla="*/ 11 h 50"/>
                    <a:gd name="T114" fmla="*/ 27 w 108"/>
                    <a:gd name="T115" fmla="*/ 11 h 50"/>
                    <a:gd name="T116" fmla="*/ 25 w 108"/>
                    <a:gd name="T117" fmla="*/ 17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8"/>
                    <a:gd name="T178" fmla="*/ 0 h 50"/>
                    <a:gd name="T179" fmla="*/ 108 w 108"/>
                    <a:gd name="T180" fmla="*/ 50 h 5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8" h="50">
                      <a:moveTo>
                        <a:pt x="98" y="50"/>
                      </a:moveTo>
                      <a:lnTo>
                        <a:pt x="92" y="49"/>
                      </a:lnTo>
                      <a:lnTo>
                        <a:pt x="85" y="47"/>
                      </a:lnTo>
                      <a:lnTo>
                        <a:pt x="80" y="47"/>
                      </a:lnTo>
                      <a:lnTo>
                        <a:pt x="70" y="47"/>
                      </a:lnTo>
                      <a:lnTo>
                        <a:pt x="64" y="47"/>
                      </a:lnTo>
                      <a:lnTo>
                        <a:pt x="59" y="45"/>
                      </a:lnTo>
                      <a:lnTo>
                        <a:pt x="55" y="43"/>
                      </a:lnTo>
                      <a:lnTo>
                        <a:pt x="54" y="43"/>
                      </a:lnTo>
                      <a:lnTo>
                        <a:pt x="49" y="38"/>
                      </a:lnTo>
                      <a:lnTo>
                        <a:pt x="43" y="36"/>
                      </a:lnTo>
                      <a:lnTo>
                        <a:pt x="38" y="33"/>
                      </a:lnTo>
                      <a:lnTo>
                        <a:pt x="37" y="33"/>
                      </a:lnTo>
                      <a:lnTo>
                        <a:pt x="32" y="32"/>
                      </a:lnTo>
                      <a:lnTo>
                        <a:pt x="29" y="32"/>
                      </a:lnTo>
                      <a:lnTo>
                        <a:pt x="26" y="31"/>
                      </a:lnTo>
                      <a:lnTo>
                        <a:pt x="23" y="31"/>
                      </a:lnTo>
                      <a:lnTo>
                        <a:pt x="23" y="29"/>
                      </a:lnTo>
                      <a:lnTo>
                        <a:pt x="26" y="27"/>
                      </a:lnTo>
                      <a:lnTo>
                        <a:pt x="29" y="27"/>
                      </a:lnTo>
                      <a:lnTo>
                        <a:pt x="32" y="26"/>
                      </a:lnTo>
                      <a:lnTo>
                        <a:pt x="37" y="26"/>
                      </a:lnTo>
                      <a:lnTo>
                        <a:pt x="38" y="27"/>
                      </a:lnTo>
                      <a:lnTo>
                        <a:pt x="48" y="27"/>
                      </a:lnTo>
                      <a:lnTo>
                        <a:pt x="40" y="22"/>
                      </a:lnTo>
                      <a:lnTo>
                        <a:pt x="36" y="18"/>
                      </a:lnTo>
                      <a:lnTo>
                        <a:pt x="29" y="17"/>
                      </a:lnTo>
                      <a:lnTo>
                        <a:pt x="22" y="17"/>
                      </a:lnTo>
                      <a:lnTo>
                        <a:pt x="14" y="15"/>
                      </a:lnTo>
                      <a:lnTo>
                        <a:pt x="11" y="17"/>
                      </a:lnTo>
                      <a:lnTo>
                        <a:pt x="10" y="17"/>
                      </a:lnTo>
                      <a:lnTo>
                        <a:pt x="9" y="17"/>
                      </a:lnTo>
                      <a:lnTo>
                        <a:pt x="7" y="17"/>
                      </a:lnTo>
                      <a:lnTo>
                        <a:pt x="4" y="15"/>
                      </a:lnTo>
                      <a:lnTo>
                        <a:pt x="5" y="11"/>
                      </a:lnTo>
                      <a:lnTo>
                        <a:pt x="2" y="11"/>
                      </a:lnTo>
                      <a:lnTo>
                        <a:pt x="1" y="11"/>
                      </a:lnTo>
                      <a:lnTo>
                        <a:pt x="0" y="9"/>
                      </a:lnTo>
                      <a:lnTo>
                        <a:pt x="1" y="8"/>
                      </a:lnTo>
                      <a:lnTo>
                        <a:pt x="2" y="7"/>
                      </a:lnTo>
                      <a:lnTo>
                        <a:pt x="5" y="7"/>
                      </a:lnTo>
                      <a:lnTo>
                        <a:pt x="7" y="7"/>
                      </a:lnTo>
                      <a:lnTo>
                        <a:pt x="9" y="6"/>
                      </a:lnTo>
                      <a:lnTo>
                        <a:pt x="11" y="6"/>
                      </a:lnTo>
                      <a:lnTo>
                        <a:pt x="13" y="5"/>
                      </a:lnTo>
                      <a:lnTo>
                        <a:pt x="27" y="2"/>
                      </a:lnTo>
                      <a:lnTo>
                        <a:pt x="31" y="2"/>
                      </a:lnTo>
                      <a:lnTo>
                        <a:pt x="32" y="0"/>
                      </a:lnTo>
                      <a:lnTo>
                        <a:pt x="37" y="0"/>
                      </a:lnTo>
                      <a:lnTo>
                        <a:pt x="38" y="4"/>
                      </a:lnTo>
                      <a:lnTo>
                        <a:pt x="53" y="7"/>
                      </a:lnTo>
                      <a:lnTo>
                        <a:pt x="56" y="7"/>
                      </a:lnTo>
                      <a:lnTo>
                        <a:pt x="63" y="9"/>
                      </a:lnTo>
                      <a:lnTo>
                        <a:pt x="75" y="21"/>
                      </a:lnTo>
                      <a:lnTo>
                        <a:pt x="80" y="25"/>
                      </a:lnTo>
                      <a:lnTo>
                        <a:pt x="85" y="29"/>
                      </a:lnTo>
                      <a:lnTo>
                        <a:pt x="92" y="31"/>
                      </a:lnTo>
                      <a:lnTo>
                        <a:pt x="108" y="31"/>
                      </a:lnTo>
                      <a:lnTo>
                        <a:pt x="98" y="50"/>
                      </a:lnTo>
                      <a:close/>
                    </a:path>
                  </a:pathLst>
                </a:custGeom>
                <a:solidFill>
                  <a:srgbClr val="FFC17D"/>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26" name="Freeform 499"/>
                <p:cNvSpPr/>
                <p:nvPr/>
              </p:nvSpPr>
              <p:spPr bwMode="auto">
                <a:xfrm>
                  <a:off x="888" y="397"/>
                  <a:ext cx="27" cy="17"/>
                </a:xfrm>
                <a:custGeom>
                  <a:avLst/>
                  <a:gdLst>
                    <a:gd name="T0" fmla="*/ 25 w 108"/>
                    <a:gd name="T1" fmla="*/ 17 h 50"/>
                    <a:gd name="T2" fmla="*/ 23 w 108"/>
                    <a:gd name="T3" fmla="*/ 17 h 50"/>
                    <a:gd name="T4" fmla="*/ 21 w 108"/>
                    <a:gd name="T5" fmla="*/ 16 h 50"/>
                    <a:gd name="T6" fmla="*/ 20 w 108"/>
                    <a:gd name="T7" fmla="*/ 16 h 50"/>
                    <a:gd name="T8" fmla="*/ 18 w 108"/>
                    <a:gd name="T9" fmla="*/ 16 h 50"/>
                    <a:gd name="T10" fmla="*/ 16 w 108"/>
                    <a:gd name="T11" fmla="*/ 16 h 50"/>
                    <a:gd name="T12" fmla="*/ 15 w 108"/>
                    <a:gd name="T13" fmla="*/ 15 h 50"/>
                    <a:gd name="T14" fmla="*/ 14 w 108"/>
                    <a:gd name="T15" fmla="*/ 15 h 50"/>
                    <a:gd name="T16" fmla="*/ 14 w 108"/>
                    <a:gd name="T17" fmla="*/ 15 h 50"/>
                    <a:gd name="T18" fmla="*/ 12 w 108"/>
                    <a:gd name="T19" fmla="*/ 13 h 50"/>
                    <a:gd name="T20" fmla="*/ 11 w 108"/>
                    <a:gd name="T21" fmla="*/ 12 h 50"/>
                    <a:gd name="T22" fmla="*/ 10 w 108"/>
                    <a:gd name="T23" fmla="*/ 11 h 50"/>
                    <a:gd name="T24" fmla="*/ 9 w 108"/>
                    <a:gd name="T25" fmla="*/ 11 h 50"/>
                    <a:gd name="T26" fmla="*/ 8 w 108"/>
                    <a:gd name="T27" fmla="*/ 11 h 50"/>
                    <a:gd name="T28" fmla="*/ 7 w 108"/>
                    <a:gd name="T29" fmla="*/ 11 h 50"/>
                    <a:gd name="T30" fmla="*/ 7 w 108"/>
                    <a:gd name="T31" fmla="*/ 11 h 50"/>
                    <a:gd name="T32" fmla="*/ 6 w 108"/>
                    <a:gd name="T33" fmla="*/ 11 h 50"/>
                    <a:gd name="T34" fmla="*/ 6 w 108"/>
                    <a:gd name="T35" fmla="*/ 10 h 50"/>
                    <a:gd name="T36" fmla="*/ 7 w 108"/>
                    <a:gd name="T37" fmla="*/ 9 h 50"/>
                    <a:gd name="T38" fmla="*/ 7 w 108"/>
                    <a:gd name="T39" fmla="*/ 9 h 50"/>
                    <a:gd name="T40" fmla="*/ 8 w 108"/>
                    <a:gd name="T41" fmla="*/ 9 h 50"/>
                    <a:gd name="T42" fmla="*/ 9 w 108"/>
                    <a:gd name="T43" fmla="*/ 9 h 50"/>
                    <a:gd name="T44" fmla="*/ 10 w 108"/>
                    <a:gd name="T45" fmla="*/ 9 h 50"/>
                    <a:gd name="T46" fmla="*/ 12 w 108"/>
                    <a:gd name="T47" fmla="*/ 9 h 50"/>
                    <a:gd name="T48" fmla="*/ 10 w 108"/>
                    <a:gd name="T49" fmla="*/ 7 h 50"/>
                    <a:gd name="T50" fmla="*/ 9 w 108"/>
                    <a:gd name="T51" fmla="*/ 6 h 50"/>
                    <a:gd name="T52" fmla="*/ 7 w 108"/>
                    <a:gd name="T53" fmla="*/ 6 h 50"/>
                    <a:gd name="T54" fmla="*/ 6 w 108"/>
                    <a:gd name="T55" fmla="*/ 6 h 50"/>
                    <a:gd name="T56" fmla="*/ 3 w 108"/>
                    <a:gd name="T57" fmla="*/ 5 h 50"/>
                    <a:gd name="T58" fmla="*/ 3 w 108"/>
                    <a:gd name="T59" fmla="*/ 6 h 50"/>
                    <a:gd name="T60" fmla="*/ 3 w 108"/>
                    <a:gd name="T61" fmla="*/ 6 h 50"/>
                    <a:gd name="T62" fmla="*/ 2 w 108"/>
                    <a:gd name="T63" fmla="*/ 6 h 50"/>
                    <a:gd name="T64" fmla="*/ 2 w 108"/>
                    <a:gd name="T65" fmla="*/ 6 h 50"/>
                    <a:gd name="T66" fmla="*/ 1 w 108"/>
                    <a:gd name="T67" fmla="*/ 5 h 50"/>
                    <a:gd name="T68" fmla="*/ 1 w 108"/>
                    <a:gd name="T69" fmla="*/ 4 h 50"/>
                    <a:gd name="T70" fmla="*/ 1 w 108"/>
                    <a:gd name="T71" fmla="*/ 4 h 50"/>
                    <a:gd name="T72" fmla="*/ 0 w 108"/>
                    <a:gd name="T73" fmla="*/ 4 h 50"/>
                    <a:gd name="T74" fmla="*/ 0 w 108"/>
                    <a:gd name="T75" fmla="*/ 3 h 50"/>
                    <a:gd name="T76" fmla="*/ 0 w 108"/>
                    <a:gd name="T77" fmla="*/ 3 h 50"/>
                    <a:gd name="T78" fmla="*/ 1 w 108"/>
                    <a:gd name="T79" fmla="*/ 2 h 50"/>
                    <a:gd name="T80" fmla="*/ 1 w 108"/>
                    <a:gd name="T81" fmla="*/ 2 h 50"/>
                    <a:gd name="T82" fmla="*/ 2 w 108"/>
                    <a:gd name="T83" fmla="*/ 2 h 50"/>
                    <a:gd name="T84" fmla="*/ 2 w 108"/>
                    <a:gd name="T85" fmla="*/ 2 h 50"/>
                    <a:gd name="T86" fmla="*/ 3 w 108"/>
                    <a:gd name="T87" fmla="*/ 2 h 50"/>
                    <a:gd name="T88" fmla="*/ 3 w 108"/>
                    <a:gd name="T89" fmla="*/ 2 h 50"/>
                    <a:gd name="T90" fmla="*/ 7 w 108"/>
                    <a:gd name="T91" fmla="*/ 1 h 50"/>
                    <a:gd name="T92" fmla="*/ 8 w 108"/>
                    <a:gd name="T93" fmla="*/ 1 h 50"/>
                    <a:gd name="T94" fmla="*/ 8 w 108"/>
                    <a:gd name="T95" fmla="*/ 0 h 50"/>
                    <a:gd name="T96" fmla="*/ 9 w 108"/>
                    <a:gd name="T97" fmla="*/ 0 h 50"/>
                    <a:gd name="T98" fmla="*/ 10 w 108"/>
                    <a:gd name="T99" fmla="*/ 1 h 50"/>
                    <a:gd name="T100" fmla="*/ 13 w 108"/>
                    <a:gd name="T101" fmla="*/ 2 h 50"/>
                    <a:gd name="T102" fmla="*/ 14 w 108"/>
                    <a:gd name="T103" fmla="*/ 2 h 50"/>
                    <a:gd name="T104" fmla="*/ 16 w 108"/>
                    <a:gd name="T105" fmla="*/ 3 h 50"/>
                    <a:gd name="T106" fmla="*/ 19 w 108"/>
                    <a:gd name="T107" fmla="*/ 7 h 50"/>
                    <a:gd name="T108" fmla="*/ 20 w 108"/>
                    <a:gd name="T109" fmla="*/ 9 h 50"/>
                    <a:gd name="T110" fmla="*/ 21 w 108"/>
                    <a:gd name="T111" fmla="*/ 10 h 50"/>
                    <a:gd name="T112" fmla="*/ 23 w 108"/>
                    <a:gd name="T113" fmla="*/ 11 h 50"/>
                    <a:gd name="T114" fmla="*/ 27 w 108"/>
                    <a:gd name="T115" fmla="*/ 11 h 50"/>
                    <a:gd name="T116" fmla="*/ 25 w 108"/>
                    <a:gd name="T117" fmla="*/ 17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8"/>
                    <a:gd name="T178" fmla="*/ 0 h 50"/>
                    <a:gd name="T179" fmla="*/ 108 w 108"/>
                    <a:gd name="T180" fmla="*/ 50 h 5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8" h="50">
                      <a:moveTo>
                        <a:pt x="98" y="50"/>
                      </a:moveTo>
                      <a:lnTo>
                        <a:pt x="92" y="49"/>
                      </a:lnTo>
                      <a:lnTo>
                        <a:pt x="85" y="47"/>
                      </a:lnTo>
                      <a:lnTo>
                        <a:pt x="80" y="47"/>
                      </a:lnTo>
                      <a:lnTo>
                        <a:pt x="70" y="47"/>
                      </a:lnTo>
                      <a:lnTo>
                        <a:pt x="64" y="47"/>
                      </a:lnTo>
                      <a:lnTo>
                        <a:pt x="59" y="45"/>
                      </a:lnTo>
                      <a:lnTo>
                        <a:pt x="55" y="43"/>
                      </a:lnTo>
                      <a:lnTo>
                        <a:pt x="54" y="43"/>
                      </a:lnTo>
                      <a:lnTo>
                        <a:pt x="49" y="38"/>
                      </a:lnTo>
                      <a:lnTo>
                        <a:pt x="43" y="36"/>
                      </a:lnTo>
                      <a:lnTo>
                        <a:pt x="38" y="33"/>
                      </a:lnTo>
                      <a:lnTo>
                        <a:pt x="37" y="33"/>
                      </a:lnTo>
                      <a:lnTo>
                        <a:pt x="32" y="32"/>
                      </a:lnTo>
                      <a:lnTo>
                        <a:pt x="29" y="32"/>
                      </a:lnTo>
                      <a:lnTo>
                        <a:pt x="26" y="31"/>
                      </a:lnTo>
                      <a:lnTo>
                        <a:pt x="23" y="31"/>
                      </a:lnTo>
                      <a:lnTo>
                        <a:pt x="23" y="29"/>
                      </a:lnTo>
                      <a:lnTo>
                        <a:pt x="26" y="27"/>
                      </a:lnTo>
                      <a:lnTo>
                        <a:pt x="29" y="27"/>
                      </a:lnTo>
                      <a:lnTo>
                        <a:pt x="32" y="26"/>
                      </a:lnTo>
                      <a:lnTo>
                        <a:pt x="37" y="26"/>
                      </a:lnTo>
                      <a:lnTo>
                        <a:pt x="38" y="27"/>
                      </a:lnTo>
                      <a:lnTo>
                        <a:pt x="48" y="27"/>
                      </a:lnTo>
                      <a:lnTo>
                        <a:pt x="40" y="22"/>
                      </a:lnTo>
                      <a:lnTo>
                        <a:pt x="36" y="18"/>
                      </a:lnTo>
                      <a:lnTo>
                        <a:pt x="29" y="17"/>
                      </a:lnTo>
                      <a:lnTo>
                        <a:pt x="22" y="17"/>
                      </a:lnTo>
                      <a:lnTo>
                        <a:pt x="14" y="15"/>
                      </a:lnTo>
                      <a:lnTo>
                        <a:pt x="11" y="17"/>
                      </a:lnTo>
                      <a:lnTo>
                        <a:pt x="10" y="17"/>
                      </a:lnTo>
                      <a:lnTo>
                        <a:pt x="9" y="17"/>
                      </a:lnTo>
                      <a:lnTo>
                        <a:pt x="7" y="17"/>
                      </a:lnTo>
                      <a:lnTo>
                        <a:pt x="4" y="15"/>
                      </a:lnTo>
                      <a:lnTo>
                        <a:pt x="5" y="11"/>
                      </a:lnTo>
                      <a:lnTo>
                        <a:pt x="2" y="11"/>
                      </a:lnTo>
                      <a:lnTo>
                        <a:pt x="1" y="11"/>
                      </a:lnTo>
                      <a:lnTo>
                        <a:pt x="0" y="9"/>
                      </a:lnTo>
                      <a:lnTo>
                        <a:pt x="1" y="8"/>
                      </a:lnTo>
                      <a:lnTo>
                        <a:pt x="2" y="7"/>
                      </a:lnTo>
                      <a:lnTo>
                        <a:pt x="5" y="7"/>
                      </a:lnTo>
                      <a:lnTo>
                        <a:pt x="7" y="7"/>
                      </a:lnTo>
                      <a:lnTo>
                        <a:pt x="9" y="6"/>
                      </a:lnTo>
                      <a:lnTo>
                        <a:pt x="11" y="6"/>
                      </a:lnTo>
                      <a:lnTo>
                        <a:pt x="13" y="5"/>
                      </a:lnTo>
                      <a:lnTo>
                        <a:pt x="27" y="2"/>
                      </a:lnTo>
                      <a:lnTo>
                        <a:pt x="31" y="2"/>
                      </a:lnTo>
                      <a:lnTo>
                        <a:pt x="32" y="0"/>
                      </a:lnTo>
                      <a:lnTo>
                        <a:pt x="37" y="0"/>
                      </a:lnTo>
                      <a:lnTo>
                        <a:pt x="38" y="4"/>
                      </a:lnTo>
                      <a:lnTo>
                        <a:pt x="53" y="7"/>
                      </a:lnTo>
                      <a:lnTo>
                        <a:pt x="56" y="7"/>
                      </a:lnTo>
                      <a:lnTo>
                        <a:pt x="63" y="9"/>
                      </a:lnTo>
                      <a:lnTo>
                        <a:pt x="75" y="21"/>
                      </a:lnTo>
                      <a:lnTo>
                        <a:pt x="80" y="25"/>
                      </a:lnTo>
                      <a:lnTo>
                        <a:pt x="85" y="29"/>
                      </a:lnTo>
                      <a:lnTo>
                        <a:pt x="92" y="31"/>
                      </a:lnTo>
                      <a:lnTo>
                        <a:pt x="108" y="31"/>
                      </a:lnTo>
                      <a:lnTo>
                        <a:pt x="98" y="50"/>
                      </a:lnTo>
                    </a:path>
                  </a:pathLst>
                </a:custGeom>
                <a:noFill/>
                <a:ln w="9525">
                  <a:solidFill>
                    <a:srgbClr val="404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327" name="Freeform 500"/>
                <p:cNvSpPr/>
                <p:nvPr/>
              </p:nvSpPr>
              <p:spPr bwMode="auto">
                <a:xfrm>
                  <a:off x="889" y="400"/>
                  <a:ext cx="5" cy="6"/>
                </a:xfrm>
                <a:custGeom>
                  <a:avLst/>
                  <a:gdLst>
                    <a:gd name="T0" fmla="*/ 0 w 18"/>
                    <a:gd name="T1" fmla="*/ 6 h 18"/>
                    <a:gd name="T2" fmla="*/ 1 w 18"/>
                    <a:gd name="T3" fmla="*/ 6 h 18"/>
                    <a:gd name="T4" fmla="*/ 1 w 18"/>
                    <a:gd name="T5" fmla="*/ 4 h 18"/>
                    <a:gd name="T6" fmla="*/ 2 w 18"/>
                    <a:gd name="T7" fmla="*/ 3 h 18"/>
                    <a:gd name="T8" fmla="*/ 3 w 18"/>
                    <a:gd name="T9" fmla="*/ 3 h 18"/>
                    <a:gd name="T10" fmla="*/ 4 w 18"/>
                    <a:gd name="T11" fmla="*/ 0 h 18"/>
                    <a:gd name="T12" fmla="*/ 5 w 18"/>
                    <a:gd name="T13" fmla="*/ 0 h 18"/>
                    <a:gd name="T14" fmla="*/ 4 w 18"/>
                    <a:gd name="T15" fmla="*/ 0 h 18"/>
                    <a:gd name="T16" fmla="*/ 3 w 18"/>
                    <a:gd name="T17" fmla="*/ 0 h 18"/>
                    <a:gd name="T18" fmla="*/ 2 w 18"/>
                    <a:gd name="T19" fmla="*/ 3 h 18"/>
                    <a:gd name="T20" fmla="*/ 1 w 18"/>
                    <a:gd name="T21" fmla="*/ 3 h 18"/>
                    <a:gd name="T22" fmla="*/ 0 w 18"/>
                    <a:gd name="T23" fmla="*/ 6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18"/>
                    <a:gd name="T38" fmla="*/ 18 w 18"/>
                    <a:gd name="T39" fmla="*/ 18 h 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18">
                      <a:moveTo>
                        <a:pt x="0" y="18"/>
                      </a:moveTo>
                      <a:lnTo>
                        <a:pt x="2" y="18"/>
                      </a:lnTo>
                      <a:lnTo>
                        <a:pt x="4" y="13"/>
                      </a:lnTo>
                      <a:lnTo>
                        <a:pt x="8" y="9"/>
                      </a:lnTo>
                      <a:lnTo>
                        <a:pt x="9" y="9"/>
                      </a:lnTo>
                      <a:lnTo>
                        <a:pt x="16" y="0"/>
                      </a:lnTo>
                      <a:lnTo>
                        <a:pt x="18" y="0"/>
                      </a:lnTo>
                      <a:lnTo>
                        <a:pt x="14" y="0"/>
                      </a:lnTo>
                      <a:lnTo>
                        <a:pt x="9" y="0"/>
                      </a:lnTo>
                      <a:lnTo>
                        <a:pt x="8" y="9"/>
                      </a:lnTo>
                      <a:lnTo>
                        <a:pt x="5" y="9"/>
                      </a:lnTo>
                      <a:lnTo>
                        <a:pt x="0" y="18"/>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28" name="Freeform 501"/>
                <p:cNvSpPr/>
                <p:nvPr/>
              </p:nvSpPr>
              <p:spPr bwMode="auto">
                <a:xfrm>
                  <a:off x="909" y="409"/>
                  <a:ext cx="4" cy="7"/>
                </a:xfrm>
                <a:custGeom>
                  <a:avLst/>
                  <a:gdLst>
                    <a:gd name="T0" fmla="*/ 4 w 19"/>
                    <a:gd name="T1" fmla="*/ 0 h 20"/>
                    <a:gd name="T2" fmla="*/ 1 w 19"/>
                    <a:gd name="T3" fmla="*/ 0 h 20"/>
                    <a:gd name="T4" fmla="*/ 0 w 19"/>
                    <a:gd name="T5" fmla="*/ 7 h 20"/>
                    <a:gd name="T6" fmla="*/ 4 w 19"/>
                    <a:gd name="T7" fmla="*/ 0 h 20"/>
                    <a:gd name="T8" fmla="*/ 0 60000 65536"/>
                    <a:gd name="T9" fmla="*/ 0 60000 65536"/>
                    <a:gd name="T10" fmla="*/ 0 60000 65536"/>
                    <a:gd name="T11" fmla="*/ 0 60000 65536"/>
                    <a:gd name="T12" fmla="*/ 0 w 19"/>
                    <a:gd name="T13" fmla="*/ 0 h 20"/>
                    <a:gd name="T14" fmla="*/ 19 w 19"/>
                    <a:gd name="T15" fmla="*/ 20 h 20"/>
                  </a:gdLst>
                  <a:ahLst/>
                  <a:cxnLst>
                    <a:cxn ang="T8">
                      <a:pos x="T0" y="T1"/>
                    </a:cxn>
                    <a:cxn ang="T9">
                      <a:pos x="T2" y="T3"/>
                    </a:cxn>
                    <a:cxn ang="T10">
                      <a:pos x="T4" y="T5"/>
                    </a:cxn>
                    <a:cxn ang="T11">
                      <a:pos x="T6" y="T7"/>
                    </a:cxn>
                  </a:cxnLst>
                  <a:rect l="T12" t="T13" r="T14" b="T15"/>
                  <a:pathLst>
                    <a:path w="19" h="20">
                      <a:moveTo>
                        <a:pt x="19" y="0"/>
                      </a:moveTo>
                      <a:lnTo>
                        <a:pt x="5" y="0"/>
                      </a:lnTo>
                      <a:lnTo>
                        <a:pt x="0" y="20"/>
                      </a:lnTo>
                      <a:lnTo>
                        <a:pt x="19"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29" name="Freeform 502"/>
                <p:cNvSpPr/>
                <p:nvPr/>
              </p:nvSpPr>
              <p:spPr bwMode="auto">
                <a:xfrm>
                  <a:off x="894" y="400"/>
                  <a:ext cx="5" cy="1"/>
                </a:xfrm>
                <a:custGeom>
                  <a:avLst/>
                  <a:gdLst>
                    <a:gd name="T0" fmla="*/ 0 w 23"/>
                    <a:gd name="T1" fmla="*/ 0 h 1"/>
                    <a:gd name="T2" fmla="*/ 2 w 23"/>
                    <a:gd name="T3" fmla="*/ 0 h 1"/>
                    <a:gd name="T4" fmla="*/ 3 w 23"/>
                    <a:gd name="T5" fmla="*/ 0 h 1"/>
                    <a:gd name="T6" fmla="*/ 3 w 23"/>
                    <a:gd name="T7" fmla="*/ 0 h 1"/>
                    <a:gd name="T8" fmla="*/ 3 w 23"/>
                    <a:gd name="T9" fmla="*/ 0 h 1"/>
                    <a:gd name="T10" fmla="*/ 4 w 23"/>
                    <a:gd name="T11" fmla="*/ 0 h 1"/>
                    <a:gd name="T12" fmla="*/ 5 w 23"/>
                    <a:gd name="T13" fmla="*/ 0 h 1"/>
                    <a:gd name="T14" fmla="*/ 5 w 23"/>
                    <a:gd name="T15" fmla="*/ 0 h 1"/>
                    <a:gd name="T16" fmla="*/ 4 w 23"/>
                    <a:gd name="T17" fmla="*/ 0 h 1"/>
                    <a:gd name="T18" fmla="*/ 3 w 23"/>
                    <a:gd name="T19" fmla="*/ 0 h 1"/>
                    <a:gd name="T20" fmla="*/ 3 w 23"/>
                    <a:gd name="T21" fmla="*/ 0 h 1"/>
                    <a:gd name="T22" fmla="*/ 2 w 23"/>
                    <a:gd name="T23" fmla="*/ 0 h 1"/>
                    <a:gd name="T24" fmla="*/ 2 w 23"/>
                    <a:gd name="T25" fmla="*/ 0 h 1"/>
                    <a:gd name="T26" fmla="*/ 0 w 23"/>
                    <a:gd name="T27" fmla="*/ 0 h 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
                    <a:gd name="T43" fmla="*/ 0 h 1"/>
                    <a:gd name="T44" fmla="*/ 23 w 23"/>
                    <a:gd name="T45" fmla="*/ 1 h 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 h="1">
                      <a:moveTo>
                        <a:pt x="0" y="0"/>
                      </a:moveTo>
                      <a:lnTo>
                        <a:pt x="8" y="0"/>
                      </a:lnTo>
                      <a:lnTo>
                        <a:pt x="13" y="0"/>
                      </a:lnTo>
                      <a:lnTo>
                        <a:pt x="14" y="0"/>
                      </a:lnTo>
                      <a:lnTo>
                        <a:pt x="16" y="0"/>
                      </a:lnTo>
                      <a:lnTo>
                        <a:pt x="19" y="0"/>
                      </a:lnTo>
                      <a:lnTo>
                        <a:pt x="23" y="0"/>
                      </a:lnTo>
                      <a:lnTo>
                        <a:pt x="21" y="0"/>
                      </a:lnTo>
                      <a:lnTo>
                        <a:pt x="17" y="0"/>
                      </a:lnTo>
                      <a:lnTo>
                        <a:pt x="15" y="0"/>
                      </a:lnTo>
                      <a:lnTo>
                        <a:pt x="13" y="0"/>
                      </a:lnTo>
                      <a:lnTo>
                        <a:pt x="9" y="0"/>
                      </a:lnTo>
                      <a:lnTo>
                        <a:pt x="7" y="0"/>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30" name="Freeform 503"/>
                <p:cNvSpPr/>
                <p:nvPr/>
              </p:nvSpPr>
              <p:spPr bwMode="auto">
                <a:xfrm>
                  <a:off x="896" y="407"/>
                  <a:ext cx="5" cy="1"/>
                </a:xfrm>
                <a:custGeom>
                  <a:avLst/>
                  <a:gdLst>
                    <a:gd name="T0" fmla="*/ 0 w 21"/>
                    <a:gd name="T1" fmla="*/ 0 h 1"/>
                    <a:gd name="T2" fmla="*/ 5 w 21"/>
                    <a:gd name="T3" fmla="*/ 0 h 1"/>
                    <a:gd name="T4" fmla="*/ 0 w 21"/>
                    <a:gd name="T5" fmla="*/ 0 h 1"/>
                    <a:gd name="T6" fmla="*/ 0 60000 65536"/>
                    <a:gd name="T7" fmla="*/ 0 60000 65536"/>
                    <a:gd name="T8" fmla="*/ 0 60000 65536"/>
                    <a:gd name="T9" fmla="*/ 0 w 21"/>
                    <a:gd name="T10" fmla="*/ 0 h 1"/>
                    <a:gd name="T11" fmla="*/ 21 w 21"/>
                    <a:gd name="T12" fmla="*/ 1 h 1"/>
                  </a:gdLst>
                  <a:ahLst/>
                  <a:cxnLst>
                    <a:cxn ang="T6">
                      <a:pos x="T0" y="T1"/>
                    </a:cxn>
                    <a:cxn ang="T7">
                      <a:pos x="T2" y="T3"/>
                    </a:cxn>
                    <a:cxn ang="T8">
                      <a:pos x="T4" y="T5"/>
                    </a:cxn>
                  </a:cxnLst>
                  <a:rect l="T9" t="T10" r="T11" b="T12"/>
                  <a:pathLst>
                    <a:path w="21" h="1">
                      <a:moveTo>
                        <a:pt x="0" y="0"/>
                      </a:moveTo>
                      <a:lnTo>
                        <a:pt x="21" y="0"/>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31" name="Freeform 504"/>
                <p:cNvSpPr/>
                <p:nvPr/>
              </p:nvSpPr>
              <p:spPr bwMode="auto">
                <a:xfrm>
                  <a:off x="890" y="402"/>
                  <a:ext cx="5" cy="1"/>
                </a:xfrm>
                <a:custGeom>
                  <a:avLst/>
                  <a:gdLst>
                    <a:gd name="T0" fmla="*/ 2 w 18"/>
                    <a:gd name="T1" fmla="*/ 0 h 1"/>
                    <a:gd name="T2" fmla="*/ 0 w 18"/>
                    <a:gd name="T3" fmla="*/ 0 h 1"/>
                    <a:gd name="T4" fmla="*/ 2 w 18"/>
                    <a:gd name="T5" fmla="*/ 0 h 1"/>
                    <a:gd name="T6" fmla="*/ 5 w 18"/>
                    <a:gd name="T7" fmla="*/ 0 h 1"/>
                    <a:gd name="T8" fmla="*/ 2 w 18"/>
                    <a:gd name="T9" fmla="*/ 0 h 1"/>
                    <a:gd name="T10" fmla="*/ 0 60000 65536"/>
                    <a:gd name="T11" fmla="*/ 0 60000 65536"/>
                    <a:gd name="T12" fmla="*/ 0 60000 65536"/>
                    <a:gd name="T13" fmla="*/ 0 60000 65536"/>
                    <a:gd name="T14" fmla="*/ 0 60000 65536"/>
                    <a:gd name="T15" fmla="*/ 0 w 18"/>
                    <a:gd name="T16" fmla="*/ 0 h 1"/>
                    <a:gd name="T17" fmla="*/ 18 w 18"/>
                    <a:gd name="T18" fmla="*/ 1 h 1"/>
                  </a:gdLst>
                  <a:ahLst/>
                  <a:cxnLst>
                    <a:cxn ang="T10">
                      <a:pos x="T0" y="T1"/>
                    </a:cxn>
                    <a:cxn ang="T11">
                      <a:pos x="T2" y="T3"/>
                    </a:cxn>
                    <a:cxn ang="T12">
                      <a:pos x="T4" y="T5"/>
                    </a:cxn>
                    <a:cxn ang="T13">
                      <a:pos x="T6" y="T7"/>
                    </a:cxn>
                    <a:cxn ang="T14">
                      <a:pos x="T8" y="T9"/>
                    </a:cxn>
                  </a:cxnLst>
                  <a:rect l="T15" t="T16" r="T17" b="T18"/>
                  <a:pathLst>
                    <a:path w="18" h="1">
                      <a:moveTo>
                        <a:pt x="8" y="0"/>
                      </a:moveTo>
                      <a:lnTo>
                        <a:pt x="0" y="0"/>
                      </a:lnTo>
                      <a:lnTo>
                        <a:pt x="8" y="0"/>
                      </a:lnTo>
                      <a:lnTo>
                        <a:pt x="18" y="0"/>
                      </a:lnTo>
                      <a:lnTo>
                        <a:pt x="8"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32" name="Freeform 505"/>
                <p:cNvSpPr/>
                <p:nvPr/>
              </p:nvSpPr>
              <p:spPr bwMode="auto">
                <a:xfrm>
                  <a:off x="889" y="400"/>
                  <a:ext cx="5" cy="1"/>
                </a:xfrm>
                <a:custGeom>
                  <a:avLst/>
                  <a:gdLst>
                    <a:gd name="T0" fmla="*/ 0 w 18"/>
                    <a:gd name="T1" fmla="*/ 0 h 1"/>
                    <a:gd name="T2" fmla="*/ 3 w 18"/>
                    <a:gd name="T3" fmla="*/ 0 h 1"/>
                    <a:gd name="T4" fmla="*/ 5 w 18"/>
                    <a:gd name="T5" fmla="*/ 0 h 1"/>
                    <a:gd name="T6" fmla="*/ 3 w 18"/>
                    <a:gd name="T7" fmla="*/ 0 h 1"/>
                    <a:gd name="T8" fmla="*/ 0 w 18"/>
                    <a:gd name="T9" fmla="*/ 0 h 1"/>
                    <a:gd name="T10" fmla="*/ 0 60000 65536"/>
                    <a:gd name="T11" fmla="*/ 0 60000 65536"/>
                    <a:gd name="T12" fmla="*/ 0 60000 65536"/>
                    <a:gd name="T13" fmla="*/ 0 60000 65536"/>
                    <a:gd name="T14" fmla="*/ 0 60000 65536"/>
                    <a:gd name="T15" fmla="*/ 0 w 18"/>
                    <a:gd name="T16" fmla="*/ 0 h 1"/>
                    <a:gd name="T17" fmla="*/ 18 w 18"/>
                    <a:gd name="T18" fmla="*/ 1 h 1"/>
                  </a:gdLst>
                  <a:ahLst/>
                  <a:cxnLst>
                    <a:cxn ang="T10">
                      <a:pos x="T0" y="T1"/>
                    </a:cxn>
                    <a:cxn ang="T11">
                      <a:pos x="T2" y="T3"/>
                    </a:cxn>
                    <a:cxn ang="T12">
                      <a:pos x="T4" y="T5"/>
                    </a:cxn>
                    <a:cxn ang="T13">
                      <a:pos x="T6" y="T7"/>
                    </a:cxn>
                    <a:cxn ang="T14">
                      <a:pos x="T8" y="T9"/>
                    </a:cxn>
                  </a:cxnLst>
                  <a:rect l="T15" t="T16" r="T17" b="T18"/>
                  <a:pathLst>
                    <a:path w="18" h="1">
                      <a:moveTo>
                        <a:pt x="0" y="0"/>
                      </a:moveTo>
                      <a:lnTo>
                        <a:pt x="9" y="0"/>
                      </a:lnTo>
                      <a:lnTo>
                        <a:pt x="18" y="0"/>
                      </a:lnTo>
                      <a:lnTo>
                        <a:pt x="9" y="0"/>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33" name="Freeform 506"/>
                <p:cNvSpPr/>
                <p:nvPr/>
              </p:nvSpPr>
              <p:spPr bwMode="auto">
                <a:xfrm>
                  <a:off x="901" y="405"/>
                  <a:ext cx="4" cy="1"/>
                </a:xfrm>
                <a:custGeom>
                  <a:avLst/>
                  <a:gdLst>
                    <a:gd name="T0" fmla="*/ 0 w 16"/>
                    <a:gd name="T1" fmla="*/ 0 h 1"/>
                    <a:gd name="T2" fmla="*/ 1 w 16"/>
                    <a:gd name="T3" fmla="*/ 0 h 1"/>
                    <a:gd name="T4" fmla="*/ 2 w 16"/>
                    <a:gd name="T5" fmla="*/ 0 h 1"/>
                    <a:gd name="T6" fmla="*/ 3 w 16"/>
                    <a:gd name="T7" fmla="*/ 0 h 1"/>
                    <a:gd name="T8" fmla="*/ 4 w 16"/>
                    <a:gd name="T9" fmla="*/ 0 h 1"/>
                    <a:gd name="T10" fmla="*/ 3 w 16"/>
                    <a:gd name="T11" fmla="*/ 0 h 1"/>
                    <a:gd name="T12" fmla="*/ 1 w 16"/>
                    <a:gd name="T13" fmla="*/ 0 h 1"/>
                    <a:gd name="T14" fmla="*/ 1 w 16"/>
                    <a:gd name="T15" fmla="*/ 0 h 1"/>
                    <a:gd name="T16" fmla="*/ 0 w 16"/>
                    <a:gd name="T17" fmla="*/ 0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
                    <a:gd name="T29" fmla="*/ 16 w 16"/>
                    <a:gd name="T30" fmla="*/ 1 h 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
                      <a:moveTo>
                        <a:pt x="0" y="0"/>
                      </a:moveTo>
                      <a:lnTo>
                        <a:pt x="3" y="0"/>
                      </a:lnTo>
                      <a:lnTo>
                        <a:pt x="7" y="0"/>
                      </a:lnTo>
                      <a:lnTo>
                        <a:pt x="12" y="0"/>
                      </a:lnTo>
                      <a:lnTo>
                        <a:pt x="16" y="0"/>
                      </a:lnTo>
                      <a:lnTo>
                        <a:pt x="12" y="0"/>
                      </a:lnTo>
                      <a:lnTo>
                        <a:pt x="5" y="0"/>
                      </a:lnTo>
                      <a:lnTo>
                        <a:pt x="3" y="0"/>
                      </a:lnTo>
                      <a:lnTo>
                        <a:pt x="0" y="0"/>
                      </a:lnTo>
                      <a:close/>
                    </a:path>
                  </a:pathLst>
                </a:custGeom>
                <a:solidFill>
                  <a:srgbClr val="404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34" name="Freeform 507"/>
                <p:cNvSpPr/>
                <p:nvPr/>
              </p:nvSpPr>
              <p:spPr bwMode="auto">
                <a:xfrm>
                  <a:off x="909" y="405"/>
                  <a:ext cx="26" cy="16"/>
                </a:xfrm>
                <a:custGeom>
                  <a:avLst/>
                  <a:gdLst>
                    <a:gd name="T0" fmla="*/ 22 w 104"/>
                    <a:gd name="T1" fmla="*/ 1 h 47"/>
                    <a:gd name="T2" fmla="*/ 15 w 104"/>
                    <a:gd name="T3" fmla="*/ 2 h 47"/>
                    <a:gd name="T4" fmla="*/ 10 w 104"/>
                    <a:gd name="T5" fmla="*/ 3 h 47"/>
                    <a:gd name="T6" fmla="*/ 7 w 104"/>
                    <a:gd name="T7" fmla="*/ 2 h 47"/>
                    <a:gd name="T8" fmla="*/ 2 w 104"/>
                    <a:gd name="T9" fmla="*/ 2 h 47"/>
                    <a:gd name="T10" fmla="*/ 1 w 104"/>
                    <a:gd name="T11" fmla="*/ 5 h 47"/>
                    <a:gd name="T12" fmla="*/ 0 w 104"/>
                    <a:gd name="T13" fmla="*/ 9 h 47"/>
                    <a:gd name="T14" fmla="*/ 4 w 104"/>
                    <a:gd name="T15" fmla="*/ 10 h 47"/>
                    <a:gd name="T16" fmla="*/ 11 w 104"/>
                    <a:gd name="T17" fmla="*/ 13 h 47"/>
                    <a:gd name="T18" fmla="*/ 25 w 104"/>
                    <a:gd name="T19" fmla="*/ 16 h 47"/>
                    <a:gd name="T20" fmla="*/ 26 w 104"/>
                    <a:gd name="T21" fmla="*/ 0 h 47"/>
                    <a:gd name="T22" fmla="*/ 22 w 104"/>
                    <a:gd name="T23" fmla="*/ 1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47"/>
                    <a:gd name="T38" fmla="*/ 104 w 104"/>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47">
                      <a:moveTo>
                        <a:pt x="89" y="3"/>
                      </a:moveTo>
                      <a:lnTo>
                        <a:pt x="61" y="7"/>
                      </a:lnTo>
                      <a:lnTo>
                        <a:pt x="41" y="8"/>
                      </a:lnTo>
                      <a:lnTo>
                        <a:pt x="30" y="7"/>
                      </a:lnTo>
                      <a:lnTo>
                        <a:pt x="9" y="7"/>
                      </a:lnTo>
                      <a:lnTo>
                        <a:pt x="2" y="15"/>
                      </a:lnTo>
                      <a:lnTo>
                        <a:pt x="0" y="27"/>
                      </a:lnTo>
                      <a:lnTo>
                        <a:pt x="15" y="30"/>
                      </a:lnTo>
                      <a:lnTo>
                        <a:pt x="45" y="38"/>
                      </a:lnTo>
                      <a:lnTo>
                        <a:pt x="101" y="47"/>
                      </a:lnTo>
                      <a:lnTo>
                        <a:pt x="104" y="0"/>
                      </a:lnTo>
                      <a:lnTo>
                        <a:pt x="89" y="3"/>
                      </a:lnTo>
                      <a:close/>
                    </a:path>
                  </a:pathLst>
                </a:custGeom>
                <a:solidFill>
                  <a:srgbClr val="00006E"/>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35" name="Freeform 508"/>
                <p:cNvSpPr/>
                <p:nvPr/>
              </p:nvSpPr>
              <p:spPr bwMode="auto">
                <a:xfrm>
                  <a:off x="909" y="405"/>
                  <a:ext cx="26" cy="16"/>
                </a:xfrm>
                <a:custGeom>
                  <a:avLst/>
                  <a:gdLst>
                    <a:gd name="T0" fmla="*/ 22 w 104"/>
                    <a:gd name="T1" fmla="*/ 1 h 47"/>
                    <a:gd name="T2" fmla="*/ 15 w 104"/>
                    <a:gd name="T3" fmla="*/ 2 h 47"/>
                    <a:gd name="T4" fmla="*/ 10 w 104"/>
                    <a:gd name="T5" fmla="*/ 3 h 47"/>
                    <a:gd name="T6" fmla="*/ 7 w 104"/>
                    <a:gd name="T7" fmla="*/ 2 h 47"/>
                    <a:gd name="T8" fmla="*/ 2 w 104"/>
                    <a:gd name="T9" fmla="*/ 2 h 47"/>
                    <a:gd name="T10" fmla="*/ 1 w 104"/>
                    <a:gd name="T11" fmla="*/ 5 h 47"/>
                    <a:gd name="T12" fmla="*/ 0 w 104"/>
                    <a:gd name="T13" fmla="*/ 9 h 47"/>
                    <a:gd name="T14" fmla="*/ 4 w 104"/>
                    <a:gd name="T15" fmla="*/ 10 h 47"/>
                    <a:gd name="T16" fmla="*/ 11 w 104"/>
                    <a:gd name="T17" fmla="*/ 13 h 47"/>
                    <a:gd name="T18" fmla="*/ 25 w 104"/>
                    <a:gd name="T19" fmla="*/ 16 h 47"/>
                    <a:gd name="T20" fmla="*/ 26 w 104"/>
                    <a:gd name="T21" fmla="*/ 0 h 47"/>
                    <a:gd name="T22" fmla="*/ 22 w 104"/>
                    <a:gd name="T23" fmla="*/ 1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47"/>
                    <a:gd name="T38" fmla="*/ 104 w 104"/>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47">
                      <a:moveTo>
                        <a:pt x="89" y="3"/>
                      </a:moveTo>
                      <a:lnTo>
                        <a:pt x="61" y="7"/>
                      </a:lnTo>
                      <a:lnTo>
                        <a:pt x="41" y="8"/>
                      </a:lnTo>
                      <a:lnTo>
                        <a:pt x="30" y="7"/>
                      </a:lnTo>
                      <a:lnTo>
                        <a:pt x="9" y="7"/>
                      </a:lnTo>
                      <a:lnTo>
                        <a:pt x="2" y="15"/>
                      </a:lnTo>
                      <a:lnTo>
                        <a:pt x="0" y="27"/>
                      </a:lnTo>
                      <a:lnTo>
                        <a:pt x="15" y="30"/>
                      </a:lnTo>
                      <a:lnTo>
                        <a:pt x="45" y="38"/>
                      </a:lnTo>
                      <a:lnTo>
                        <a:pt x="101" y="47"/>
                      </a:lnTo>
                      <a:lnTo>
                        <a:pt x="104" y="0"/>
                      </a:lnTo>
                      <a:lnTo>
                        <a:pt x="89" y="3"/>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336" name="Freeform 509"/>
                <p:cNvSpPr/>
                <p:nvPr/>
              </p:nvSpPr>
              <p:spPr bwMode="auto">
                <a:xfrm>
                  <a:off x="912" y="405"/>
                  <a:ext cx="22" cy="14"/>
                </a:xfrm>
                <a:custGeom>
                  <a:avLst/>
                  <a:gdLst>
                    <a:gd name="T0" fmla="*/ 19 w 92"/>
                    <a:gd name="T1" fmla="*/ 0 h 40"/>
                    <a:gd name="T2" fmla="*/ 14 w 92"/>
                    <a:gd name="T3" fmla="*/ 1 h 40"/>
                    <a:gd name="T4" fmla="*/ 8 w 92"/>
                    <a:gd name="T5" fmla="*/ 2 h 40"/>
                    <a:gd name="T6" fmla="*/ 3 w 92"/>
                    <a:gd name="T7" fmla="*/ 2 h 40"/>
                    <a:gd name="T8" fmla="*/ 1 w 92"/>
                    <a:gd name="T9" fmla="*/ 2 h 40"/>
                    <a:gd name="T10" fmla="*/ 0 w 92"/>
                    <a:gd name="T11" fmla="*/ 4 h 40"/>
                    <a:gd name="T12" fmla="*/ 0 w 92"/>
                    <a:gd name="T13" fmla="*/ 8 h 40"/>
                    <a:gd name="T14" fmla="*/ 5 w 92"/>
                    <a:gd name="T15" fmla="*/ 10 h 40"/>
                    <a:gd name="T16" fmla="*/ 4 w 92"/>
                    <a:gd name="T17" fmla="*/ 8 h 40"/>
                    <a:gd name="T18" fmla="*/ 4 w 92"/>
                    <a:gd name="T19" fmla="*/ 5 h 40"/>
                    <a:gd name="T20" fmla="*/ 5 w 92"/>
                    <a:gd name="T21" fmla="*/ 8 h 40"/>
                    <a:gd name="T22" fmla="*/ 8 w 92"/>
                    <a:gd name="T23" fmla="*/ 11 h 40"/>
                    <a:gd name="T24" fmla="*/ 13 w 92"/>
                    <a:gd name="T25" fmla="*/ 14 h 40"/>
                    <a:gd name="T26" fmla="*/ 17 w 92"/>
                    <a:gd name="T27" fmla="*/ 14 h 40"/>
                    <a:gd name="T28" fmla="*/ 11 w 92"/>
                    <a:gd name="T29" fmla="*/ 11 h 40"/>
                    <a:gd name="T30" fmla="*/ 9 w 92"/>
                    <a:gd name="T31" fmla="*/ 8 h 40"/>
                    <a:gd name="T32" fmla="*/ 12 w 92"/>
                    <a:gd name="T33" fmla="*/ 10 h 40"/>
                    <a:gd name="T34" fmla="*/ 17 w 92"/>
                    <a:gd name="T35" fmla="*/ 12 h 40"/>
                    <a:gd name="T36" fmla="*/ 22 w 92"/>
                    <a:gd name="T37" fmla="*/ 14 h 40"/>
                    <a:gd name="T38" fmla="*/ 22 w 92"/>
                    <a:gd name="T39" fmla="*/ 5 h 40"/>
                    <a:gd name="T40" fmla="*/ 19 w 92"/>
                    <a:gd name="T41" fmla="*/ 0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
                    <a:gd name="T64" fmla="*/ 0 h 40"/>
                    <a:gd name="T65" fmla="*/ 92 w 92"/>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 h="40">
                      <a:moveTo>
                        <a:pt x="80" y="0"/>
                      </a:moveTo>
                      <a:lnTo>
                        <a:pt x="60" y="4"/>
                      </a:lnTo>
                      <a:lnTo>
                        <a:pt x="34" y="6"/>
                      </a:lnTo>
                      <a:lnTo>
                        <a:pt x="14" y="6"/>
                      </a:lnTo>
                      <a:lnTo>
                        <a:pt x="6" y="6"/>
                      </a:lnTo>
                      <a:lnTo>
                        <a:pt x="2" y="11"/>
                      </a:lnTo>
                      <a:lnTo>
                        <a:pt x="0" y="23"/>
                      </a:lnTo>
                      <a:lnTo>
                        <a:pt x="22" y="29"/>
                      </a:lnTo>
                      <a:lnTo>
                        <a:pt x="18" y="24"/>
                      </a:lnTo>
                      <a:lnTo>
                        <a:pt x="15" y="14"/>
                      </a:lnTo>
                      <a:lnTo>
                        <a:pt x="21" y="24"/>
                      </a:lnTo>
                      <a:lnTo>
                        <a:pt x="32" y="31"/>
                      </a:lnTo>
                      <a:lnTo>
                        <a:pt x="53" y="40"/>
                      </a:lnTo>
                      <a:lnTo>
                        <a:pt x="70" y="40"/>
                      </a:lnTo>
                      <a:lnTo>
                        <a:pt x="48" y="31"/>
                      </a:lnTo>
                      <a:lnTo>
                        <a:pt x="36" y="22"/>
                      </a:lnTo>
                      <a:lnTo>
                        <a:pt x="52" y="28"/>
                      </a:lnTo>
                      <a:lnTo>
                        <a:pt x="69" y="33"/>
                      </a:lnTo>
                      <a:lnTo>
                        <a:pt x="92" y="40"/>
                      </a:lnTo>
                      <a:lnTo>
                        <a:pt x="92" y="14"/>
                      </a:lnTo>
                      <a:lnTo>
                        <a:pt x="80" y="0"/>
                      </a:lnTo>
                      <a:close/>
                    </a:path>
                  </a:pathLst>
                </a:custGeom>
                <a:solidFill>
                  <a:srgbClr val="0000DC"/>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37" name="Freeform 510"/>
                <p:cNvSpPr/>
                <p:nvPr/>
              </p:nvSpPr>
              <p:spPr bwMode="auto">
                <a:xfrm>
                  <a:off x="905" y="360"/>
                  <a:ext cx="55" cy="71"/>
                </a:xfrm>
                <a:custGeom>
                  <a:avLst/>
                  <a:gdLst>
                    <a:gd name="T0" fmla="*/ 50 w 220"/>
                    <a:gd name="T1" fmla="*/ 0 h 213"/>
                    <a:gd name="T2" fmla="*/ 46 w 220"/>
                    <a:gd name="T3" fmla="*/ 1 h 213"/>
                    <a:gd name="T4" fmla="*/ 44 w 220"/>
                    <a:gd name="T5" fmla="*/ 4 h 213"/>
                    <a:gd name="T6" fmla="*/ 42 w 220"/>
                    <a:gd name="T7" fmla="*/ 7 h 213"/>
                    <a:gd name="T8" fmla="*/ 42 w 220"/>
                    <a:gd name="T9" fmla="*/ 13 h 213"/>
                    <a:gd name="T10" fmla="*/ 40 w 220"/>
                    <a:gd name="T11" fmla="*/ 21 h 213"/>
                    <a:gd name="T12" fmla="*/ 39 w 220"/>
                    <a:gd name="T13" fmla="*/ 27 h 213"/>
                    <a:gd name="T14" fmla="*/ 37 w 220"/>
                    <a:gd name="T15" fmla="*/ 35 h 213"/>
                    <a:gd name="T16" fmla="*/ 35 w 220"/>
                    <a:gd name="T17" fmla="*/ 40 h 213"/>
                    <a:gd name="T18" fmla="*/ 34 w 220"/>
                    <a:gd name="T19" fmla="*/ 47 h 213"/>
                    <a:gd name="T20" fmla="*/ 39 w 220"/>
                    <a:gd name="T21" fmla="*/ 50 h 213"/>
                    <a:gd name="T22" fmla="*/ 33 w 220"/>
                    <a:gd name="T23" fmla="*/ 49 h 213"/>
                    <a:gd name="T24" fmla="*/ 32 w 220"/>
                    <a:gd name="T25" fmla="*/ 52 h 213"/>
                    <a:gd name="T26" fmla="*/ 34 w 220"/>
                    <a:gd name="T27" fmla="*/ 54 h 213"/>
                    <a:gd name="T28" fmla="*/ 31 w 220"/>
                    <a:gd name="T29" fmla="*/ 52 h 213"/>
                    <a:gd name="T30" fmla="*/ 27 w 220"/>
                    <a:gd name="T31" fmla="*/ 54 h 213"/>
                    <a:gd name="T32" fmla="*/ 22 w 220"/>
                    <a:gd name="T33" fmla="*/ 56 h 213"/>
                    <a:gd name="T34" fmla="*/ 15 w 220"/>
                    <a:gd name="T35" fmla="*/ 58 h 213"/>
                    <a:gd name="T36" fmla="*/ 11 w 220"/>
                    <a:gd name="T37" fmla="*/ 59 h 213"/>
                    <a:gd name="T38" fmla="*/ 5 w 220"/>
                    <a:gd name="T39" fmla="*/ 59 h 213"/>
                    <a:gd name="T40" fmla="*/ 2 w 220"/>
                    <a:gd name="T41" fmla="*/ 59 h 213"/>
                    <a:gd name="T42" fmla="*/ 1 w 220"/>
                    <a:gd name="T43" fmla="*/ 61 h 213"/>
                    <a:gd name="T44" fmla="*/ 0 w 220"/>
                    <a:gd name="T45" fmla="*/ 65 h 213"/>
                    <a:gd name="T46" fmla="*/ 0 w 220"/>
                    <a:gd name="T47" fmla="*/ 66 h 213"/>
                    <a:gd name="T48" fmla="*/ 4 w 220"/>
                    <a:gd name="T49" fmla="*/ 69 h 213"/>
                    <a:gd name="T50" fmla="*/ 4 w 220"/>
                    <a:gd name="T51" fmla="*/ 67 h 213"/>
                    <a:gd name="T52" fmla="*/ 6 w 220"/>
                    <a:gd name="T53" fmla="*/ 69 h 213"/>
                    <a:gd name="T54" fmla="*/ 11 w 220"/>
                    <a:gd name="T55" fmla="*/ 70 h 213"/>
                    <a:gd name="T56" fmla="*/ 22 w 220"/>
                    <a:gd name="T57" fmla="*/ 71 h 213"/>
                    <a:gd name="T58" fmla="*/ 36 w 220"/>
                    <a:gd name="T59" fmla="*/ 68 h 213"/>
                    <a:gd name="T60" fmla="*/ 39 w 220"/>
                    <a:gd name="T61" fmla="*/ 66 h 213"/>
                    <a:gd name="T62" fmla="*/ 43 w 220"/>
                    <a:gd name="T63" fmla="*/ 57 h 213"/>
                    <a:gd name="T64" fmla="*/ 49 w 220"/>
                    <a:gd name="T65" fmla="*/ 40 h 213"/>
                    <a:gd name="T66" fmla="*/ 53 w 220"/>
                    <a:gd name="T67" fmla="*/ 22 h 213"/>
                    <a:gd name="T68" fmla="*/ 55 w 220"/>
                    <a:gd name="T69" fmla="*/ 15 h 213"/>
                    <a:gd name="T70" fmla="*/ 54 w 220"/>
                    <a:gd name="T71" fmla="*/ 7 h 213"/>
                    <a:gd name="T72" fmla="*/ 52 w 220"/>
                    <a:gd name="T73" fmla="*/ 3 h 213"/>
                    <a:gd name="T74" fmla="*/ 50 w 220"/>
                    <a:gd name="T75" fmla="*/ 0 h 2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13"/>
                    <a:gd name="T116" fmla="*/ 220 w 220"/>
                    <a:gd name="T117" fmla="*/ 213 h 21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13">
                      <a:moveTo>
                        <a:pt x="200" y="0"/>
                      </a:moveTo>
                      <a:lnTo>
                        <a:pt x="183" y="4"/>
                      </a:lnTo>
                      <a:lnTo>
                        <a:pt x="174" y="11"/>
                      </a:lnTo>
                      <a:lnTo>
                        <a:pt x="168" y="21"/>
                      </a:lnTo>
                      <a:lnTo>
                        <a:pt x="166" y="39"/>
                      </a:lnTo>
                      <a:lnTo>
                        <a:pt x="160" y="62"/>
                      </a:lnTo>
                      <a:lnTo>
                        <a:pt x="156" y="81"/>
                      </a:lnTo>
                      <a:lnTo>
                        <a:pt x="146" y="105"/>
                      </a:lnTo>
                      <a:lnTo>
                        <a:pt x="140" y="121"/>
                      </a:lnTo>
                      <a:lnTo>
                        <a:pt x="134" y="141"/>
                      </a:lnTo>
                      <a:lnTo>
                        <a:pt x="155" y="149"/>
                      </a:lnTo>
                      <a:lnTo>
                        <a:pt x="132" y="146"/>
                      </a:lnTo>
                      <a:lnTo>
                        <a:pt x="129" y="155"/>
                      </a:lnTo>
                      <a:lnTo>
                        <a:pt x="137" y="161"/>
                      </a:lnTo>
                      <a:lnTo>
                        <a:pt x="123" y="157"/>
                      </a:lnTo>
                      <a:lnTo>
                        <a:pt x="107" y="161"/>
                      </a:lnTo>
                      <a:lnTo>
                        <a:pt x="86" y="167"/>
                      </a:lnTo>
                      <a:lnTo>
                        <a:pt x="62" y="174"/>
                      </a:lnTo>
                      <a:lnTo>
                        <a:pt x="42" y="176"/>
                      </a:lnTo>
                      <a:lnTo>
                        <a:pt x="20" y="178"/>
                      </a:lnTo>
                      <a:lnTo>
                        <a:pt x="6" y="176"/>
                      </a:lnTo>
                      <a:lnTo>
                        <a:pt x="2" y="184"/>
                      </a:lnTo>
                      <a:lnTo>
                        <a:pt x="0" y="195"/>
                      </a:lnTo>
                      <a:lnTo>
                        <a:pt x="0" y="199"/>
                      </a:lnTo>
                      <a:lnTo>
                        <a:pt x="16" y="207"/>
                      </a:lnTo>
                      <a:lnTo>
                        <a:pt x="17" y="201"/>
                      </a:lnTo>
                      <a:lnTo>
                        <a:pt x="24" y="207"/>
                      </a:lnTo>
                      <a:lnTo>
                        <a:pt x="44" y="210"/>
                      </a:lnTo>
                      <a:lnTo>
                        <a:pt x="87" y="213"/>
                      </a:lnTo>
                      <a:lnTo>
                        <a:pt x="142" y="203"/>
                      </a:lnTo>
                      <a:lnTo>
                        <a:pt x="155" y="199"/>
                      </a:lnTo>
                      <a:lnTo>
                        <a:pt x="173" y="172"/>
                      </a:lnTo>
                      <a:lnTo>
                        <a:pt x="195" y="119"/>
                      </a:lnTo>
                      <a:lnTo>
                        <a:pt x="211" y="66"/>
                      </a:lnTo>
                      <a:lnTo>
                        <a:pt x="220" y="46"/>
                      </a:lnTo>
                      <a:lnTo>
                        <a:pt x="217" y="21"/>
                      </a:lnTo>
                      <a:lnTo>
                        <a:pt x="208" y="8"/>
                      </a:lnTo>
                      <a:lnTo>
                        <a:pt x="200" y="0"/>
                      </a:lnTo>
                      <a:close/>
                    </a:path>
                  </a:pathLst>
                </a:custGeom>
                <a:solidFill>
                  <a:srgbClr val="0000DC"/>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38" name="Freeform 511"/>
                <p:cNvSpPr/>
                <p:nvPr/>
              </p:nvSpPr>
              <p:spPr bwMode="auto">
                <a:xfrm>
                  <a:off x="932" y="358"/>
                  <a:ext cx="21" cy="55"/>
                </a:xfrm>
                <a:custGeom>
                  <a:avLst/>
                  <a:gdLst>
                    <a:gd name="T0" fmla="*/ 18 w 83"/>
                    <a:gd name="T1" fmla="*/ 0 h 165"/>
                    <a:gd name="T2" fmla="*/ 21 w 83"/>
                    <a:gd name="T3" fmla="*/ 4 h 165"/>
                    <a:gd name="T4" fmla="*/ 19 w 83"/>
                    <a:gd name="T5" fmla="*/ 5 h 165"/>
                    <a:gd name="T6" fmla="*/ 18 w 83"/>
                    <a:gd name="T7" fmla="*/ 8 h 165"/>
                    <a:gd name="T8" fmla="*/ 15 w 83"/>
                    <a:gd name="T9" fmla="*/ 11 h 165"/>
                    <a:gd name="T10" fmla="*/ 13 w 83"/>
                    <a:gd name="T11" fmla="*/ 20 h 165"/>
                    <a:gd name="T12" fmla="*/ 11 w 83"/>
                    <a:gd name="T13" fmla="*/ 26 h 165"/>
                    <a:gd name="T14" fmla="*/ 9 w 83"/>
                    <a:gd name="T15" fmla="*/ 31 h 165"/>
                    <a:gd name="T16" fmla="*/ 8 w 83"/>
                    <a:gd name="T17" fmla="*/ 34 h 165"/>
                    <a:gd name="T18" fmla="*/ 10 w 83"/>
                    <a:gd name="T19" fmla="*/ 31 h 165"/>
                    <a:gd name="T20" fmla="*/ 12 w 83"/>
                    <a:gd name="T21" fmla="*/ 27 h 165"/>
                    <a:gd name="T22" fmla="*/ 10 w 83"/>
                    <a:gd name="T23" fmla="*/ 34 h 165"/>
                    <a:gd name="T24" fmla="*/ 8 w 83"/>
                    <a:gd name="T25" fmla="*/ 41 h 165"/>
                    <a:gd name="T26" fmla="*/ 7 w 83"/>
                    <a:gd name="T27" fmla="*/ 47 h 165"/>
                    <a:gd name="T28" fmla="*/ 6 w 83"/>
                    <a:gd name="T29" fmla="*/ 50 h 165"/>
                    <a:gd name="T30" fmla="*/ 5 w 83"/>
                    <a:gd name="T31" fmla="*/ 52 h 165"/>
                    <a:gd name="T32" fmla="*/ 3 w 83"/>
                    <a:gd name="T33" fmla="*/ 54 h 165"/>
                    <a:gd name="T34" fmla="*/ 2 w 83"/>
                    <a:gd name="T35" fmla="*/ 55 h 165"/>
                    <a:gd name="T36" fmla="*/ 1 w 83"/>
                    <a:gd name="T37" fmla="*/ 51 h 165"/>
                    <a:gd name="T38" fmla="*/ 1 w 83"/>
                    <a:gd name="T39" fmla="*/ 48 h 165"/>
                    <a:gd name="T40" fmla="*/ 0 w 83"/>
                    <a:gd name="T41" fmla="*/ 44 h 165"/>
                    <a:gd name="T42" fmla="*/ 0 w 83"/>
                    <a:gd name="T43" fmla="*/ 41 h 165"/>
                    <a:gd name="T44" fmla="*/ 1 w 83"/>
                    <a:gd name="T45" fmla="*/ 35 h 165"/>
                    <a:gd name="T46" fmla="*/ 3 w 83"/>
                    <a:gd name="T47" fmla="*/ 32 h 165"/>
                    <a:gd name="T48" fmla="*/ 4 w 83"/>
                    <a:gd name="T49" fmla="*/ 29 h 165"/>
                    <a:gd name="T50" fmla="*/ 6 w 83"/>
                    <a:gd name="T51" fmla="*/ 27 h 165"/>
                    <a:gd name="T52" fmla="*/ 9 w 83"/>
                    <a:gd name="T53" fmla="*/ 22 h 165"/>
                    <a:gd name="T54" fmla="*/ 11 w 83"/>
                    <a:gd name="T55" fmla="*/ 16 h 165"/>
                    <a:gd name="T56" fmla="*/ 9 w 83"/>
                    <a:gd name="T57" fmla="*/ 20 h 165"/>
                    <a:gd name="T58" fmla="*/ 8 w 83"/>
                    <a:gd name="T59" fmla="*/ 23 h 165"/>
                    <a:gd name="T60" fmla="*/ 5 w 83"/>
                    <a:gd name="T61" fmla="*/ 27 h 165"/>
                    <a:gd name="T62" fmla="*/ 8 w 83"/>
                    <a:gd name="T63" fmla="*/ 22 h 165"/>
                    <a:gd name="T64" fmla="*/ 10 w 83"/>
                    <a:gd name="T65" fmla="*/ 14 h 165"/>
                    <a:gd name="T66" fmla="*/ 13 w 83"/>
                    <a:gd name="T67" fmla="*/ 6 h 165"/>
                    <a:gd name="T68" fmla="*/ 14 w 83"/>
                    <a:gd name="T69" fmla="*/ 4 h 165"/>
                    <a:gd name="T70" fmla="*/ 18 w 83"/>
                    <a:gd name="T71" fmla="*/ 0 h 16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3"/>
                    <a:gd name="T109" fmla="*/ 0 h 165"/>
                    <a:gd name="T110" fmla="*/ 83 w 83"/>
                    <a:gd name="T111" fmla="*/ 165 h 16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3" h="165">
                      <a:moveTo>
                        <a:pt x="73" y="0"/>
                      </a:moveTo>
                      <a:lnTo>
                        <a:pt x="83" y="11"/>
                      </a:lnTo>
                      <a:lnTo>
                        <a:pt x="74" y="15"/>
                      </a:lnTo>
                      <a:lnTo>
                        <a:pt x="71" y="23"/>
                      </a:lnTo>
                      <a:lnTo>
                        <a:pt x="59" y="34"/>
                      </a:lnTo>
                      <a:lnTo>
                        <a:pt x="51" y="61"/>
                      </a:lnTo>
                      <a:lnTo>
                        <a:pt x="45" y="78"/>
                      </a:lnTo>
                      <a:lnTo>
                        <a:pt x="36" y="93"/>
                      </a:lnTo>
                      <a:lnTo>
                        <a:pt x="30" y="102"/>
                      </a:lnTo>
                      <a:lnTo>
                        <a:pt x="39" y="93"/>
                      </a:lnTo>
                      <a:lnTo>
                        <a:pt x="47" y="81"/>
                      </a:lnTo>
                      <a:lnTo>
                        <a:pt x="39" y="102"/>
                      </a:lnTo>
                      <a:lnTo>
                        <a:pt x="31" y="123"/>
                      </a:lnTo>
                      <a:lnTo>
                        <a:pt x="28" y="141"/>
                      </a:lnTo>
                      <a:lnTo>
                        <a:pt x="22" y="149"/>
                      </a:lnTo>
                      <a:lnTo>
                        <a:pt x="20" y="155"/>
                      </a:lnTo>
                      <a:lnTo>
                        <a:pt x="13" y="163"/>
                      </a:lnTo>
                      <a:lnTo>
                        <a:pt x="6" y="165"/>
                      </a:lnTo>
                      <a:lnTo>
                        <a:pt x="4" y="153"/>
                      </a:lnTo>
                      <a:lnTo>
                        <a:pt x="4" y="144"/>
                      </a:lnTo>
                      <a:lnTo>
                        <a:pt x="0" y="131"/>
                      </a:lnTo>
                      <a:lnTo>
                        <a:pt x="0" y="122"/>
                      </a:lnTo>
                      <a:lnTo>
                        <a:pt x="4" y="104"/>
                      </a:lnTo>
                      <a:lnTo>
                        <a:pt x="12" y="95"/>
                      </a:lnTo>
                      <a:lnTo>
                        <a:pt x="15" y="87"/>
                      </a:lnTo>
                      <a:lnTo>
                        <a:pt x="25" y="81"/>
                      </a:lnTo>
                      <a:lnTo>
                        <a:pt x="36" y="66"/>
                      </a:lnTo>
                      <a:lnTo>
                        <a:pt x="45" y="48"/>
                      </a:lnTo>
                      <a:lnTo>
                        <a:pt x="36" y="59"/>
                      </a:lnTo>
                      <a:lnTo>
                        <a:pt x="30" y="69"/>
                      </a:lnTo>
                      <a:lnTo>
                        <a:pt x="20" y="81"/>
                      </a:lnTo>
                      <a:lnTo>
                        <a:pt x="30" y="66"/>
                      </a:lnTo>
                      <a:lnTo>
                        <a:pt x="39" y="41"/>
                      </a:lnTo>
                      <a:lnTo>
                        <a:pt x="51" y="17"/>
                      </a:lnTo>
                      <a:lnTo>
                        <a:pt x="56" y="12"/>
                      </a:lnTo>
                      <a:lnTo>
                        <a:pt x="73" y="0"/>
                      </a:lnTo>
                      <a:close/>
                    </a:path>
                  </a:pathLst>
                </a:custGeom>
                <a:solidFill>
                  <a:srgbClr val="0000DC"/>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39" name="Freeform 512"/>
                <p:cNvSpPr/>
                <p:nvPr/>
              </p:nvSpPr>
              <p:spPr bwMode="auto">
                <a:xfrm>
                  <a:off x="886" y="355"/>
                  <a:ext cx="82" cy="140"/>
                </a:xfrm>
                <a:custGeom>
                  <a:avLst/>
                  <a:gdLst>
                    <a:gd name="T0" fmla="*/ 69 w 330"/>
                    <a:gd name="T1" fmla="*/ 7 h 418"/>
                    <a:gd name="T2" fmla="*/ 73 w 330"/>
                    <a:gd name="T3" fmla="*/ 20 h 418"/>
                    <a:gd name="T4" fmla="*/ 75 w 330"/>
                    <a:gd name="T5" fmla="*/ 37 h 418"/>
                    <a:gd name="T6" fmla="*/ 74 w 330"/>
                    <a:gd name="T7" fmla="*/ 30 h 418"/>
                    <a:gd name="T8" fmla="*/ 70 w 330"/>
                    <a:gd name="T9" fmla="*/ 40 h 418"/>
                    <a:gd name="T10" fmla="*/ 70 w 330"/>
                    <a:gd name="T11" fmla="*/ 58 h 418"/>
                    <a:gd name="T12" fmla="*/ 69 w 330"/>
                    <a:gd name="T13" fmla="*/ 52 h 418"/>
                    <a:gd name="T14" fmla="*/ 62 w 330"/>
                    <a:gd name="T15" fmla="*/ 66 h 418"/>
                    <a:gd name="T16" fmla="*/ 51 w 330"/>
                    <a:gd name="T17" fmla="*/ 75 h 418"/>
                    <a:gd name="T18" fmla="*/ 51 w 330"/>
                    <a:gd name="T19" fmla="*/ 80 h 418"/>
                    <a:gd name="T20" fmla="*/ 49 w 330"/>
                    <a:gd name="T21" fmla="*/ 80 h 418"/>
                    <a:gd name="T22" fmla="*/ 47 w 330"/>
                    <a:gd name="T23" fmla="*/ 88 h 418"/>
                    <a:gd name="T24" fmla="*/ 47 w 330"/>
                    <a:gd name="T25" fmla="*/ 92 h 418"/>
                    <a:gd name="T26" fmla="*/ 55 w 330"/>
                    <a:gd name="T27" fmla="*/ 101 h 418"/>
                    <a:gd name="T28" fmla="*/ 44 w 330"/>
                    <a:gd name="T29" fmla="*/ 96 h 418"/>
                    <a:gd name="T30" fmla="*/ 50 w 330"/>
                    <a:gd name="T31" fmla="*/ 104 h 418"/>
                    <a:gd name="T32" fmla="*/ 40 w 330"/>
                    <a:gd name="T33" fmla="*/ 98 h 418"/>
                    <a:gd name="T34" fmla="*/ 41 w 330"/>
                    <a:gd name="T35" fmla="*/ 104 h 418"/>
                    <a:gd name="T36" fmla="*/ 37 w 330"/>
                    <a:gd name="T37" fmla="*/ 101 h 418"/>
                    <a:gd name="T38" fmla="*/ 15 w 330"/>
                    <a:gd name="T39" fmla="*/ 112 h 418"/>
                    <a:gd name="T40" fmla="*/ 3 w 330"/>
                    <a:gd name="T41" fmla="*/ 128 h 418"/>
                    <a:gd name="T42" fmla="*/ 32 w 330"/>
                    <a:gd name="T43" fmla="*/ 140 h 418"/>
                    <a:gd name="T44" fmla="*/ 27 w 330"/>
                    <a:gd name="T45" fmla="*/ 137 h 418"/>
                    <a:gd name="T46" fmla="*/ 31 w 330"/>
                    <a:gd name="T47" fmla="*/ 135 h 418"/>
                    <a:gd name="T48" fmla="*/ 39 w 330"/>
                    <a:gd name="T49" fmla="*/ 137 h 418"/>
                    <a:gd name="T50" fmla="*/ 23 w 330"/>
                    <a:gd name="T51" fmla="*/ 126 h 418"/>
                    <a:gd name="T52" fmla="*/ 70 w 330"/>
                    <a:gd name="T53" fmla="*/ 135 h 418"/>
                    <a:gd name="T54" fmla="*/ 81 w 330"/>
                    <a:gd name="T55" fmla="*/ 128 h 418"/>
                    <a:gd name="T56" fmla="*/ 81 w 330"/>
                    <a:gd name="T57" fmla="*/ 113 h 418"/>
                    <a:gd name="T58" fmla="*/ 76 w 330"/>
                    <a:gd name="T59" fmla="*/ 93 h 418"/>
                    <a:gd name="T60" fmla="*/ 65 w 330"/>
                    <a:gd name="T61" fmla="*/ 102 h 418"/>
                    <a:gd name="T62" fmla="*/ 73 w 330"/>
                    <a:gd name="T63" fmla="*/ 88 h 418"/>
                    <a:gd name="T64" fmla="*/ 65 w 330"/>
                    <a:gd name="T65" fmla="*/ 84 h 418"/>
                    <a:gd name="T66" fmla="*/ 69 w 330"/>
                    <a:gd name="T67" fmla="*/ 76 h 418"/>
                    <a:gd name="T68" fmla="*/ 73 w 330"/>
                    <a:gd name="T69" fmla="*/ 79 h 418"/>
                    <a:gd name="T70" fmla="*/ 79 w 330"/>
                    <a:gd name="T71" fmla="*/ 57 h 418"/>
                    <a:gd name="T72" fmla="*/ 79 w 330"/>
                    <a:gd name="T73" fmla="*/ 34 h 418"/>
                    <a:gd name="T74" fmla="*/ 81 w 330"/>
                    <a:gd name="T75" fmla="*/ 48 h 418"/>
                    <a:gd name="T76" fmla="*/ 82 w 330"/>
                    <a:gd name="T77" fmla="*/ 32 h 418"/>
                    <a:gd name="T78" fmla="*/ 77 w 330"/>
                    <a:gd name="T79" fmla="*/ 16 h 418"/>
                    <a:gd name="T80" fmla="*/ 82 w 330"/>
                    <a:gd name="T81" fmla="*/ 30 h 418"/>
                    <a:gd name="T82" fmla="*/ 79 w 330"/>
                    <a:gd name="T83" fmla="*/ 14 h 418"/>
                    <a:gd name="T84" fmla="*/ 71 w 330"/>
                    <a:gd name="T85" fmla="*/ 0 h 41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30"/>
                    <a:gd name="T130" fmla="*/ 0 h 418"/>
                    <a:gd name="T131" fmla="*/ 330 w 330"/>
                    <a:gd name="T132" fmla="*/ 418 h 41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30" h="418">
                      <a:moveTo>
                        <a:pt x="258" y="7"/>
                      </a:moveTo>
                      <a:lnTo>
                        <a:pt x="270" y="18"/>
                      </a:lnTo>
                      <a:lnTo>
                        <a:pt x="279" y="22"/>
                      </a:lnTo>
                      <a:lnTo>
                        <a:pt x="293" y="36"/>
                      </a:lnTo>
                      <a:lnTo>
                        <a:pt x="294" y="46"/>
                      </a:lnTo>
                      <a:lnTo>
                        <a:pt x="294" y="60"/>
                      </a:lnTo>
                      <a:lnTo>
                        <a:pt x="294" y="70"/>
                      </a:lnTo>
                      <a:lnTo>
                        <a:pt x="297" y="89"/>
                      </a:lnTo>
                      <a:lnTo>
                        <a:pt x="301" y="109"/>
                      </a:lnTo>
                      <a:lnTo>
                        <a:pt x="303" y="132"/>
                      </a:lnTo>
                      <a:lnTo>
                        <a:pt x="297" y="108"/>
                      </a:lnTo>
                      <a:lnTo>
                        <a:pt x="296" y="91"/>
                      </a:lnTo>
                      <a:lnTo>
                        <a:pt x="293" y="81"/>
                      </a:lnTo>
                      <a:lnTo>
                        <a:pt x="287" y="101"/>
                      </a:lnTo>
                      <a:lnTo>
                        <a:pt x="280" y="120"/>
                      </a:lnTo>
                      <a:lnTo>
                        <a:pt x="279" y="132"/>
                      </a:lnTo>
                      <a:lnTo>
                        <a:pt x="279" y="151"/>
                      </a:lnTo>
                      <a:lnTo>
                        <a:pt x="280" y="174"/>
                      </a:lnTo>
                      <a:lnTo>
                        <a:pt x="279" y="196"/>
                      </a:lnTo>
                      <a:lnTo>
                        <a:pt x="278" y="172"/>
                      </a:lnTo>
                      <a:lnTo>
                        <a:pt x="276" y="154"/>
                      </a:lnTo>
                      <a:lnTo>
                        <a:pt x="274" y="140"/>
                      </a:lnTo>
                      <a:lnTo>
                        <a:pt x="258" y="175"/>
                      </a:lnTo>
                      <a:lnTo>
                        <a:pt x="249" y="196"/>
                      </a:lnTo>
                      <a:lnTo>
                        <a:pt x="244" y="202"/>
                      </a:lnTo>
                      <a:lnTo>
                        <a:pt x="236" y="218"/>
                      </a:lnTo>
                      <a:lnTo>
                        <a:pt x="207" y="223"/>
                      </a:lnTo>
                      <a:lnTo>
                        <a:pt x="194" y="226"/>
                      </a:lnTo>
                      <a:lnTo>
                        <a:pt x="199" y="233"/>
                      </a:lnTo>
                      <a:lnTo>
                        <a:pt x="207" y="240"/>
                      </a:lnTo>
                      <a:lnTo>
                        <a:pt x="236" y="258"/>
                      </a:lnTo>
                      <a:lnTo>
                        <a:pt x="213" y="247"/>
                      </a:lnTo>
                      <a:lnTo>
                        <a:pt x="198" y="238"/>
                      </a:lnTo>
                      <a:lnTo>
                        <a:pt x="183" y="228"/>
                      </a:lnTo>
                      <a:lnTo>
                        <a:pt x="185" y="248"/>
                      </a:lnTo>
                      <a:lnTo>
                        <a:pt x="191" y="262"/>
                      </a:lnTo>
                      <a:lnTo>
                        <a:pt x="205" y="267"/>
                      </a:lnTo>
                      <a:lnTo>
                        <a:pt x="189" y="266"/>
                      </a:lnTo>
                      <a:lnTo>
                        <a:pt x="189" y="274"/>
                      </a:lnTo>
                      <a:lnTo>
                        <a:pt x="191" y="283"/>
                      </a:lnTo>
                      <a:lnTo>
                        <a:pt x="198" y="287"/>
                      </a:lnTo>
                      <a:lnTo>
                        <a:pt x="221" y="301"/>
                      </a:lnTo>
                      <a:lnTo>
                        <a:pt x="189" y="288"/>
                      </a:lnTo>
                      <a:lnTo>
                        <a:pt x="182" y="287"/>
                      </a:lnTo>
                      <a:lnTo>
                        <a:pt x="177" y="288"/>
                      </a:lnTo>
                      <a:lnTo>
                        <a:pt x="177" y="294"/>
                      </a:lnTo>
                      <a:lnTo>
                        <a:pt x="183" y="301"/>
                      </a:lnTo>
                      <a:lnTo>
                        <a:pt x="201" y="312"/>
                      </a:lnTo>
                      <a:lnTo>
                        <a:pt x="177" y="301"/>
                      </a:lnTo>
                      <a:lnTo>
                        <a:pt x="170" y="292"/>
                      </a:lnTo>
                      <a:lnTo>
                        <a:pt x="162" y="294"/>
                      </a:lnTo>
                      <a:lnTo>
                        <a:pt x="154" y="298"/>
                      </a:lnTo>
                      <a:lnTo>
                        <a:pt x="155" y="303"/>
                      </a:lnTo>
                      <a:lnTo>
                        <a:pt x="163" y="311"/>
                      </a:lnTo>
                      <a:lnTo>
                        <a:pt x="177" y="319"/>
                      </a:lnTo>
                      <a:lnTo>
                        <a:pt x="155" y="311"/>
                      </a:lnTo>
                      <a:lnTo>
                        <a:pt x="149" y="302"/>
                      </a:lnTo>
                      <a:lnTo>
                        <a:pt x="136" y="307"/>
                      </a:lnTo>
                      <a:lnTo>
                        <a:pt x="93" y="322"/>
                      </a:lnTo>
                      <a:lnTo>
                        <a:pt x="61" y="334"/>
                      </a:lnTo>
                      <a:lnTo>
                        <a:pt x="33" y="346"/>
                      </a:lnTo>
                      <a:lnTo>
                        <a:pt x="22" y="361"/>
                      </a:lnTo>
                      <a:lnTo>
                        <a:pt x="12" y="381"/>
                      </a:lnTo>
                      <a:lnTo>
                        <a:pt x="0" y="418"/>
                      </a:lnTo>
                      <a:lnTo>
                        <a:pt x="120" y="418"/>
                      </a:lnTo>
                      <a:lnTo>
                        <a:pt x="128" y="417"/>
                      </a:lnTo>
                      <a:lnTo>
                        <a:pt x="100" y="410"/>
                      </a:lnTo>
                      <a:lnTo>
                        <a:pt x="51" y="391"/>
                      </a:lnTo>
                      <a:lnTo>
                        <a:pt x="108" y="408"/>
                      </a:lnTo>
                      <a:lnTo>
                        <a:pt x="134" y="414"/>
                      </a:lnTo>
                      <a:lnTo>
                        <a:pt x="153" y="410"/>
                      </a:lnTo>
                      <a:lnTo>
                        <a:pt x="123" y="404"/>
                      </a:lnTo>
                      <a:lnTo>
                        <a:pt x="63" y="384"/>
                      </a:lnTo>
                      <a:lnTo>
                        <a:pt x="128" y="404"/>
                      </a:lnTo>
                      <a:lnTo>
                        <a:pt x="155" y="408"/>
                      </a:lnTo>
                      <a:lnTo>
                        <a:pt x="162" y="406"/>
                      </a:lnTo>
                      <a:lnTo>
                        <a:pt x="136" y="397"/>
                      </a:lnTo>
                      <a:lnTo>
                        <a:pt x="91" y="376"/>
                      </a:lnTo>
                      <a:lnTo>
                        <a:pt x="143" y="398"/>
                      </a:lnTo>
                      <a:lnTo>
                        <a:pt x="170" y="404"/>
                      </a:lnTo>
                      <a:lnTo>
                        <a:pt x="281" y="404"/>
                      </a:lnTo>
                      <a:lnTo>
                        <a:pt x="297" y="401"/>
                      </a:lnTo>
                      <a:lnTo>
                        <a:pt x="310" y="396"/>
                      </a:lnTo>
                      <a:lnTo>
                        <a:pt x="324" y="383"/>
                      </a:lnTo>
                      <a:lnTo>
                        <a:pt x="325" y="370"/>
                      </a:lnTo>
                      <a:lnTo>
                        <a:pt x="326" y="355"/>
                      </a:lnTo>
                      <a:lnTo>
                        <a:pt x="325" y="337"/>
                      </a:lnTo>
                      <a:lnTo>
                        <a:pt x="315" y="312"/>
                      </a:lnTo>
                      <a:lnTo>
                        <a:pt x="308" y="294"/>
                      </a:lnTo>
                      <a:lnTo>
                        <a:pt x="307" y="278"/>
                      </a:lnTo>
                      <a:lnTo>
                        <a:pt x="297" y="274"/>
                      </a:lnTo>
                      <a:lnTo>
                        <a:pt x="287" y="287"/>
                      </a:lnTo>
                      <a:lnTo>
                        <a:pt x="263" y="306"/>
                      </a:lnTo>
                      <a:lnTo>
                        <a:pt x="284" y="285"/>
                      </a:lnTo>
                      <a:lnTo>
                        <a:pt x="293" y="273"/>
                      </a:lnTo>
                      <a:lnTo>
                        <a:pt x="293" y="262"/>
                      </a:lnTo>
                      <a:lnTo>
                        <a:pt x="258" y="253"/>
                      </a:lnTo>
                      <a:lnTo>
                        <a:pt x="236" y="240"/>
                      </a:lnTo>
                      <a:lnTo>
                        <a:pt x="263" y="251"/>
                      </a:lnTo>
                      <a:lnTo>
                        <a:pt x="287" y="258"/>
                      </a:lnTo>
                      <a:lnTo>
                        <a:pt x="287" y="239"/>
                      </a:lnTo>
                      <a:lnTo>
                        <a:pt x="276" y="226"/>
                      </a:lnTo>
                      <a:lnTo>
                        <a:pt x="270" y="206"/>
                      </a:lnTo>
                      <a:lnTo>
                        <a:pt x="279" y="223"/>
                      </a:lnTo>
                      <a:lnTo>
                        <a:pt x="293" y="237"/>
                      </a:lnTo>
                      <a:lnTo>
                        <a:pt x="303" y="236"/>
                      </a:lnTo>
                      <a:lnTo>
                        <a:pt x="310" y="202"/>
                      </a:lnTo>
                      <a:lnTo>
                        <a:pt x="319" y="171"/>
                      </a:lnTo>
                      <a:lnTo>
                        <a:pt x="324" y="147"/>
                      </a:lnTo>
                      <a:lnTo>
                        <a:pt x="324" y="127"/>
                      </a:lnTo>
                      <a:lnTo>
                        <a:pt x="319" y="101"/>
                      </a:lnTo>
                      <a:lnTo>
                        <a:pt x="324" y="117"/>
                      </a:lnTo>
                      <a:lnTo>
                        <a:pt x="325" y="132"/>
                      </a:lnTo>
                      <a:lnTo>
                        <a:pt x="326" y="143"/>
                      </a:lnTo>
                      <a:lnTo>
                        <a:pt x="329" y="121"/>
                      </a:lnTo>
                      <a:lnTo>
                        <a:pt x="330" y="105"/>
                      </a:lnTo>
                      <a:lnTo>
                        <a:pt x="330" y="95"/>
                      </a:lnTo>
                      <a:lnTo>
                        <a:pt x="325" y="77"/>
                      </a:lnTo>
                      <a:lnTo>
                        <a:pt x="319" y="64"/>
                      </a:lnTo>
                      <a:lnTo>
                        <a:pt x="308" y="47"/>
                      </a:lnTo>
                      <a:lnTo>
                        <a:pt x="319" y="61"/>
                      </a:lnTo>
                      <a:lnTo>
                        <a:pt x="325" y="70"/>
                      </a:lnTo>
                      <a:lnTo>
                        <a:pt x="330" y="89"/>
                      </a:lnTo>
                      <a:lnTo>
                        <a:pt x="329" y="75"/>
                      </a:lnTo>
                      <a:lnTo>
                        <a:pt x="325" y="60"/>
                      </a:lnTo>
                      <a:lnTo>
                        <a:pt x="319" y="41"/>
                      </a:lnTo>
                      <a:lnTo>
                        <a:pt x="310" y="21"/>
                      </a:lnTo>
                      <a:lnTo>
                        <a:pt x="301" y="10"/>
                      </a:lnTo>
                      <a:lnTo>
                        <a:pt x="287" y="0"/>
                      </a:lnTo>
                      <a:lnTo>
                        <a:pt x="272" y="0"/>
                      </a:lnTo>
                      <a:lnTo>
                        <a:pt x="258" y="7"/>
                      </a:lnTo>
                      <a:close/>
                    </a:path>
                  </a:pathLst>
                </a:custGeom>
                <a:solidFill>
                  <a:srgbClr val="0000DC"/>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40" name="Freeform 513"/>
                <p:cNvSpPr/>
                <p:nvPr/>
              </p:nvSpPr>
              <p:spPr bwMode="auto">
                <a:xfrm>
                  <a:off x="959" y="435"/>
                  <a:ext cx="5" cy="11"/>
                </a:xfrm>
                <a:custGeom>
                  <a:avLst/>
                  <a:gdLst>
                    <a:gd name="T0" fmla="*/ 4 w 18"/>
                    <a:gd name="T1" fmla="*/ 0 h 35"/>
                    <a:gd name="T2" fmla="*/ 0 w 18"/>
                    <a:gd name="T3" fmla="*/ 1 h 35"/>
                    <a:gd name="T4" fmla="*/ 0 w 18"/>
                    <a:gd name="T5" fmla="*/ 5 h 35"/>
                    <a:gd name="T6" fmla="*/ 0 w 18"/>
                    <a:gd name="T7" fmla="*/ 9 h 35"/>
                    <a:gd name="T8" fmla="*/ 4 w 18"/>
                    <a:gd name="T9" fmla="*/ 11 h 35"/>
                    <a:gd name="T10" fmla="*/ 5 w 18"/>
                    <a:gd name="T11" fmla="*/ 9 h 35"/>
                    <a:gd name="T12" fmla="*/ 5 w 18"/>
                    <a:gd name="T13" fmla="*/ 3 h 35"/>
                    <a:gd name="T14" fmla="*/ 4 w 18"/>
                    <a:gd name="T15" fmla="*/ 0 h 35"/>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35"/>
                    <a:gd name="T26" fmla="*/ 18 w 18"/>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35">
                      <a:moveTo>
                        <a:pt x="14" y="0"/>
                      </a:moveTo>
                      <a:lnTo>
                        <a:pt x="0" y="2"/>
                      </a:lnTo>
                      <a:lnTo>
                        <a:pt x="0" y="15"/>
                      </a:lnTo>
                      <a:lnTo>
                        <a:pt x="1" y="29"/>
                      </a:lnTo>
                      <a:lnTo>
                        <a:pt x="14" y="35"/>
                      </a:lnTo>
                      <a:lnTo>
                        <a:pt x="18" y="28"/>
                      </a:lnTo>
                      <a:lnTo>
                        <a:pt x="18" y="9"/>
                      </a:lnTo>
                      <a:lnTo>
                        <a:pt x="14" y="0"/>
                      </a:lnTo>
                      <a:close/>
                    </a:path>
                  </a:pathLst>
                </a:custGeom>
                <a:solidFill>
                  <a:srgbClr val="0000DC"/>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41" name="Freeform 514"/>
                <p:cNvSpPr/>
                <p:nvPr/>
              </p:nvSpPr>
              <p:spPr bwMode="auto">
                <a:xfrm>
                  <a:off x="919" y="474"/>
                  <a:ext cx="38" cy="7"/>
                </a:xfrm>
                <a:custGeom>
                  <a:avLst/>
                  <a:gdLst>
                    <a:gd name="T0" fmla="*/ 0 w 151"/>
                    <a:gd name="T1" fmla="*/ 0 h 21"/>
                    <a:gd name="T2" fmla="*/ 10 w 151"/>
                    <a:gd name="T3" fmla="*/ 3 h 21"/>
                    <a:gd name="T4" fmla="*/ 18 w 151"/>
                    <a:gd name="T5" fmla="*/ 5 h 21"/>
                    <a:gd name="T6" fmla="*/ 26 w 151"/>
                    <a:gd name="T7" fmla="*/ 6 h 21"/>
                    <a:gd name="T8" fmla="*/ 32 w 151"/>
                    <a:gd name="T9" fmla="*/ 6 h 21"/>
                    <a:gd name="T10" fmla="*/ 38 w 151"/>
                    <a:gd name="T11" fmla="*/ 6 h 21"/>
                    <a:gd name="T12" fmla="*/ 32 w 151"/>
                    <a:gd name="T13" fmla="*/ 7 h 21"/>
                    <a:gd name="T14" fmla="*/ 23 w 151"/>
                    <a:gd name="T15" fmla="*/ 7 h 21"/>
                    <a:gd name="T16" fmla="*/ 13 w 151"/>
                    <a:gd name="T17" fmla="*/ 5 h 21"/>
                    <a:gd name="T18" fmla="*/ 8 w 151"/>
                    <a:gd name="T19" fmla="*/ 4 h 21"/>
                    <a:gd name="T20" fmla="*/ 0 w 151"/>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1"/>
                    <a:gd name="T34" fmla="*/ 0 h 21"/>
                    <a:gd name="T35" fmla="*/ 151 w 151"/>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1" h="21">
                      <a:moveTo>
                        <a:pt x="0" y="0"/>
                      </a:moveTo>
                      <a:lnTo>
                        <a:pt x="39" y="9"/>
                      </a:lnTo>
                      <a:lnTo>
                        <a:pt x="72" y="15"/>
                      </a:lnTo>
                      <a:lnTo>
                        <a:pt x="103" y="18"/>
                      </a:lnTo>
                      <a:lnTo>
                        <a:pt x="126" y="19"/>
                      </a:lnTo>
                      <a:lnTo>
                        <a:pt x="151" y="18"/>
                      </a:lnTo>
                      <a:lnTo>
                        <a:pt x="127" y="21"/>
                      </a:lnTo>
                      <a:lnTo>
                        <a:pt x="93" y="21"/>
                      </a:lnTo>
                      <a:lnTo>
                        <a:pt x="52" y="15"/>
                      </a:lnTo>
                      <a:lnTo>
                        <a:pt x="31" y="11"/>
                      </a:lnTo>
                      <a:lnTo>
                        <a:pt x="0" y="0"/>
                      </a:lnTo>
                      <a:close/>
                    </a:path>
                  </a:pathLst>
                </a:custGeom>
                <a:solidFill>
                  <a:srgbClr val="00006E"/>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42" name="Freeform 515"/>
                <p:cNvSpPr/>
                <p:nvPr/>
              </p:nvSpPr>
              <p:spPr bwMode="auto">
                <a:xfrm>
                  <a:off x="930" y="301"/>
                  <a:ext cx="36" cy="67"/>
                </a:xfrm>
                <a:custGeom>
                  <a:avLst/>
                  <a:gdLst>
                    <a:gd name="T0" fmla="*/ 16 w 141"/>
                    <a:gd name="T1" fmla="*/ 26 h 200"/>
                    <a:gd name="T2" fmla="*/ 17 w 141"/>
                    <a:gd name="T3" fmla="*/ 23 h 200"/>
                    <a:gd name="T4" fmla="*/ 19 w 141"/>
                    <a:gd name="T5" fmla="*/ 22 h 200"/>
                    <a:gd name="T6" fmla="*/ 20 w 141"/>
                    <a:gd name="T7" fmla="*/ 23 h 200"/>
                    <a:gd name="T8" fmla="*/ 21 w 141"/>
                    <a:gd name="T9" fmla="*/ 25 h 200"/>
                    <a:gd name="T10" fmla="*/ 21 w 141"/>
                    <a:gd name="T11" fmla="*/ 27 h 200"/>
                    <a:gd name="T12" fmla="*/ 20 w 141"/>
                    <a:gd name="T13" fmla="*/ 31 h 200"/>
                    <a:gd name="T14" fmla="*/ 20 w 141"/>
                    <a:gd name="T15" fmla="*/ 33 h 200"/>
                    <a:gd name="T16" fmla="*/ 20 w 141"/>
                    <a:gd name="T17" fmla="*/ 36 h 200"/>
                    <a:gd name="T18" fmla="*/ 19 w 141"/>
                    <a:gd name="T19" fmla="*/ 39 h 200"/>
                    <a:gd name="T20" fmla="*/ 18 w 141"/>
                    <a:gd name="T21" fmla="*/ 43 h 200"/>
                    <a:gd name="T22" fmla="*/ 16 w 141"/>
                    <a:gd name="T23" fmla="*/ 47 h 200"/>
                    <a:gd name="T24" fmla="*/ 14 w 141"/>
                    <a:gd name="T25" fmla="*/ 52 h 200"/>
                    <a:gd name="T26" fmla="*/ 12 w 141"/>
                    <a:gd name="T27" fmla="*/ 58 h 200"/>
                    <a:gd name="T28" fmla="*/ 12 w 141"/>
                    <a:gd name="T29" fmla="*/ 63 h 200"/>
                    <a:gd name="T30" fmla="*/ 11 w 141"/>
                    <a:gd name="T31" fmla="*/ 67 h 200"/>
                    <a:gd name="T32" fmla="*/ 16 w 141"/>
                    <a:gd name="T33" fmla="*/ 61 h 200"/>
                    <a:gd name="T34" fmla="*/ 20 w 141"/>
                    <a:gd name="T35" fmla="*/ 57 h 200"/>
                    <a:gd name="T36" fmla="*/ 23 w 141"/>
                    <a:gd name="T37" fmla="*/ 55 h 200"/>
                    <a:gd name="T38" fmla="*/ 26 w 141"/>
                    <a:gd name="T39" fmla="*/ 54 h 200"/>
                    <a:gd name="T40" fmla="*/ 29 w 141"/>
                    <a:gd name="T41" fmla="*/ 54 h 200"/>
                    <a:gd name="T42" fmla="*/ 32 w 141"/>
                    <a:gd name="T43" fmla="*/ 57 h 200"/>
                    <a:gd name="T44" fmla="*/ 36 w 141"/>
                    <a:gd name="T45" fmla="*/ 62 h 200"/>
                    <a:gd name="T46" fmla="*/ 36 w 141"/>
                    <a:gd name="T47" fmla="*/ 58 h 200"/>
                    <a:gd name="T48" fmla="*/ 34 w 141"/>
                    <a:gd name="T49" fmla="*/ 53 h 200"/>
                    <a:gd name="T50" fmla="*/ 32 w 141"/>
                    <a:gd name="T51" fmla="*/ 47 h 200"/>
                    <a:gd name="T52" fmla="*/ 31 w 141"/>
                    <a:gd name="T53" fmla="*/ 43 h 200"/>
                    <a:gd name="T54" fmla="*/ 31 w 141"/>
                    <a:gd name="T55" fmla="*/ 38 h 200"/>
                    <a:gd name="T56" fmla="*/ 32 w 141"/>
                    <a:gd name="T57" fmla="*/ 35 h 200"/>
                    <a:gd name="T58" fmla="*/ 32 w 141"/>
                    <a:gd name="T59" fmla="*/ 32 h 200"/>
                    <a:gd name="T60" fmla="*/ 34 w 141"/>
                    <a:gd name="T61" fmla="*/ 28 h 200"/>
                    <a:gd name="T62" fmla="*/ 34 w 141"/>
                    <a:gd name="T63" fmla="*/ 25 h 200"/>
                    <a:gd name="T64" fmla="*/ 34 w 141"/>
                    <a:gd name="T65" fmla="*/ 22 h 200"/>
                    <a:gd name="T66" fmla="*/ 34 w 141"/>
                    <a:gd name="T67" fmla="*/ 17 h 200"/>
                    <a:gd name="T68" fmla="*/ 34 w 141"/>
                    <a:gd name="T69" fmla="*/ 14 h 200"/>
                    <a:gd name="T70" fmla="*/ 33 w 141"/>
                    <a:gd name="T71" fmla="*/ 12 h 200"/>
                    <a:gd name="T72" fmla="*/ 32 w 141"/>
                    <a:gd name="T73" fmla="*/ 7 h 200"/>
                    <a:gd name="T74" fmla="*/ 30 w 141"/>
                    <a:gd name="T75" fmla="*/ 4 h 200"/>
                    <a:gd name="T76" fmla="*/ 28 w 141"/>
                    <a:gd name="T77" fmla="*/ 2 h 200"/>
                    <a:gd name="T78" fmla="*/ 25 w 141"/>
                    <a:gd name="T79" fmla="*/ 1 h 200"/>
                    <a:gd name="T80" fmla="*/ 20 w 141"/>
                    <a:gd name="T81" fmla="*/ 0 h 200"/>
                    <a:gd name="T82" fmla="*/ 14 w 141"/>
                    <a:gd name="T83" fmla="*/ 0 h 200"/>
                    <a:gd name="T84" fmla="*/ 12 w 141"/>
                    <a:gd name="T85" fmla="*/ 0 h 200"/>
                    <a:gd name="T86" fmla="*/ 8 w 141"/>
                    <a:gd name="T87" fmla="*/ 2 h 200"/>
                    <a:gd name="T88" fmla="*/ 5 w 141"/>
                    <a:gd name="T89" fmla="*/ 3 h 200"/>
                    <a:gd name="T90" fmla="*/ 4 w 141"/>
                    <a:gd name="T91" fmla="*/ 5 h 200"/>
                    <a:gd name="T92" fmla="*/ 1 w 141"/>
                    <a:gd name="T93" fmla="*/ 8 h 200"/>
                    <a:gd name="T94" fmla="*/ 0 w 141"/>
                    <a:gd name="T95" fmla="*/ 12 h 200"/>
                    <a:gd name="T96" fmla="*/ 0 w 141"/>
                    <a:gd name="T97" fmla="*/ 16 h 200"/>
                    <a:gd name="T98" fmla="*/ 1 w 141"/>
                    <a:gd name="T99" fmla="*/ 19 h 200"/>
                    <a:gd name="T100" fmla="*/ 3 w 141"/>
                    <a:gd name="T101" fmla="*/ 16 h 200"/>
                    <a:gd name="T102" fmla="*/ 6 w 141"/>
                    <a:gd name="T103" fmla="*/ 14 h 200"/>
                    <a:gd name="T104" fmla="*/ 10 w 141"/>
                    <a:gd name="T105" fmla="*/ 13 h 200"/>
                    <a:gd name="T106" fmla="*/ 9 w 141"/>
                    <a:gd name="T107" fmla="*/ 19 h 200"/>
                    <a:gd name="T108" fmla="*/ 14 w 141"/>
                    <a:gd name="T109" fmla="*/ 17 h 200"/>
                    <a:gd name="T110" fmla="*/ 12 w 141"/>
                    <a:gd name="T111" fmla="*/ 21 h 200"/>
                    <a:gd name="T112" fmla="*/ 15 w 141"/>
                    <a:gd name="T113" fmla="*/ 21 h 200"/>
                    <a:gd name="T114" fmla="*/ 16 w 141"/>
                    <a:gd name="T115" fmla="*/ 26 h 2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1"/>
                    <a:gd name="T175" fmla="*/ 0 h 200"/>
                    <a:gd name="T176" fmla="*/ 141 w 141"/>
                    <a:gd name="T177" fmla="*/ 200 h 2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1" h="200">
                      <a:moveTo>
                        <a:pt x="63" y="77"/>
                      </a:moveTo>
                      <a:lnTo>
                        <a:pt x="67" y="68"/>
                      </a:lnTo>
                      <a:lnTo>
                        <a:pt x="74" y="66"/>
                      </a:lnTo>
                      <a:lnTo>
                        <a:pt x="80" y="70"/>
                      </a:lnTo>
                      <a:lnTo>
                        <a:pt x="81" y="74"/>
                      </a:lnTo>
                      <a:lnTo>
                        <a:pt x="81" y="81"/>
                      </a:lnTo>
                      <a:lnTo>
                        <a:pt x="80" y="94"/>
                      </a:lnTo>
                      <a:lnTo>
                        <a:pt x="79" y="98"/>
                      </a:lnTo>
                      <a:lnTo>
                        <a:pt x="78" y="106"/>
                      </a:lnTo>
                      <a:lnTo>
                        <a:pt x="74" y="117"/>
                      </a:lnTo>
                      <a:lnTo>
                        <a:pt x="71" y="127"/>
                      </a:lnTo>
                      <a:lnTo>
                        <a:pt x="62" y="141"/>
                      </a:lnTo>
                      <a:lnTo>
                        <a:pt x="56" y="155"/>
                      </a:lnTo>
                      <a:lnTo>
                        <a:pt x="48" y="173"/>
                      </a:lnTo>
                      <a:lnTo>
                        <a:pt x="46" y="187"/>
                      </a:lnTo>
                      <a:lnTo>
                        <a:pt x="44" y="200"/>
                      </a:lnTo>
                      <a:lnTo>
                        <a:pt x="62" y="183"/>
                      </a:lnTo>
                      <a:lnTo>
                        <a:pt x="80" y="170"/>
                      </a:lnTo>
                      <a:lnTo>
                        <a:pt x="89" y="163"/>
                      </a:lnTo>
                      <a:lnTo>
                        <a:pt x="101" y="161"/>
                      </a:lnTo>
                      <a:lnTo>
                        <a:pt x="115" y="162"/>
                      </a:lnTo>
                      <a:lnTo>
                        <a:pt x="126" y="169"/>
                      </a:lnTo>
                      <a:lnTo>
                        <a:pt x="141" y="185"/>
                      </a:lnTo>
                      <a:lnTo>
                        <a:pt x="141" y="172"/>
                      </a:lnTo>
                      <a:lnTo>
                        <a:pt x="133" y="158"/>
                      </a:lnTo>
                      <a:lnTo>
                        <a:pt x="125" y="140"/>
                      </a:lnTo>
                      <a:lnTo>
                        <a:pt x="123" y="127"/>
                      </a:lnTo>
                      <a:lnTo>
                        <a:pt x="121" y="114"/>
                      </a:lnTo>
                      <a:lnTo>
                        <a:pt x="125" y="103"/>
                      </a:lnTo>
                      <a:lnTo>
                        <a:pt x="126" y="97"/>
                      </a:lnTo>
                      <a:lnTo>
                        <a:pt x="132" y="84"/>
                      </a:lnTo>
                      <a:lnTo>
                        <a:pt x="133" y="74"/>
                      </a:lnTo>
                      <a:lnTo>
                        <a:pt x="135" y="65"/>
                      </a:lnTo>
                      <a:lnTo>
                        <a:pt x="135" y="52"/>
                      </a:lnTo>
                      <a:lnTo>
                        <a:pt x="135" y="42"/>
                      </a:lnTo>
                      <a:lnTo>
                        <a:pt x="129" y="35"/>
                      </a:lnTo>
                      <a:lnTo>
                        <a:pt x="125" y="21"/>
                      </a:lnTo>
                      <a:lnTo>
                        <a:pt x="119" y="12"/>
                      </a:lnTo>
                      <a:lnTo>
                        <a:pt x="108" y="7"/>
                      </a:lnTo>
                      <a:lnTo>
                        <a:pt x="96" y="2"/>
                      </a:lnTo>
                      <a:lnTo>
                        <a:pt x="80" y="0"/>
                      </a:lnTo>
                      <a:lnTo>
                        <a:pt x="56" y="0"/>
                      </a:lnTo>
                      <a:lnTo>
                        <a:pt x="46" y="0"/>
                      </a:lnTo>
                      <a:lnTo>
                        <a:pt x="32" y="5"/>
                      </a:lnTo>
                      <a:lnTo>
                        <a:pt x="20" y="10"/>
                      </a:lnTo>
                      <a:lnTo>
                        <a:pt x="16" y="14"/>
                      </a:lnTo>
                      <a:lnTo>
                        <a:pt x="4" y="25"/>
                      </a:lnTo>
                      <a:lnTo>
                        <a:pt x="0" y="37"/>
                      </a:lnTo>
                      <a:lnTo>
                        <a:pt x="0" y="47"/>
                      </a:lnTo>
                      <a:lnTo>
                        <a:pt x="4" y="57"/>
                      </a:lnTo>
                      <a:lnTo>
                        <a:pt x="13" y="47"/>
                      </a:lnTo>
                      <a:lnTo>
                        <a:pt x="23" y="42"/>
                      </a:lnTo>
                      <a:lnTo>
                        <a:pt x="40" y="40"/>
                      </a:lnTo>
                      <a:lnTo>
                        <a:pt x="37" y="57"/>
                      </a:lnTo>
                      <a:lnTo>
                        <a:pt x="53" y="52"/>
                      </a:lnTo>
                      <a:lnTo>
                        <a:pt x="48" y="64"/>
                      </a:lnTo>
                      <a:lnTo>
                        <a:pt x="58" y="64"/>
                      </a:lnTo>
                      <a:lnTo>
                        <a:pt x="63" y="7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43" name="Freeform 516"/>
                <p:cNvSpPr/>
                <p:nvPr/>
              </p:nvSpPr>
              <p:spPr bwMode="auto">
                <a:xfrm>
                  <a:off x="951" y="407"/>
                  <a:ext cx="27" cy="71"/>
                </a:xfrm>
                <a:custGeom>
                  <a:avLst/>
                  <a:gdLst>
                    <a:gd name="T0" fmla="*/ 13 w 109"/>
                    <a:gd name="T1" fmla="*/ 10 h 211"/>
                    <a:gd name="T2" fmla="*/ 17 w 109"/>
                    <a:gd name="T3" fmla="*/ 9 h 211"/>
                    <a:gd name="T4" fmla="*/ 20 w 109"/>
                    <a:gd name="T5" fmla="*/ 7 h 211"/>
                    <a:gd name="T6" fmla="*/ 21 w 109"/>
                    <a:gd name="T7" fmla="*/ 5 h 211"/>
                    <a:gd name="T8" fmla="*/ 21 w 109"/>
                    <a:gd name="T9" fmla="*/ 3 h 211"/>
                    <a:gd name="T10" fmla="*/ 22 w 109"/>
                    <a:gd name="T11" fmla="*/ 0 h 211"/>
                    <a:gd name="T12" fmla="*/ 24 w 109"/>
                    <a:gd name="T13" fmla="*/ 0 h 211"/>
                    <a:gd name="T14" fmla="*/ 27 w 109"/>
                    <a:gd name="T15" fmla="*/ 0 h 211"/>
                    <a:gd name="T16" fmla="*/ 24 w 109"/>
                    <a:gd name="T17" fmla="*/ 55 h 211"/>
                    <a:gd name="T18" fmla="*/ 22 w 109"/>
                    <a:gd name="T19" fmla="*/ 60 h 211"/>
                    <a:gd name="T20" fmla="*/ 19 w 109"/>
                    <a:gd name="T21" fmla="*/ 65 h 211"/>
                    <a:gd name="T22" fmla="*/ 15 w 109"/>
                    <a:gd name="T23" fmla="*/ 69 h 211"/>
                    <a:gd name="T24" fmla="*/ 11 w 109"/>
                    <a:gd name="T25" fmla="*/ 70 h 211"/>
                    <a:gd name="T26" fmla="*/ 5 w 109"/>
                    <a:gd name="T27" fmla="*/ 71 h 211"/>
                    <a:gd name="T28" fmla="*/ 2 w 109"/>
                    <a:gd name="T29" fmla="*/ 70 h 211"/>
                    <a:gd name="T30" fmla="*/ 0 w 109"/>
                    <a:gd name="T31" fmla="*/ 66 h 211"/>
                    <a:gd name="T32" fmla="*/ 1 w 109"/>
                    <a:gd name="T33" fmla="*/ 61 h 211"/>
                    <a:gd name="T34" fmla="*/ 3 w 109"/>
                    <a:gd name="T35" fmla="*/ 45 h 211"/>
                    <a:gd name="T36" fmla="*/ 5 w 109"/>
                    <a:gd name="T37" fmla="*/ 30 h 211"/>
                    <a:gd name="T38" fmla="*/ 7 w 109"/>
                    <a:gd name="T39" fmla="*/ 19 h 211"/>
                    <a:gd name="T40" fmla="*/ 7 w 109"/>
                    <a:gd name="T41" fmla="*/ 15 h 211"/>
                    <a:gd name="T42" fmla="*/ 8 w 109"/>
                    <a:gd name="T43" fmla="*/ 11 h 211"/>
                    <a:gd name="T44" fmla="*/ 10 w 109"/>
                    <a:gd name="T45" fmla="*/ 10 h 211"/>
                    <a:gd name="T46" fmla="*/ 13 w 109"/>
                    <a:gd name="T47" fmla="*/ 10 h 2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9"/>
                    <a:gd name="T73" fmla="*/ 0 h 211"/>
                    <a:gd name="T74" fmla="*/ 109 w 109"/>
                    <a:gd name="T75" fmla="*/ 211 h 21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9" h="211">
                      <a:moveTo>
                        <a:pt x="51" y="30"/>
                      </a:moveTo>
                      <a:lnTo>
                        <a:pt x="70" y="26"/>
                      </a:lnTo>
                      <a:lnTo>
                        <a:pt x="81" y="22"/>
                      </a:lnTo>
                      <a:lnTo>
                        <a:pt x="86" y="16"/>
                      </a:lnTo>
                      <a:lnTo>
                        <a:pt x="86" y="8"/>
                      </a:lnTo>
                      <a:lnTo>
                        <a:pt x="89" y="1"/>
                      </a:lnTo>
                      <a:lnTo>
                        <a:pt x="98" y="0"/>
                      </a:lnTo>
                      <a:lnTo>
                        <a:pt x="109" y="0"/>
                      </a:lnTo>
                      <a:lnTo>
                        <a:pt x="98" y="164"/>
                      </a:lnTo>
                      <a:lnTo>
                        <a:pt x="89" y="178"/>
                      </a:lnTo>
                      <a:lnTo>
                        <a:pt x="77" y="194"/>
                      </a:lnTo>
                      <a:lnTo>
                        <a:pt x="62" y="206"/>
                      </a:lnTo>
                      <a:lnTo>
                        <a:pt x="44" y="208"/>
                      </a:lnTo>
                      <a:lnTo>
                        <a:pt x="20" y="211"/>
                      </a:lnTo>
                      <a:lnTo>
                        <a:pt x="7" y="207"/>
                      </a:lnTo>
                      <a:lnTo>
                        <a:pt x="0" y="196"/>
                      </a:lnTo>
                      <a:lnTo>
                        <a:pt x="3" y="181"/>
                      </a:lnTo>
                      <a:lnTo>
                        <a:pt x="14" y="135"/>
                      </a:lnTo>
                      <a:lnTo>
                        <a:pt x="21" y="89"/>
                      </a:lnTo>
                      <a:lnTo>
                        <a:pt x="27" y="56"/>
                      </a:lnTo>
                      <a:lnTo>
                        <a:pt x="27" y="45"/>
                      </a:lnTo>
                      <a:lnTo>
                        <a:pt x="33" y="33"/>
                      </a:lnTo>
                      <a:lnTo>
                        <a:pt x="39" y="30"/>
                      </a:lnTo>
                      <a:lnTo>
                        <a:pt x="51" y="30"/>
                      </a:lnTo>
                      <a:close/>
                    </a:path>
                  </a:pathLst>
                </a:custGeom>
                <a:solidFill>
                  <a:srgbClr val="464646"/>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44" name="Freeform 517"/>
                <p:cNvSpPr/>
                <p:nvPr/>
              </p:nvSpPr>
              <p:spPr bwMode="auto">
                <a:xfrm>
                  <a:off x="951" y="407"/>
                  <a:ext cx="27" cy="71"/>
                </a:xfrm>
                <a:custGeom>
                  <a:avLst/>
                  <a:gdLst>
                    <a:gd name="T0" fmla="*/ 13 w 109"/>
                    <a:gd name="T1" fmla="*/ 10 h 211"/>
                    <a:gd name="T2" fmla="*/ 17 w 109"/>
                    <a:gd name="T3" fmla="*/ 9 h 211"/>
                    <a:gd name="T4" fmla="*/ 20 w 109"/>
                    <a:gd name="T5" fmla="*/ 7 h 211"/>
                    <a:gd name="T6" fmla="*/ 21 w 109"/>
                    <a:gd name="T7" fmla="*/ 5 h 211"/>
                    <a:gd name="T8" fmla="*/ 21 w 109"/>
                    <a:gd name="T9" fmla="*/ 3 h 211"/>
                    <a:gd name="T10" fmla="*/ 22 w 109"/>
                    <a:gd name="T11" fmla="*/ 0 h 211"/>
                    <a:gd name="T12" fmla="*/ 24 w 109"/>
                    <a:gd name="T13" fmla="*/ 0 h 211"/>
                    <a:gd name="T14" fmla="*/ 27 w 109"/>
                    <a:gd name="T15" fmla="*/ 0 h 211"/>
                    <a:gd name="T16" fmla="*/ 24 w 109"/>
                    <a:gd name="T17" fmla="*/ 55 h 211"/>
                    <a:gd name="T18" fmla="*/ 22 w 109"/>
                    <a:gd name="T19" fmla="*/ 60 h 211"/>
                    <a:gd name="T20" fmla="*/ 19 w 109"/>
                    <a:gd name="T21" fmla="*/ 65 h 211"/>
                    <a:gd name="T22" fmla="*/ 15 w 109"/>
                    <a:gd name="T23" fmla="*/ 69 h 211"/>
                    <a:gd name="T24" fmla="*/ 11 w 109"/>
                    <a:gd name="T25" fmla="*/ 70 h 211"/>
                    <a:gd name="T26" fmla="*/ 5 w 109"/>
                    <a:gd name="T27" fmla="*/ 71 h 211"/>
                    <a:gd name="T28" fmla="*/ 2 w 109"/>
                    <a:gd name="T29" fmla="*/ 70 h 211"/>
                    <a:gd name="T30" fmla="*/ 0 w 109"/>
                    <a:gd name="T31" fmla="*/ 66 h 211"/>
                    <a:gd name="T32" fmla="*/ 1 w 109"/>
                    <a:gd name="T33" fmla="*/ 61 h 211"/>
                    <a:gd name="T34" fmla="*/ 3 w 109"/>
                    <a:gd name="T35" fmla="*/ 45 h 211"/>
                    <a:gd name="T36" fmla="*/ 5 w 109"/>
                    <a:gd name="T37" fmla="*/ 30 h 211"/>
                    <a:gd name="T38" fmla="*/ 7 w 109"/>
                    <a:gd name="T39" fmla="*/ 19 h 211"/>
                    <a:gd name="T40" fmla="*/ 7 w 109"/>
                    <a:gd name="T41" fmla="*/ 15 h 211"/>
                    <a:gd name="T42" fmla="*/ 8 w 109"/>
                    <a:gd name="T43" fmla="*/ 11 h 211"/>
                    <a:gd name="T44" fmla="*/ 10 w 109"/>
                    <a:gd name="T45" fmla="*/ 10 h 211"/>
                    <a:gd name="T46" fmla="*/ 13 w 109"/>
                    <a:gd name="T47" fmla="*/ 10 h 2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9"/>
                    <a:gd name="T73" fmla="*/ 0 h 211"/>
                    <a:gd name="T74" fmla="*/ 109 w 109"/>
                    <a:gd name="T75" fmla="*/ 211 h 21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9" h="211">
                      <a:moveTo>
                        <a:pt x="51" y="30"/>
                      </a:moveTo>
                      <a:lnTo>
                        <a:pt x="70" y="26"/>
                      </a:lnTo>
                      <a:lnTo>
                        <a:pt x="81" y="22"/>
                      </a:lnTo>
                      <a:lnTo>
                        <a:pt x="86" y="16"/>
                      </a:lnTo>
                      <a:lnTo>
                        <a:pt x="86" y="8"/>
                      </a:lnTo>
                      <a:lnTo>
                        <a:pt x="89" y="1"/>
                      </a:lnTo>
                      <a:lnTo>
                        <a:pt x="98" y="0"/>
                      </a:lnTo>
                      <a:lnTo>
                        <a:pt x="109" y="0"/>
                      </a:lnTo>
                      <a:lnTo>
                        <a:pt x="98" y="164"/>
                      </a:lnTo>
                      <a:lnTo>
                        <a:pt x="89" y="178"/>
                      </a:lnTo>
                      <a:lnTo>
                        <a:pt x="77" y="194"/>
                      </a:lnTo>
                      <a:lnTo>
                        <a:pt x="62" y="206"/>
                      </a:lnTo>
                      <a:lnTo>
                        <a:pt x="44" y="208"/>
                      </a:lnTo>
                      <a:lnTo>
                        <a:pt x="20" y="211"/>
                      </a:lnTo>
                      <a:lnTo>
                        <a:pt x="7" y="207"/>
                      </a:lnTo>
                      <a:lnTo>
                        <a:pt x="0" y="196"/>
                      </a:lnTo>
                      <a:lnTo>
                        <a:pt x="3" y="181"/>
                      </a:lnTo>
                      <a:lnTo>
                        <a:pt x="14" y="135"/>
                      </a:lnTo>
                      <a:lnTo>
                        <a:pt x="21" y="89"/>
                      </a:lnTo>
                      <a:lnTo>
                        <a:pt x="27" y="56"/>
                      </a:lnTo>
                      <a:lnTo>
                        <a:pt x="27" y="45"/>
                      </a:lnTo>
                      <a:lnTo>
                        <a:pt x="33" y="33"/>
                      </a:lnTo>
                      <a:lnTo>
                        <a:pt x="39" y="30"/>
                      </a:lnTo>
                      <a:lnTo>
                        <a:pt x="51" y="30"/>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345" name="Freeform 518"/>
                <p:cNvSpPr/>
                <p:nvPr/>
              </p:nvSpPr>
              <p:spPr bwMode="auto">
                <a:xfrm>
                  <a:off x="956" y="410"/>
                  <a:ext cx="22" cy="66"/>
                </a:xfrm>
                <a:custGeom>
                  <a:avLst/>
                  <a:gdLst>
                    <a:gd name="T0" fmla="*/ 7 w 90"/>
                    <a:gd name="T1" fmla="*/ 13 h 199"/>
                    <a:gd name="T2" fmla="*/ 11 w 90"/>
                    <a:gd name="T3" fmla="*/ 13 h 199"/>
                    <a:gd name="T4" fmla="*/ 16 w 90"/>
                    <a:gd name="T5" fmla="*/ 12 h 199"/>
                    <a:gd name="T6" fmla="*/ 19 w 90"/>
                    <a:gd name="T7" fmla="*/ 9 h 199"/>
                    <a:gd name="T8" fmla="*/ 20 w 90"/>
                    <a:gd name="T9" fmla="*/ 6 h 199"/>
                    <a:gd name="T10" fmla="*/ 22 w 90"/>
                    <a:gd name="T11" fmla="*/ 0 h 199"/>
                    <a:gd name="T12" fmla="*/ 19 w 90"/>
                    <a:gd name="T13" fmla="*/ 50 h 199"/>
                    <a:gd name="T14" fmla="*/ 17 w 90"/>
                    <a:gd name="T15" fmla="*/ 55 h 199"/>
                    <a:gd name="T16" fmla="*/ 15 w 90"/>
                    <a:gd name="T17" fmla="*/ 60 h 199"/>
                    <a:gd name="T18" fmla="*/ 13 w 90"/>
                    <a:gd name="T19" fmla="*/ 62 h 199"/>
                    <a:gd name="T20" fmla="*/ 11 w 90"/>
                    <a:gd name="T21" fmla="*/ 64 h 199"/>
                    <a:gd name="T22" fmla="*/ 7 w 90"/>
                    <a:gd name="T23" fmla="*/ 65 h 199"/>
                    <a:gd name="T24" fmla="*/ 5 w 90"/>
                    <a:gd name="T25" fmla="*/ 66 h 199"/>
                    <a:gd name="T26" fmla="*/ 2 w 90"/>
                    <a:gd name="T27" fmla="*/ 66 h 199"/>
                    <a:gd name="T28" fmla="*/ 0 w 90"/>
                    <a:gd name="T29" fmla="*/ 65 h 199"/>
                    <a:gd name="T30" fmla="*/ 0 w 90"/>
                    <a:gd name="T31" fmla="*/ 62 h 199"/>
                    <a:gd name="T32" fmla="*/ 0 w 90"/>
                    <a:gd name="T33" fmla="*/ 59 h 199"/>
                    <a:gd name="T34" fmla="*/ 2 w 90"/>
                    <a:gd name="T35" fmla="*/ 50 h 199"/>
                    <a:gd name="T36" fmla="*/ 6 w 90"/>
                    <a:gd name="T37" fmla="*/ 20 h 199"/>
                    <a:gd name="T38" fmla="*/ 6 w 90"/>
                    <a:gd name="T39" fmla="*/ 16 h 199"/>
                    <a:gd name="T40" fmla="*/ 7 w 90"/>
                    <a:gd name="T41" fmla="*/ 13 h 1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0"/>
                    <a:gd name="T64" fmla="*/ 0 h 199"/>
                    <a:gd name="T65" fmla="*/ 90 w 90"/>
                    <a:gd name="T66" fmla="*/ 199 h 1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0" h="199">
                      <a:moveTo>
                        <a:pt x="30" y="39"/>
                      </a:moveTo>
                      <a:lnTo>
                        <a:pt x="47" y="39"/>
                      </a:lnTo>
                      <a:lnTo>
                        <a:pt x="64" y="36"/>
                      </a:lnTo>
                      <a:lnTo>
                        <a:pt x="76" y="26"/>
                      </a:lnTo>
                      <a:lnTo>
                        <a:pt x="80" y="18"/>
                      </a:lnTo>
                      <a:lnTo>
                        <a:pt x="90" y="0"/>
                      </a:lnTo>
                      <a:lnTo>
                        <a:pt x="79" y="152"/>
                      </a:lnTo>
                      <a:lnTo>
                        <a:pt x="71" y="165"/>
                      </a:lnTo>
                      <a:lnTo>
                        <a:pt x="61" y="180"/>
                      </a:lnTo>
                      <a:lnTo>
                        <a:pt x="52" y="187"/>
                      </a:lnTo>
                      <a:lnTo>
                        <a:pt x="44" y="194"/>
                      </a:lnTo>
                      <a:lnTo>
                        <a:pt x="30" y="196"/>
                      </a:lnTo>
                      <a:lnTo>
                        <a:pt x="20" y="199"/>
                      </a:lnTo>
                      <a:lnTo>
                        <a:pt x="8" y="199"/>
                      </a:lnTo>
                      <a:lnTo>
                        <a:pt x="2" y="196"/>
                      </a:lnTo>
                      <a:lnTo>
                        <a:pt x="0" y="187"/>
                      </a:lnTo>
                      <a:lnTo>
                        <a:pt x="1" y="177"/>
                      </a:lnTo>
                      <a:lnTo>
                        <a:pt x="9" y="150"/>
                      </a:lnTo>
                      <a:lnTo>
                        <a:pt x="23" y="60"/>
                      </a:lnTo>
                      <a:lnTo>
                        <a:pt x="25" y="48"/>
                      </a:lnTo>
                      <a:lnTo>
                        <a:pt x="30" y="39"/>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46" name="Freeform 519"/>
                <p:cNvSpPr/>
                <p:nvPr/>
              </p:nvSpPr>
              <p:spPr bwMode="auto">
                <a:xfrm>
                  <a:off x="921" y="321"/>
                  <a:ext cx="35" cy="24"/>
                </a:xfrm>
                <a:custGeom>
                  <a:avLst/>
                  <a:gdLst>
                    <a:gd name="T0" fmla="*/ 35 w 139"/>
                    <a:gd name="T1" fmla="*/ 0 h 72"/>
                    <a:gd name="T2" fmla="*/ 35 w 139"/>
                    <a:gd name="T3" fmla="*/ 2 h 72"/>
                    <a:gd name="T4" fmla="*/ 34 w 139"/>
                    <a:gd name="T5" fmla="*/ 4 h 72"/>
                    <a:gd name="T6" fmla="*/ 33 w 139"/>
                    <a:gd name="T7" fmla="*/ 7 h 72"/>
                    <a:gd name="T8" fmla="*/ 32 w 139"/>
                    <a:gd name="T9" fmla="*/ 9 h 72"/>
                    <a:gd name="T10" fmla="*/ 29 w 139"/>
                    <a:gd name="T11" fmla="*/ 13 h 72"/>
                    <a:gd name="T12" fmla="*/ 24 w 139"/>
                    <a:gd name="T13" fmla="*/ 17 h 72"/>
                    <a:gd name="T14" fmla="*/ 20 w 139"/>
                    <a:gd name="T15" fmla="*/ 19 h 72"/>
                    <a:gd name="T16" fmla="*/ 14 w 139"/>
                    <a:gd name="T17" fmla="*/ 21 h 72"/>
                    <a:gd name="T18" fmla="*/ 7 w 139"/>
                    <a:gd name="T19" fmla="*/ 24 h 72"/>
                    <a:gd name="T20" fmla="*/ 0 w 139"/>
                    <a:gd name="T21" fmla="*/ 24 h 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9"/>
                    <a:gd name="T34" fmla="*/ 0 h 72"/>
                    <a:gd name="T35" fmla="*/ 139 w 139"/>
                    <a:gd name="T36" fmla="*/ 72 h 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9" h="72">
                      <a:moveTo>
                        <a:pt x="139" y="0"/>
                      </a:moveTo>
                      <a:lnTo>
                        <a:pt x="138" y="6"/>
                      </a:lnTo>
                      <a:lnTo>
                        <a:pt x="136" y="13"/>
                      </a:lnTo>
                      <a:lnTo>
                        <a:pt x="132" y="21"/>
                      </a:lnTo>
                      <a:lnTo>
                        <a:pt x="128" y="27"/>
                      </a:lnTo>
                      <a:lnTo>
                        <a:pt x="116" y="38"/>
                      </a:lnTo>
                      <a:lnTo>
                        <a:pt x="96" y="51"/>
                      </a:lnTo>
                      <a:lnTo>
                        <a:pt x="78" y="58"/>
                      </a:lnTo>
                      <a:lnTo>
                        <a:pt x="54" y="64"/>
                      </a:lnTo>
                      <a:lnTo>
                        <a:pt x="29" y="71"/>
                      </a:lnTo>
                      <a:lnTo>
                        <a:pt x="0" y="72"/>
                      </a:lnTo>
                    </a:path>
                  </a:pathLst>
                </a:custGeom>
                <a:noFill/>
                <a:ln w="95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n-CA"/>
                </a:p>
              </p:txBody>
            </p:sp>
          </p:grpSp>
          <p:sp>
            <p:nvSpPr>
              <p:cNvPr id="68" name="Text Box 520"/>
              <p:cNvSpPr txBox="1">
                <a:spLocks noChangeArrowheads="1"/>
              </p:cNvSpPr>
              <p:nvPr/>
            </p:nvSpPr>
            <p:spPr bwMode="auto">
              <a:xfrm>
                <a:off x="3426" y="3416"/>
                <a:ext cx="49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r>
                  <a:rPr lang="zh-CN" altLang="en-US" sz="1600">
                    <a:solidFill>
                      <a:srgbClr val="0033CC"/>
                    </a:solidFill>
                    <a:ea typeface="宋体" panose="02010600030101010101" pitchFamily="2" charset="-122"/>
                  </a:rPr>
                  <a:t>生产</a:t>
                </a:r>
                <a:endParaRPr lang="zh-CN" altLang="en-US" sz="1600">
                  <a:solidFill>
                    <a:srgbClr val="0033CC"/>
                  </a:solidFill>
                  <a:ea typeface="宋体" panose="02010600030101010101" pitchFamily="2" charset="-122"/>
                </a:endParaRPr>
              </a:p>
            </p:txBody>
          </p:sp>
        </p:grpSp>
        <p:grpSp>
          <p:nvGrpSpPr>
            <p:cNvPr id="13" name="Group 558"/>
            <p:cNvGrpSpPr/>
            <p:nvPr/>
          </p:nvGrpSpPr>
          <p:grpSpPr bwMode="auto">
            <a:xfrm>
              <a:off x="3798" y="2978"/>
              <a:ext cx="769" cy="232"/>
              <a:chOff x="4406" y="2980"/>
              <a:chExt cx="958" cy="312"/>
            </a:xfrm>
          </p:grpSpPr>
          <p:sp>
            <p:nvSpPr>
              <p:cNvPr id="63" name="Oval 523"/>
              <p:cNvSpPr>
                <a:spLocks noChangeArrowheads="1"/>
              </p:cNvSpPr>
              <p:nvPr/>
            </p:nvSpPr>
            <p:spPr bwMode="auto">
              <a:xfrm>
                <a:off x="4406" y="2980"/>
                <a:ext cx="958" cy="250"/>
              </a:xfrm>
              <a:prstGeom prst="ellipse">
                <a:avLst/>
              </a:prstGeom>
              <a:gradFill rotWithShape="1">
                <a:gsLst>
                  <a:gs pos="0">
                    <a:srgbClr val="FFFFFF"/>
                  </a:gs>
                  <a:gs pos="100000">
                    <a:srgbClr val="EEEFD7"/>
                  </a:gs>
                </a:gsLst>
                <a:path path="shape">
                  <a:fillToRect l="50000" t="50000" r="50000" b="50000"/>
                </a:path>
              </a:gradFill>
              <a:ln w="9525" algn="ctr">
                <a:solidFill>
                  <a:srgbClr val="808080"/>
                </a:solidFill>
                <a:round/>
              </a:ln>
              <a:effectLst>
                <a:outerShdw dist="35921" dir="2700000" algn="ctr" rotWithShape="0">
                  <a:srgbClr val="ADADAD"/>
                </a:outerShdw>
              </a:effectLst>
            </p:spPr>
            <p:txBody>
              <a:bodyPr wrap="none" anchor="ctr"/>
              <a:lstStyle/>
              <a:p>
                <a:pPr>
                  <a:defRPr/>
                </a:pPr>
                <a:endParaRPr lang="zh-CN" altLang="en-US">
                  <a:ea typeface="宋体" panose="02010600030101010101" pitchFamily="2" charset="-122"/>
                </a:endParaRPr>
              </a:p>
            </p:txBody>
          </p:sp>
          <p:pic>
            <p:nvPicPr>
              <p:cNvPr id="64" name="Picture 522" descr="j0079056"/>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4559" y="3025"/>
                <a:ext cx="235"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 Box 524"/>
              <p:cNvSpPr txBox="1">
                <a:spLocks noChangeArrowheads="1"/>
              </p:cNvSpPr>
              <p:nvPr/>
            </p:nvSpPr>
            <p:spPr bwMode="auto">
              <a:xfrm>
                <a:off x="4752" y="3006"/>
                <a:ext cx="49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r>
                  <a:rPr lang="zh-CN" altLang="en-US" sz="1600">
                    <a:solidFill>
                      <a:srgbClr val="0033CC"/>
                    </a:solidFill>
                    <a:ea typeface="宋体" panose="02010600030101010101" pitchFamily="2" charset="-122"/>
                  </a:rPr>
                  <a:t>财务</a:t>
                </a:r>
                <a:endParaRPr lang="zh-CN" altLang="en-US" sz="1600">
                  <a:solidFill>
                    <a:srgbClr val="0033CC"/>
                  </a:solidFill>
                  <a:ea typeface="宋体" panose="02010600030101010101" pitchFamily="2" charset="-122"/>
                </a:endParaRPr>
              </a:p>
            </p:txBody>
          </p:sp>
        </p:grpSp>
        <p:grpSp>
          <p:nvGrpSpPr>
            <p:cNvPr id="14" name="Group 541"/>
            <p:cNvGrpSpPr/>
            <p:nvPr/>
          </p:nvGrpSpPr>
          <p:grpSpPr bwMode="auto">
            <a:xfrm>
              <a:off x="1719" y="3510"/>
              <a:ext cx="769" cy="212"/>
              <a:chOff x="4340" y="3162"/>
              <a:chExt cx="958" cy="286"/>
            </a:xfrm>
          </p:grpSpPr>
          <p:sp>
            <p:nvSpPr>
              <p:cNvPr id="60" name="Oval 525"/>
              <p:cNvSpPr>
                <a:spLocks noChangeArrowheads="1"/>
              </p:cNvSpPr>
              <p:nvPr/>
            </p:nvSpPr>
            <p:spPr bwMode="auto">
              <a:xfrm>
                <a:off x="4340" y="3166"/>
                <a:ext cx="958" cy="250"/>
              </a:xfrm>
              <a:prstGeom prst="ellipse">
                <a:avLst/>
              </a:prstGeom>
              <a:gradFill rotWithShape="1">
                <a:gsLst>
                  <a:gs pos="0">
                    <a:srgbClr val="FFFFFF"/>
                  </a:gs>
                  <a:gs pos="100000">
                    <a:srgbClr val="EEEFD7"/>
                  </a:gs>
                </a:gsLst>
                <a:path path="shape">
                  <a:fillToRect l="50000" t="50000" r="50000" b="50000"/>
                </a:path>
              </a:gradFill>
              <a:ln w="9525" algn="ctr">
                <a:solidFill>
                  <a:srgbClr val="808080"/>
                </a:solidFill>
                <a:round/>
              </a:ln>
              <a:effectLst>
                <a:outerShdw dist="35921" dir="2700000" algn="ctr" rotWithShape="0">
                  <a:srgbClr val="ADADAD"/>
                </a:outerShdw>
              </a:effectLst>
            </p:spPr>
            <p:txBody>
              <a:bodyPr wrap="none" anchor="ctr"/>
              <a:lstStyle/>
              <a:p>
                <a:pPr>
                  <a:defRPr/>
                </a:pPr>
                <a:endParaRPr lang="zh-CN" altLang="en-US">
                  <a:ea typeface="宋体" panose="02010600030101010101" pitchFamily="2" charset="-122"/>
                </a:endParaRPr>
              </a:p>
            </p:txBody>
          </p:sp>
          <p:pic>
            <p:nvPicPr>
              <p:cNvPr id="61" name="Picture 526" descr="dude at co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82" y="3171"/>
                <a:ext cx="299"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 Box 527"/>
              <p:cNvSpPr txBox="1">
                <a:spLocks noChangeArrowheads="1"/>
              </p:cNvSpPr>
              <p:nvPr/>
            </p:nvSpPr>
            <p:spPr bwMode="auto">
              <a:xfrm>
                <a:off x="4692" y="3162"/>
                <a:ext cx="491"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r>
                  <a:rPr lang="zh-CN" altLang="en-US" sz="1600">
                    <a:solidFill>
                      <a:srgbClr val="0033CC"/>
                    </a:solidFill>
                    <a:ea typeface="宋体" panose="02010600030101010101" pitchFamily="2" charset="-122"/>
                  </a:rPr>
                  <a:t>采购</a:t>
                </a:r>
                <a:endParaRPr lang="zh-CN" altLang="en-US" sz="1600">
                  <a:solidFill>
                    <a:srgbClr val="0033CC"/>
                  </a:solidFill>
                  <a:ea typeface="宋体" panose="02010600030101010101" pitchFamily="2" charset="-122"/>
                </a:endParaRPr>
              </a:p>
            </p:txBody>
          </p:sp>
        </p:grpSp>
        <p:grpSp>
          <p:nvGrpSpPr>
            <p:cNvPr id="15" name="Group 542"/>
            <p:cNvGrpSpPr/>
            <p:nvPr/>
          </p:nvGrpSpPr>
          <p:grpSpPr bwMode="auto">
            <a:xfrm>
              <a:off x="2023" y="2996"/>
              <a:ext cx="768" cy="219"/>
              <a:chOff x="4406" y="2836"/>
              <a:chExt cx="958" cy="295"/>
            </a:xfrm>
          </p:grpSpPr>
          <p:sp>
            <p:nvSpPr>
              <p:cNvPr id="57" name="Oval 529"/>
              <p:cNvSpPr>
                <a:spLocks noChangeArrowheads="1"/>
              </p:cNvSpPr>
              <p:nvPr/>
            </p:nvSpPr>
            <p:spPr bwMode="auto">
              <a:xfrm>
                <a:off x="4406" y="2836"/>
                <a:ext cx="958" cy="251"/>
              </a:xfrm>
              <a:prstGeom prst="ellipse">
                <a:avLst/>
              </a:prstGeom>
              <a:gradFill rotWithShape="1">
                <a:gsLst>
                  <a:gs pos="0">
                    <a:srgbClr val="FFFFFF"/>
                  </a:gs>
                  <a:gs pos="100000">
                    <a:srgbClr val="EEEFD7"/>
                  </a:gs>
                </a:gsLst>
                <a:path path="shape">
                  <a:fillToRect l="50000" t="50000" r="50000" b="50000"/>
                </a:path>
              </a:gradFill>
              <a:ln w="9525" algn="ctr">
                <a:solidFill>
                  <a:srgbClr val="808080"/>
                </a:solidFill>
                <a:round/>
              </a:ln>
              <a:effectLst>
                <a:outerShdw dist="35921" dir="2700000" algn="ctr" rotWithShape="0">
                  <a:srgbClr val="ADADAD"/>
                </a:outerShdw>
              </a:effectLst>
            </p:spPr>
            <p:txBody>
              <a:bodyPr wrap="none" anchor="ctr"/>
              <a:lstStyle/>
              <a:p>
                <a:pPr>
                  <a:defRPr/>
                </a:pPr>
                <a:endParaRPr lang="zh-CN" altLang="en-US">
                  <a:ea typeface="宋体" panose="02010600030101010101" pitchFamily="2" charset="-122"/>
                </a:endParaRPr>
              </a:p>
            </p:txBody>
          </p:sp>
          <p:pic>
            <p:nvPicPr>
              <p:cNvPr id="58" name="Picture 528" descr="三人看电脑"/>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2" y="2880"/>
                <a:ext cx="308"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 Box 530"/>
              <p:cNvSpPr txBox="1">
                <a:spLocks noChangeArrowheads="1"/>
              </p:cNvSpPr>
              <p:nvPr/>
            </p:nvSpPr>
            <p:spPr bwMode="auto">
              <a:xfrm>
                <a:off x="4490" y="2845"/>
                <a:ext cx="490"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r>
                  <a:rPr lang="zh-CN" altLang="en-US" sz="1600">
                    <a:solidFill>
                      <a:srgbClr val="0033CC"/>
                    </a:solidFill>
                    <a:ea typeface="宋体" panose="02010600030101010101" pitchFamily="2" charset="-122"/>
                  </a:rPr>
                  <a:t>市场</a:t>
                </a:r>
                <a:endParaRPr lang="zh-CN" altLang="en-US" sz="1600">
                  <a:solidFill>
                    <a:srgbClr val="0033CC"/>
                  </a:solidFill>
                  <a:ea typeface="宋体" panose="02010600030101010101" pitchFamily="2" charset="-122"/>
                </a:endParaRPr>
              </a:p>
            </p:txBody>
          </p:sp>
        </p:grpSp>
        <p:grpSp>
          <p:nvGrpSpPr>
            <p:cNvPr id="16" name="Group 552"/>
            <p:cNvGrpSpPr/>
            <p:nvPr/>
          </p:nvGrpSpPr>
          <p:grpSpPr bwMode="auto">
            <a:xfrm>
              <a:off x="2841" y="2885"/>
              <a:ext cx="768" cy="213"/>
              <a:chOff x="3488" y="2488"/>
              <a:chExt cx="958" cy="287"/>
            </a:xfrm>
          </p:grpSpPr>
          <p:sp>
            <p:nvSpPr>
              <p:cNvPr id="50" name="Oval 531"/>
              <p:cNvSpPr>
                <a:spLocks noChangeArrowheads="1"/>
              </p:cNvSpPr>
              <p:nvPr/>
            </p:nvSpPr>
            <p:spPr bwMode="auto">
              <a:xfrm>
                <a:off x="3488" y="2488"/>
                <a:ext cx="958" cy="251"/>
              </a:xfrm>
              <a:prstGeom prst="ellipse">
                <a:avLst/>
              </a:prstGeom>
              <a:gradFill rotWithShape="1">
                <a:gsLst>
                  <a:gs pos="0">
                    <a:srgbClr val="FFFFFF"/>
                  </a:gs>
                  <a:gs pos="100000">
                    <a:srgbClr val="EEEFD7"/>
                  </a:gs>
                </a:gsLst>
                <a:path path="shape">
                  <a:fillToRect l="50000" t="50000" r="50000" b="50000"/>
                </a:path>
              </a:gradFill>
              <a:ln w="9525" algn="ctr">
                <a:solidFill>
                  <a:srgbClr val="808080"/>
                </a:solidFill>
                <a:round/>
              </a:ln>
              <a:effectLst>
                <a:outerShdw dist="35921" dir="2700000" algn="ctr" rotWithShape="0">
                  <a:srgbClr val="ADADAD"/>
                </a:outerShdw>
              </a:effectLst>
            </p:spPr>
            <p:txBody>
              <a:bodyPr wrap="none" anchor="ctr"/>
              <a:lstStyle/>
              <a:p>
                <a:pPr>
                  <a:defRPr/>
                </a:pPr>
                <a:endParaRPr lang="zh-CN" altLang="en-US">
                  <a:ea typeface="宋体" panose="02010600030101010101" pitchFamily="2" charset="-122"/>
                </a:endParaRPr>
              </a:p>
            </p:txBody>
          </p:sp>
          <p:grpSp>
            <p:nvGrpSpPr>
              <p:cNvPr id="51" name="Group 532"/>
              <p:cNvGrpSpPr/>
              <p:nvPr/>
            </p:nvGrpSpPr>
            <p:grpSpPr bwMode="auto">
              <a:xfrm>
                <a:off x="3996" y="2508"/>
                <a:ext cx="303" cy="192"/>
                <a:chOff x="3792" y="2832"/>
                <a:chExt cx="837" cy="912"/>
              </a:xfrm>
            </p:grpSpPr>
            <p:sp>
              <p:nvSpPr>
                <p:cNvPr id="53" name="Freeform 533"/>
                <p:cNvSpPr/>
                <p:nvPr/>
              </p:nvSpPr>
              <p:spPr bwMode="auto">
                <a:xfrm>
                  <a:off x="4256" y="3252"/>
                  <a:ext cx="265" cy="276"/>
                </a:xfrm>
                <a:custGeom>
                  <a:avLst/>
                  <a:gdLst>
                    <a:gd name="T0" fmla="*/ 20 w 265"/>
                    <a:gd name="T1" fmla="*/ 40 h 276"/>
                    <a:gd name="T2" fmla="*/ 68 w 265"/>
                    <a:gd name="T3" fmla="*/ 100 h 276"/>
                    <a:gd name="T4" fmla="*/ 112 w 265"/>
                    <a:gd name="T5" fmla="*/ 144 h 276"/>
                    <a:gd name="T6" fmla="*/ 172 w 265"/>
                    <a:gd name="T7" fmla="*/ 216 h 276"/>
                    <a:gd name="T8" fmla="*/ 228 w 265"/>
                    <a:gd name="T9" fmla="*/ 276 h 276"/>
                    <a:gd name="T10" fmla="*/ 244 w 265"/>
                    <a:gd name="T11" fmla="*/ 192 h 276"/>
                    <a:gd name="T12" fmla="*/ 224 w 265"/>
                    <a:gd name="T13" fmla="*/ 156 h 276"/>
                    <a:gd name="T14" fmla="*/ 196 w 265"/>
                    <a:gd name="T15" fmla="*/ 88 h 276"/>
                    <a:gd name="T16" fmla="*/ 140 w 265"/>
                    <a:gd name="T17" fmla="*/ 36 h 276"/>
                    <a:gd name="T18" fmla="*/ 116 w 265"/>
                    <a:gd name="T19" fmla="*/ 16 h 276"/>
                    <a:gd name="T20" fmla="*/ 64 w 265"/>
                    <a:gd name="T21" fmla="*/ 0 h 276"/>
                    <a:gd name="T22" fmla="*/ 0 w 265"/>
                    <a:gd name="T23" fmla="*/ 24 h 276"/>
                    <a:gd name="T24" fmla="*/ 20 w 265"/>
                    <a:gd name="T25" fmla="*/ 40 h 2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5"/>
                    <a:gd name="T40" fmla="*/ 0 h 276"/>
                    <a:gd name="T41" fmla="*/ 265 w 265"/>
                    <a:gd name="T42" fmla="*/ 276 h 2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5" h="276">
                      <a:moveTo>
                        <a:pt x="20" y="40"/>
                      </a:moveTo>
                      <a:cubicBezTo>
                        <a:pt x="30" y="70"/>
                        <a:pt x="36" y="89"/>
                        <a:pt x="68" y="100"/>
                      </a:cubicBezTo>
                      <a:cubicBezTo>
                        <a:pt x="79" y="116"/>
                        <a:pt x="96" y="133"/>
                        <a:pt x="112" y="144"/>
                      </a:cubicBezTo>
                      <a:cubicBezTo>
                        <a:pt x="127" y="166"/>
                        <a:pt x="153" y="197"/>
                        <a:pt x="172" y="216"/>
                      </a:cubicBezTo>
                      <a:cubicBezTo>
                        <a:pt x="181" y="242"/>
                        <a:pt x="202" y="267"/>
                        <a:pt x="228" y="276"/>
                      </a:cubicBezTo>
                      <a:cubicBezTo>
                        <a:pt x="265" y="264"/>
                        <a:pt x="248" y="229"/>
                        <a:pt x="244" y="192"/>
                      </a:cubicBezTo>
                      <a:cubicBezTo>
                        <a:pt x="242" y="175"/>
                        <a:pt x="230" y="175"/>
                        <a:pt x="224" y="156"/>
                      </a:cubicBezTo>
                      <a:cubicBezTo>
                        <a:pt x="216" y="132"/>
                        <a:pt x="214" y="106"/>
                        <a:pt x="196" y="88"/>
                      </a:cubicBezTo>
                      <a:cubicBezTo>
                        <a:pt x="187" y="62"/>
                        <a:pt x="161" y="51"/>
                        <a:pt x="140" y="36"/>
                      </a:cubicBezTo>
                      <a:cubicBezTo>
                        <a:pt x="124" y="25"/>
                        <a:pt x="133" y="23"/>
                        <a:pt x="116" y="16"/>
                      </a:cubicBezTo>
                      <a:cubicBezTo>
                        <a:pt x="99" y="9"/>
                        <a:pt x="81" y="6"/>
                        <a:pt x="64" y="0"/>
                      </a:cubicBezTo>
                      <a:cubicBezTo>
                        <a:pt x="41" y="3"/>
                        <a:pt x="12" y="0"/>
                        <a:pt x="0" y="24"/>
                      </a:cubicBezTo>
                      <a:lnTo>
                        <a:pt x="20" y="4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54" name="Freeform 534"/>
                <p:cNvSpPr/>
                <p:nvPr/>
              </p:nvSpPr>
              <p:spPr bwMode="auto">
                <a:xfrm>
                  <a:off x="3934" y="3504"/>
                  <a:ext cx="301" cy="192"/>
                </a:xfrm>
                <a:custGeom>
                  <a:avLst/>
                  <a:gdLst>
                    <a:gd name="T0" fmla="*/ 34 w 301"/>
                    <a:gd name="T1" fmla="*/ 36 h 192"/>
                    <a:gd name="T2" fmla="*/ 122 w 301"/>
                    <a:gd name="T3" fmla="*/ 0 h 192"/>
                    <a:gd name="T4" fmla="*/ 246 w 301"/>
                    <a:gd name="T5" fmla="*/ 28 h 192"/>
                    <a:gd name="T6" fmla="*/ 286 w 301"/>
                    <a:gd name="T7" fmla="*/ 92 h 192"/>
                    <a:gd name="T8" fmla="*/ 290 w 301"/>
                    <a:gd name="T9" fmla="*/ 152 h 192"/>
                    <a:gd name="T10" fmla="*/ 274 w 301"/>
                    <a:gd name="T11" fmla="*/ 160 h 192"/>
                    <a:gd name="T12" fmla="*/ 186 w 301"/>
                    <a:gd name="T13" fmla="*/ 192 h 192"/>
                    <a:gd name="T14" fmla="*/ 106 w 301"/>
                    <a:gd name="T15" fmla="*/ 188 h 192"/>
                    <a:gd name="T16" fmla="*/ 14 w 301"/>
                    <a:gd name="T17" fmla="*/ 108 h 192"/>
                    <a:gd name="T18" fmla="*/ 6 w 301"/>
                    <a:gd name="T19" fmla="*/ 24 h 192"/>
                    <a:gd name="T20" fmla="*/ 34 w 301"/>
                    <a:gd name="T21" fmla="*/ 36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1"/>
                    <a:gd name="T34" fmla="*/ 0 h 192"/>
                    <a:gd name="T35" fmla="*/ 301 w 301"/>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1" h="192">
                      <a:moveTo>
                        <a:pt x="34" y="36"/>
                      </a:moveTo>
                      <a:cubicBezTo>
                        <a:pt x="60" y="17"/>
                        <a:pt x="92" y="10"/>
                        <a:pt x="122" y="0"/>
                      </a:cubicBezTo>
                      <a:cubicBezTo>
                        <a:pt x="152" y="2"/>
                        <a:pt x="219" y="1"/>
                        <a:pt x="246" y="28"/>
                      </a:cubicBezTo>
                      <a:cubicBezTo>
                        <a:pt x="265" y="47"/>
                        <a:pt x="272" y="71"/>
                        <a:pt x="286" y="92"/>
                      </a:cubicBezTo>
                      <a:cubicBezTo>
                        <a:pt x="291" y="112"/>
                        <a:pt x="301" y="130"/>
                        <a:pt x="290" y="152"/>
                      </a:cubicBezTo>
                      <a:cubicBezTo>
                        <a:pt x="287" y="157"/>
                        <a:pt x="279" y="157"/>
                        <a:pt x="274" y="160"/>
                      </a:cubicBezTo>
                      <a:cubicBezTo>
                        <a:pt x="246" y="176"/>
                        <a:pt x="216" y="182"/>
                        <a:pt x="186" y="192"/>
                      </a:cubicBezTo>
                      <a:cubicBezTo>
                        <a:pt x="159" y="191"/>
                        <a:pt x="133" y="190"/>
                        <a:pt x="106" y="188"/>
                      </a:cubicBezTo>
                      <a:cubicBezTo>
                        <a:pt x="56" y="184"/>
                        <a:pt x="40" y="142"/>
                        <a:pt x="14" y="108"/>
                      </a:cubicBezTo>
                      <a:cubicBezTo>
                        <a:pt x="0" y="67"/>
                        <a:pt x="6" y="90"/>
                        <a:pt x="6" y="24"/>
                      </a:cubicBezTo>
                      <a:lnTo>
                        <a:pt x="34" y="3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55" name="Oval 535"/>
                <p:cNvSpPr>
                  <a:spLocks noChangeArrowheads="1"/>
                </p:cNvSpPr>
                <p:nvPr/>
              </p:nvSpPr>
              <p:spPr bwMode="auto">
                <a:xfrm>
                  <a:off x="4128" y="3312"/>
                  <a:ext cx="48" cy="144"/>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pic>
              <p:nvPicPr>
                <p:cNvPr id="56" name="Picture 536" descr="打电话人"/>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2" y="2832"/>
                  <a:ext cx="837"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 name="Text Box 537"/>
              <p:cNvSpPr txBox="1">
                <a:spLocks noChangeArrowheads="1"/>
              </p:cNvSpPr>
              <p:nvPr/>
            </p:nvSpPr>
            <p:spPr bwMode="auto">
              <a:xfrm>
                <a:off x="3594" y="2490"/>
                <a:ext cx="491"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r>
                  <a:rPr lang="zh-CN" altLang="en-US" sz="1600">
                    <a:solidFill>
                      <a:srgbClr val="0033CC"/>
                    </a:solidFill>
                    <a:ea typeface="宋体" panose="02010600030101010101" pitchFamily="2" charset="-122"/>
                  </a:rPr>
                  <a:t>客服</a:t>
                </a:r>
                <a:endParaRPr lang="zh-CN" altLang="en-US" sz="1600">
                  <a:solidFill>
                    <a:srgbClr val="0033CC"/>
                  </a:solidFill>
                  <a:ea typeface="宋体" panose="02010600030101010101" pitchFamily="2" charset="-122"/>
                </a:endParaRPr>
              </a:p>
            </p:txBody>
          </p:sp>
        </p:grpSp>
        <p:grpSp>
          <p:nvGrpSpPr>
            <p:cNvPr id="17" name="Group 551"/>
            <p:cNvGrpSpPr/>
            <p:nvPr/>
          </p:nvGrpSpPr>
          <p:grpSpPr bwMode="auto">
            <a:xfrm>
              <a:off x="4342" y="3245"/>
              <a:ext cx="769" cy="218"/>
              <a:chOff x="2438" y="2464"/>
              <a:chExt cx="958" cy="293"/>
            </a:xfrm>
          </p:grpSpPr>
          <p:sp>
            <p:nvSpPr>
              <p:cNvPr id="47" name="Oval 539"/>
              <p:cNvSpPr>
                <a:spLocks noChangeArrowheads="1"/>
              </p:cNvSpPr>
              <p:nvPr/>
            </p:nvSpPr>
            <p:spPr bwMode="auto">
              <a:xfrm>
                <a:off x="2438" y="2464"/>
                <a:ext cx="958" cy="250"/>
              </a:xfrm>
              <a:prstGeom prst="ellipse">
                <a:avLst/>
              </a:prstGeom>
              <a:gradFill rotWithShape="1">
                <a:gsLst>
                  <a:gs pos="0">
                    <a:srgbClr val="FFFFFF"/>
                  </a:gs>
                  <a:gs pos="100000">
                    <a:srgbClr val="EEEFD7"/>
                  </a:gs>
                </a:gsLst>
                <a:path path="shape">
                  <a:fillToRect l="50000" t="50000" r="50000" b="50000"/>
                </a:path>
              </a:gradFill>
              <a:ln w="9525" algn="ctr">
                <a:solidFill>
                  <a:srgbClr val="808080"/>
                </a:solidFill>
                <a:round/>
              </a:ln>
              <a:effectLst>
                <a:outerShdw dist="35921" dir="2700000" algn="ctr" rotWithShape="0">
                  <a:srgbClr val="ADADAD"/>
                </a:outerShdw>
              </a:effectLst>
            </p:spPr>
            <p:txBody>
              <a:bodyPr wrap="none" anchor="ctr"/>
              <a:lstStyle/>
              <a:p>
                <a:pPr>
                  <a:defRPr/>
                </a:pPr>
                <a:endParaRPr lang="zh-CN" altLang="en-US">
                  <a:ea typeface="宋体" panose="02010600030101010101" pitchFamily="2" charset="-122"/>
                </a:endParaRPr>
              </a:p>
            </p:txBody>
          </p:sp>
          <p:pic>
            <p:nvPicPr>
              <p:cNvPr id="48" name="Picture 538" descr="bd07131_"/>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2910" y="2496"/>
                <a:ext cx="33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 Box 540"/>
              <p:cNvSpPr txBox="1">
                <a:spLocks noChangeArrowheads="1"/>
              </p:cNvSpPr>
              <p:nvPr/>
            </p:nvSpPr>
            <p:spPr bwMode="auto">
              <a:xfrm>
                <a:off x="2520" y="2471"/>
                <a:ext cx="49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r>
                  <a:rPr lang="zh-CN" altLang="en-US" sz="1600">
                    <a:solidFill>
                      <a:srgbClr val="0033CC"/>
                    </a:solidFill>
                    <a:ea typeface="宋体" panose="02010600030101010101" pitchFamily="2" charset="-122"/>
                  </a:rPr>
                  <a:t>运输</a:t>
                </a:r>
                <a:endParaRPr lang="zh-CN" altLang="en-US" sz="1600">
                  <a:solidFill>
                    <a:srgbClr val="0033CC"/>
                  </a:solidFill>
                  <a:ea typeface="宋体" panose="02010600030101010101" pitchFamily="2" charset="-122"/>
                </a:endParaRPr>
              </a:p>
            </p:txBody>
          </p:sp>
        </p:grpSp>
        <p:grpSp>
          <p:nvGrpSpPr>
            <p:cNvPr id="18" name="Group 544"/>
            <p:cNvGrpSpPr/>
            <p:nvPr/>
          </p:nvGrpSpPr>
          <p:grpSpPr bwMode="auto">
            <a:xfrm>
              <a:off x="1565" y="3217"/>
              <a:ext cx="769" cy="219"/>
              <a:chOff x="542" y="2996"/>
              <a:chExt cx="958" cy="295"/>
            </a:xfrm>
          </p:grpSpPr>
          <p:sp>
            <p:nvSpPr>
              <p:cNvPr id="44" name="Oval 545"/>
              <p:cNvSpPr>
                <a:spLocks noChangeArrowheads="1"/>
              </p:cNvSpPr>
              <p:nvPr/>
            </p:nvSpPr>
            <p:spPr bwMode="auto">
              <a:xfrm>
                <a:off x="542" y="2997"/>
                <a:ext cx="958" cy="251"/>
              </a:xfrm>
              <a:prstGeom prst="ellipse">
                <a:avLst/>
              </a:prstGeom>
              <a:gradFill rotWithShape="1">
                <a:gsLst>
                  <a:gs pos="0">
                    <a:srgbClr val="FFFFFF"/>
                  </a:gs>
                  <a:gs pos="100000">
                    <a:srgbClr val="EEEFD7"/>
                  </a:gs>
                </a:gsLst>
                <a:path path="shape">
                  <a:fillToRect l="50000" t="50000" r="50000" b="50000"/>
                </a:path>
              </a:gradFill>
              <a:ln w="9525" algn="ctr">
                <a:solidFill>
                  <a:srgbClr val="808080"/>
                </a:solidFill>
                <a:round/>
              </a:ln>
              <a:effectLst>
                <a:outerShdw dist="35921" dir="2700000" algn="ctr" rotWithShape="0">
                  <a:srgbClr val="ADADAD"/>
                </a:outerShdw>
              </a:effectLst>
            </p:spPr>
            <p:txBody>
              <a:bodyPr wrap="none" anchor="ctr"/>
              <a:lstStyle/>
              <a:p>
                <a:pPr>
                  <a:defRPr/>
                </a:pPr>
                <a:endParaRPr lang="zh-CN" altLang="en-US">
                  <a:ea typeface="宋体" panose="02010600030101010101" pitchFamily="2" charset="-122"/>
                </a:endParaRPr>
              </a:p>
            </p:txBody>
          </p:sp>
          <p:graphicFrame>
            <p:nvGraphicFramePr>
              <p:cNvPr id="45" name="Object 546"/>
              <p:cNvGraphicFramePr>
                <a:graphicFrameLocks noChangeAspect="1"/>
              </p:cNvGraphicFramePr>
              <p:nvPr/>
            </p:nvGraphicFramePr>
            <p:xfrm>
              <a:off x="1007" y="2996"/>
              <a:ext cx="307" cy="213"/>
            </p:xfrm>
            <a:graphic>
              <a:graphicData uri="http://schemas.openxmlformats.org/presentationml/2006/ole">
                <mc:AlternateContent xmlns:mc="http://schemas.openxmlformats.org/markup-compatibility/2006">
                  <mc:Choice xmlns:v="urn:schemas-microsoft-com:vml" Requires="v">
                    <p:oleObj spid="_x0000_s6156" name="CorelDRAW" r:id="rId14" imgW="6049010" imgH="4190365" progId="CorelDRAW.Graphic.9">
                      <p:embed/>
                    </p:oleObj>
                  </mc:Choice>
                  <mc:Fallback>
                    <p:oleObj name="CorelDRAW" r:id="rId14" imgW="6049010" imgH="4190365" progId="CorelDRAW.Graphic.9">
                      <p:embed/>
                      <p:pic>
                        <p:nvPicPr>
                          <p:cNvPr id="0" name="Object 5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 y="2996"/>
                            <a:ext cx="30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 name="Text Box 547"/>
              <p:cNvSpPr txBox="1">
                <a:spLocks noChangeArrowheads="1"/>
              </p:cNvSpPr>
              <p:nvPr/>
            </p:nvSpPr>
            <p:spPr bwMode="auto">
              <a:xfrm>
                <a:off x="624" y="3005"/>
                <a:ext cx="49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r>
                  <a:rPr lang="zh-CN" altLang="en-US" sz="1600">
                    <a:solidFill>
                      <a:srgbClr val="0033CC"/>
                    </a:solidFill>
                    <a:ea typeface="宋体" panose="02010600030101010101" pitchFamily="2" charset="-122"/>
                  </a:rPr>
                  <a:t>计划</a:t>
                </a:r>
                <a:endParaRPr lang="zh-CN" altLang="en-US" sz="1600">
                  <a:solidFill>
                    <a:srgbClr val="0033CC"/>
                  </a:solidFill>
                  <a:ea typeface="宋体" panose="02010600030101010101" pitchFamily="2" charset="-122"/>
                </a:endParaRPr>
              </a:p>
            </p:txBody>
          </p:sp>
        </p:grpSp>
        <p:sp>
          <p:nvSpPr>
            <p:cNvPr id="19" name="Line 556"/>
            <p:cNvSpPr>
              <a:spLocks noChangeShapeType="1"/>
            </p:cNvSpPr>
            <p:nvPr/>
          </p:nvSpPr>
          <p:spPr bwMode="auto">
            <a:xfrm flipH="1">
              <a:off x="1569" y="2401"/>
              <a:ext cx="1034" cy="881"/>
            </a:xfrm>
            <a:prstGeom prst="line">
              <a:avLst/>
            </a:prstGeom>
            <a:noFill/>
            <a:ln w="9525">
              <a:solidFill>
                <a:srgbClr val="333333"/>
              </a:solidFill>
              <a:round/>
            </a:ln>
            <a:extLst>
              <a:ext uri="{909E8E84-426E-40DD-AFC4-6F175D3DCCD1}">
                <a14:hiddenFill xmlns:a14="http://schemas.microsoft.com/office/drawing/2010/main">
                  <a:noFill/>
                </a14:hiddenFill>
              </a:ext>
            </a:extLst>
          </p:spPr>
          <p:txBody>
            <a:bodyPr anchor="ctr"/>
            <a:lstStyle/>
            <a:p>
              <a:endParaRPr lang="en-CA"/>
            </a:p>
          </p:txBody>
        </p:sp>
        <p:sp>
          <p:nvSpPr>
            <p:cNvPr id="20" name="Line 559"/>
            <p:cNvSpPr>
              <a:spLocks noChangeShapeType="1"/>
            </p:cNvSpPr>
            <p:nvPr/>
          </p:nvSpPr>
          <p:spPr bwMode="auto">
            <a:xfrm flipH="1">
              <a:off x="1761" y="2499"/>
              <a:ext cx="1136" cy="1153"/>
            </a:xfrm>
            <a:prstGeom prst="line">
              <a:avLst/>
            </a:prstGeom>
            <a:noFill/>
            <a:ln w="9525">
              <a:solidFill>
                <a:srgbClr val="333333"/>
              </a:solidFill>
              <a:round/>
            </a:ln>
            <a:extLst>
              <a:ext uri="{909E8E84-426E-40DD-AFC4-6F175D3DCCD1}">
                <a14:hiddenFill xmlns:a14="http://schemas.microsoft.com/office/drawing/2010/main">
                  <a:noFill/>
                </a14:hiddenFill>
              </a:ext>
            </a:extLst>
          </p:spPr>
          <p:txBody>
            <a:bodyPr anchor="ctr"/>
            <a:lstStyle/>
            <a:p>
              <a:endParaRPr lang="en-CA"/>
            </a:p>
          </p:txBody>
        </p:sp>
        <p:sp>
          <p:nvSpPr>
            <p:cNvPr id="21" name="Line 560"/>
            <p:cNvSpPr>
              <a:spLocks noChangeShapeType="1"/>
            </p:cNvSpPr>
            <p:nvPr/>
          </p:nvSpPr>
          <p:spPr bwMode="auto">
            <a:xfrm flipH="1">
              <a:off x="2647" y="2517"/>
              <a:ext cx="524" cy="1366"/>
            </a:xfrm>
            <a:prstGeom prst="line">
              <a:avLst/>
            </a:prstGeom>
            <a:noFill/>
            <a:ln w="9525">
              <a:solidFill>
                <a:srgbClr val="333333"/>
              </a:solidFill>
              <a:round/>
            </a:ln>
            <a:extLst>
              <a:ext uri="{909E8E84-426E-40DD-AFC4-6F175D3DCCD1}">
                <a14:hiddenFill xmlns:a14="http://schemas.microsoft.com/office/drawing/2010/main">
                  <a:noFill/>
                </a14:hiddenFill>
              </a:ext>
            </a:extLst>
          </p:spPr>
          <p:txBody>
            <a:bodyPr anchor="ctr"/>
            <a:lstStyle/>
            <a:p>
              <a:endParaRPr lang="en-CA"/>
            </a:p>
          </p:txBody>
        </p:sp>
        <p:sp>
          <p:nvSpPr>
            <p:cNvPr id="22" name="Line 561"/>
            <p:cNvSpPr>
              <a:spLocks noChangeShapeType="1"/>
            </p:cNvSpPr>
            <p:nvPr/>
          </p:nvSpPr>
          <p:spPr bwMode="auto">
            <a:xfrm>
              <a:off x="3499" y="2526"/>
              <a:ext cx="288" cy="1375"/>
            </a:xfrm>
            <a:prstGeom prst="line">
              <a:avLst/>
            </a:prstGeom>
            <a:noFill/>
            <a:ln w="9525">
              <a:solidFill>
                <a:srgbClr val="333333"/>
              </a:solidFill>
              <a:round/>
            </a:ln>
            <a:extLst>
              <a:ext uri="{909E8E84-426E-40DD-AFC4-6F175D3DCCD1}">
                <a14:hiddenFill xmlns:a14="http://schemas.microsoft.com/office/drawing/2010/main">
                  <a:noFill/>
                </a14:hiddenFill>
              </a:ext>
            </a:extLst>
          </p:spPr>
          <p:txBody>
            <a:bodyPr anchor="ctr"/>
            <a:lstStyle/>
            <a:p>
              <a:endParaRPr lang="en-CA"/>
            </a:p>
          </p:txBody>
        </p:sp>
        <p:sp>
          <p:nvSpPr>
            <p:cNvPr id="23" name="Line 562"/>
            <p:cNvSpPr>
              <a:spLocks noChangeShapeType="1"/>
            </p:cNvSpPr>
            <p:nvPr/>
          </p:nvSpPr>
          <p:spPr bwMode="auto">
            <a:xfrm>
              <a:off x="3763" y="2472"/>
              <a:ext cx="1001" cy="1251"/>
            </a:xfrm>
            <a:prstGeom prst="line">
              <a:avLst/>
            </a:prstGeom>
            <a:noFill/>
            <a:ln w="9525">
              <a:solidFill>
                <a:srgbClr val="333333"/>
              </a:solidFill>
              <a:round/>
            </a:ln>
            <a:extLst>
              <a:ext uri="{909E8E84-426E-40DD-AFC4-6F175D3DCCD1}">
                <a14:hiddenFill xmlns:a14="http://schemas.microsoft.com/office/drawing/2010/main">
                  <a:noFill/>
                </a14:hiddenFill>
              </a:ext>
            </a:extLst>
          </p:spPr>
          <p:txBody>
            <a:bodyPr anchor="ctr"/>
            <a:lstStyle/>
            <a:p>
              <a:endParaRPr lang="en-CA"/>
            </a:p>
          </p:txBody>
        </p:sp>
        <p:sp>
          <p:nvSpPr>
            <p:cNvPr id="24" name="Line 563"/>
            <p:cNvSpPr>
              <a:spLocks noChangeShapeType="1"/>
            </p:cNvSpPr>
            <p:nvPr/>
          </p:nvSpPr>
          <p:spPr bwMode="auto">
            <a:xfrm>
              <a:off x="4004" y="2352"/>
              <a:ext cx="1107" cy="953"/>
            </a:xfrm>
            <a:prstGeom prst="line">
              <a:avLst/>
            </a:prstGeom>
            <a:noFill/>
            <a:ln w="9525">
              <a:solidFill>
                <a:srgbClr val="333333"/>
              </a:solidFill>
              <a:round/>
            </a:ln>
            <a:extLst>
              <a:ext uri="{909E8E84-426E-40DD-AFC4-6F175D3DCCD1}">
                <a14:hiddenFill xmlns:a14="http://schemas.microsoft.com/office/drawing/2010/main">
                  <a:noFill/>
                </a14:hiddenFill>
              </a:ext>
            </a:extLst>
          </p:spPr>
          <p:txBody>
            <a:bodyPr anchor="ctr"/>
            <a:lstStyle/>
            <a:p>
              <a:endParaRPr lang="en-CA"/>
            </a:p>
          </p:txBody>
        </p:sp>
        <p:sp>
          <p:nvSpPr>
            <p:cNvPr id="25" name="Line 566"/>
            <p:cNvSpPr>
              <a:spLocks noChangeShapeType="1"/>
            </p:cNvSpPr>
            <p:nvPr/>
          </p:nvSpPr>
          <p:spPr bwMode="auto">
            <a:xfrm flipH="1">
              <a:off x="2108" y="2454"/>
              <a:ext cx="577" cy="575"/>
            </a:xfrm>
            <a:prstGeom prst="line">
              <a:avLst/>
            </a:prstGeom>
            <a:noFill/>
            <a:ln w="9525">
              <a:solidFill>
                <a:srgbClr val="333333"/>
              </a:solidFill>
              <a:prstDash val="dash"/>
              <a:round/>
            </a:ln>
            <a:extLst>
              <a:ext uri="{909E8E84-426E-40DD-AFC4-6F175D3DCCD1}">
                <a14:hiddenFill xmlns:a14="http://schemas.microsoft.com/office/drawing/2010/main">
                  <a:noFill/>
                </a14:hiddenFill>
              </a:ext>
            </a:extLst>
          </p:spPr>
          <p:txBody>
            <a:bodyPr anchor="ctr"/>
            <a:lstStyle/>
            <a:p>
              <a:endParaRPr lang="en-CA"/>
            </a:p>
          </p:txBody>
        </p:sp>
        <p:sp>
          <p:nvSpPr>
            <p:cNvPr id="26" name="Line 574"/>
            <p:cNvSpPr>
              <a:spLocks noChangeShapeType="1"/>
            </p:cNvSpPr>
            <p:nvPr/>
          </p:nvSpPr>
          <p:spPr bwMode="auto">
            <a:xfrm flipH="1">
              <a:off x="2858" y="3496"/>
              <a:ext cx="318" cy="209"/>
            </a:xfrm>
            <a:prstGeom prst="line">
              <a:avLst/>
            </a:prstGeom>
            <a:noFill/>
            <a:ln w="9525">
              <a:solidFill>
                <a:srgbClr val="333333"/>
              </a:solidFill>
              <a:prstDash val="dash"/>
              <a:round/>
            </a:ln>
            <a:extLst>
              <a:ext uri="{909E8E84-426E-40DD-AFC4-6F175D3DCCD1}">
                <a14:hiddenFill xmlns:a14="http://schemas.microsoft.com/office/drawing/2010/main">
                  <a:noFill/>
                </a14:hiddenFill>
              </a:ext>
            </a:extLst>
          </p:spPr>
          <p:txBody>
            <a:bodyPr anchor="ctr"/>
            <a:lstStyle/>
            <a:p>
              <a:endParaRPr lang="en-CA"/>
            </a:p>
          </p:txBody>
        </p:sp>
        <p:sp>
          <p:nvSpPr>
            <p:cNvPr id="27" name="Line 575"/>
            <p:cNvSpPr>
              <a:spLocks noChangeShapeType="1"/>
            </p:cNvSpPr>
            <p:nvPr/>
          </p:nvSpPr>
          <p:spPr bwMode="auto">
            <a:xfrm flipH="1">
              <a:off x="2300" y="3438"/>
              <a:ext cx="722" cy="85"/>
            </a:xfrm>
            <a:prstGeom prst="line">
              <a:avLst/>
            </a:prstGeom>
            <a:noFill/>
            <a:ln w="9525">
              <a:solidFill>
                <a:srgbClr val="333333"/>
              </a:solidFill>
              <a:prstDash val="dash"/>
              <a:round/>
            </a:ln>
            <a:extLst>
              <a:ext uri="{909E8E84-426E-40DD-AFC4-6F175D3DCCD1}">
                <a14:hiddenFill xmlns:a14="http://schemas.microsoft.com/office/drawing/2010/main">
                  <a:noFill/>
                </a14:hiddenFill>
              </a:ext>
            </a:extLst>
          </p:spPr>
          <p:txBody>
            <a:bodyPr anchor="ctr"/>
            <a:lstStyle/>
            <a:p>
              <a:endParaRPr lang="en-CA"/>
            </a:p>
          </p:txBody>
        </p:sp>
        <p:sp>
          <p:nvSpPr>
            <p:cNvPr id="28" name="Line 576"/>
            <p:cNvSpPr>
              <a:spLocks noChangeShapeType="1"/>
            </p:cNvSpPr>
            <p:nvPr/>
          </p:nvSpPr>
          <p:spPr bwMode="auto">
            <a:xfrm>
              <a:off x="2329" y="3305"/>
              <a:ext cx="631" cy="62"/>
            </a:xfrm>
            <a:prstGeom prst="line">
              <a:avLst/>
            </a:prstGeom>
            <a:noFill/>
            <a:ln w="9525">
              <a:solidFill>
                <a:srgbClr val="333333"/>
              </a:solidFill>
              <a:prstDash val="dash"/>
              <a:round/>
            </a:ln>
            <a:extLst>
              <a:ext uri="{909E8E84-426E-40DD-AFC4-6F175D3DCCD1}">
                <a14:hiddenFill xmlns:a14="http://schemas.microsoft.com/office/drawing/2010/main">
                  <a:noFill/>
                </a14:hiddenFill>
              </a:ext>
            </a:extLst>
          </p:spPr>
          <p:txBody>
            <a:bodyPr anchor="ctr"/>
            <a:lstStyle/>
            <a:p>
              <a:endParaRPr lang="en-CA"/>
            </a:p>
          </p:txBody>
        </p:sp>
        <p:sp>
          <p:nvSpPr>
            <p:cNvPr id="29" name="Line 577"/>
            <p:cNvSpPr>
              <a:spLocks noChangeShapeType="1"/>
            </p:cNvSpPr>
            <p:nvPr/>
          </p:nvSpPr>
          <p:spPr bwMode="auto">
            <a:xfrm>
              <a:off x="2786" y="3113"/>
              <a:ext cx="289" cy="161"/>
            </a:xfrm>
            <a:prstGeom prst="line">
              <a:avLst/>
            </a:prstGeom>
            <a:noFill/>
            <a:ln w="9525">
              <a:solidFill>
                <a:srgbClr val="333333"/>
              </a:solidFill>
              <a:prstDash val="dash"/>
              <a:round/>
            </a:ln>
            <a:extLst>
              <a:ext uri="{909E8E84-426E-40DD-AFC4-6F175D3DCCD1}">
                <a14:hiddenFill xmlns:a14="http://schemas.microsoft.com/office/drawing/2010/main">
                  <a:noFill/>
                </a14:hiddenFill>
              </a:ext>
            </a:extLst>
          </p:spPr>
          <p:txBody>
            <a:bodyPr anchor="ctr"/>
            <a:lstStyle/>
            <a:p>
              <a:endParaRPr lang="en-CA"/>
            </a:p>
          </p:txBody>
        </p:sp>
        <p:sp>
          <p:nvSpPr>
            <p:cNvPr id="30" name="Line 578"/>
            <p:cNvSpPr>
              <a:spLocks noChangeShapeType="1"/>
            </p:cNvSpPr>
            <p:nvPr/>
          </p:nvSpPr>
          <p:spPr bwMode="auto">
            <a:xfrm>
              <a:off x="3215" y="3073"/>
              <a:ext cx="67" cy="165"/>
            </a:xfrm>
            <a:prstGeom prst="line">
              <a:avLst/>
            </a:prstGeom>
            <a:noFill/>
            <a:ln w="9525">
              <a:solidFill>
                <a:srgbClr val="333333"/>
              </a:solidFill>
              <a:prstDash val="dash"/>
              <a:round/>
            </a:ln>
            <a:extLst>
              <a:ext uri="{909E8E84-426E-40DD-AFC4-6F175D3DCCD1}">
                <a14:hiddenFill xmlns:a14="http://schemas.microsoft.com/office/drawing/2010/main">
                  <a:noFill/>
                </a14:hiddenFill>
              </a:ext>
            </a:extLst>
          </p:spPr>
          <p:txBody>
            <a:bodyPr anchor="ctr"/>
            <a:lstStyle/>
            <a:p>
              <a:endParaRPr lang="en-CA"/>
            </a:p>
          </p:txBody>
        </p:sp>
        <p:sp>
          <p:nvSpPr>
            <p:cNvPr id="31" name="Line 579"/>
            <p:cNvSpPr>
              <a:spLocks noChangeShapeType="1"/>
            </p:cNvSpPr>
            <p:nvPr/>
          </p:nvSpPr>
          <p:spPr bwMode="auto">
            <a:xfrm flipV="1">
              <a:off x="3580" y="3144"/>
              <a:ext cx="342" cy="156"/>
            </a:xfrm>
            <a:prstGeom prst="line">
              <a:avLst/>
            </a:prstGeom>
            <a:noFill/>
            <a:ln w="9525">
              <a:solidFill>
                <a:srgbClr val="333333"/>
              </a:solidFill>
              <a:prstDash val="dash"/>
              <a:round/>
            </a:ln>
            <a:extLst>
              <a:ext uri="{909E8E84-426E-40DD-AFC4-6F175D3DCCD1}">
                <a14:hiddenFill xmlns:a14="http://schemas.microsoft.com/office/drawing/2010/main">
                  <a:noFill/>
                </a14:hiddenFill>
              </a:ext>
            </a:extLst>
          </p:spPr>
          <p:txBody>
            <a:bodyPr anchor="ctr"/>
            <a:lstStyle/>
            <a:p>
              <a:endParaRPr lang="en-CA"/>
            </a:p>
          </p:txBody>
        </p:sp>
        <p:sp>
          <p:nvSpPr>
            <p:cNvPr id="32" name="Line 580"/>
            <p:cNvSpPr>
              <a:spLocks noChangeShapeType="1"/>
            </p:cNvSpPr>
            <p:nvPr/>
          </p:nvSpPr>
          <p:spPr bwMode="auto">
            <a:xfrm flipV="1">
              <a:off x="3633" y="3372"/>
              <a:ext cx="737" cy="26"/>
            </a:xfrm>
            <a:prstGeom prst="line">
              <a:avLst/>
            </a:prstGeom>
            <a:noFill/>
            <a:ln w="9525">
              <a:solidFill>
                <a:srgbClr val="333333"/>
              </a:solidFill>
              <a:prstDash val="dash"/>
              <a:round/>
            </a:ln>
            <a:extLst>
              <a:ext uri="{909E8E84-426E-40DD-AFC4-6F175D3DCCD1}">
                <a14:hiddenFill xmlns:a14="http://schemas.microsoft.com/office/drawing/2010/main">
                  <a:noFill/>
                </a14:hiddenFill>
              </a:ext>
            </a:extLst>
          </p:spPr>
          <p:txBody>
            <a:bodyPr anchor="ctr"/>
            <a:lstStyle/>
            <a:p>
              <a:endParaRPr lang="en-CA"/>
            </a:p>
          </p:txBody>
        </p:sp>
        <p:sp>
          <p:nvSpPr>
            <p:cNvPr id="33" name="Line 581"/>
            <p:cNvSpPr>
              <a:spLocks noChangeShapeType="1"/>
            </p:cNvSpPr>
            <p:nvPr/>
          </p:nvSpPr>
          <p:spPr bwMode="auto">
            <a:xfrm>
              <a:off x="3388" y="3492"/>
              <a:ext cx="274" cy="218"/>
            </a:xfrm>
            <a:prstGeom prst="line">
              <a:avLst/>
            </a:prstGeom>
            <a:noFill/>
            <a:ln w="9525">
              <a:solidFill>
                <a:srgbClr val="333333"/>
              </a:solidFill>
              <a:prstDash val="dash"/>
              <a:round/>
            </a:ln>
            <a:extLst>
              <a:ext uri="{909E8E84-426E-40DD-AFC4-6F175D3DCCD1}">
                <a14:hiddenFill xmlns:a14="http://schemas.microsoft.com/office/drawing/2010/main">
                  <a:noFill/>
                </a14:hiddenFill>
              </a:ext>
            </a:extLst>
          </p:spPr>
          <p:txBody>
            <a:bodyPr anchor="ctr"/>
            <a:lstStyle/>
            <a:p>
              <a:endParaRPr lang="en-CA"/>
            </a:p>
          </p:txBody>
        </p:sp>
        <p:sp>
          <p:nvSpPr>
            <p:cNvPr id="34" name="Line 582"/>
            <p:cNvSpPr>
              <a:spLocks noChangeShapeType="1"/>
            </p:cNvSpPr>
            <p:nvPr/>
          </p:nvSpPr>
          <p:spPr bwMode="auto">
            <a:xfrm>
              <a:off x="3561" y="3456"/>
              <a:ext cx="578" cy="156"/>
            </a:xfrm>
            <a:prstGeom prst="line">
              <a:avLst/>
            </a:prstGeom>
            <a:noFill/>
            <a:ln w="9525">
              <a:solidFill>
                <a:srgbClr val="333333"/>
              </a:solidFill>
              <a:prstDash val="dash"/>
              <a:round/>
            </a:ln>
            <a:extLst>
              <a:ext uri="{909E8E84-426E-40DD-AFC4-6F175D3DCCD1}">
                <a14:hiddenFill xmlns:a14="http://schemas.microsoft.com/office/drawing/2010/main">
                  <a:noFill/>
                </a14:hiddenFill>
              </a:ext>
            </a:extLst>
          </p:spPr>
          <p:txBody>
            <a:bodyPr anchor="ctr"/>
            <a:lstStyle/>
            <a:p>
              <a:endParaRPr lang="en-CA"/>
            </a:p>
          </p:txBody>
        </p:sp>
        <p:sp>
          <p:nvSpPr>
            <p:cNvPr id="35" name="Line 573"/>
            <p:cNvSpPr>
              <a:spLocks noChangeShapeType="1"/>
            </p:cNvSpPr>
            <p:nvPr/>
          </p:nvSpPr>
          <p:spPr bwMode="auto">
            <a:xfrm>
              <a:off x="3311" y="2267"/>
              <a:ext cx="0" cy="1109"/>
            </a:xfrm>
            <a:prstGeom prst="line">
              <a:avLst/>
            </a:prstGeom>
            <a:noFill/>
            <a:ln w="9525">
              <a:solidFill>
                <a:srgbClr val="333333"/>
              </a:solidFill>
              <a:round/>
            </a:ln>
            <a:extLst>
              <a:ext uri="{909E8E84-426E-40DD-AFC4-6F175D3DCCD1}">
                <a14:hiddenFill xmlns:a14="http://schemas.microsoft.com/office/drawing/2010/main">
                  <a:noFill/>
                </a14:hiddenFill>
              </a:ext>
            </a:extLst>
          </p:spPr>
          <p:txBody>
            <a:bodyPr anchor="ctr"/>
            <a:lstStyle/>
            <a:p>
              <a:endParaRPr lang="en-CA"/>
            </a:p>
          </p:txBody>
        </p:sp>
        <p:grpSp>
          <p:nvGrpSpPr>
            <p:cNvPr id="36" name="Group 557"/>
            <p:cNvGrpSpPr/>
            <p:nvPr/>
          </p:nvGrpSpPr>
          <p:grpSpPr bwMode="auto">
            <a:xfrm>
              <a:off x="2537" y="2076"/>
              <a:ext cx="1491" cy="470"/>
              <a:chOff x="2239" y="1902"/>
              <a:chExt cx="1529" cy="411"/>
            </a:xfrm>
          </p:grpSpPr>
          <p:grpSp>
            <p:nvGrpSpPr>
              <p:cNvPr id="40" name="Group 209"/>
              <p:cNvGrpSpPr/>
              <p:nvPr/>
            </p:nvGrpSpPr>
            <p:grpSpPr bwMode="auto">
              <a:xfrm>
                <a:off x="2239" y="1902"/>
                <a:ext cx="1529" cy="411"/>
                <a:chOff x="3974" y="1735"/>
                <a:chExt cx="695" cy="318"/>
              </a:xfrm>
            </p:grpSpPr>
            <p:sp>
              <p:nvSpPr>
                <p:cNvPr id="42" name="Oval 210"/>
                <p:cNvSpPr>
                  <a:spLocks noChangeArrowheads="1"/>
                </p:cNvSpPr>
                <p:nvPr/>
              </p:nvSpPr>
              <p:spPr bwMode="auto">
                <a:xfrm>
                  <a:off x="3974" y="1757"/>
                  <a:ext cx="695" cy="296"/>
                </a:xfrm>
                <a:prstGeom prst="ellipse">
                  <a:avLst/>
                </a:prstGeom>
                <a:gradFill rotWithShape="0">
                  <a:gsLst>
                    <a:gs pos="0">
                      <a:srgbClr val="A2A2A2"/>
                    </a:gs>
                    <a:gs pos="50000">
                      <a:srgbClr val="CBCBCB"/>
                    </a:gs>
                    <a:gs pos="100000">
                      <a:srgbClr val="A2A2A2"/>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sp>
              <p:nvSpPr>
                <p:cNvPr id="43" name="Oval 211"/>
                <p:cNvSpPr>
                  <a:spLocks noChangeArrowheads="1"/>
                </p:cNvSpPr>
                <p:nvPr/>
              </p:nvSpPr>
              <p:spPr bwMode="auto">
                <a:xfrm>
                  <a:off x="3974" y="1735"/>
                  <a:ext cx="695" cy="296"/>
                </a:xfrm>
                <a:prstGeom prst="ellipse">
                  <a:avLst/>
                </a:prstGeom>
                <a:gradFill rotWithShape="0">
                  <a:gsLst>
                    <a:gs pos="0">
                      <a:srgbClr val="CBCBCB"/>
                    </a:gs>
                    <a:gs pos="50000">
                      <a:srgbClr val="EAEAEA"/>
                    </a:gs>
                    <a:gs pos="100000">
                      <a:srgbClr val="CBCBCB"/>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grpSp>
          <p:sp>
            <p:nvSpPr>
              <p:cNvPr id="41" name="Text Box 183"/>
              <p:cNvSpPr txBox="1">
                <a:spLocks noChangeArrowheads="1"/>
              </p:cNvSpPr>
              <p:nvPr/>
            </p:nvSpPr>
            <p:spPr bwMode="auto">
              <a:xfrm>
                <a:off x="2358" y="1914"/>
                <a:ext cx="1206"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r>
                  <a:rPr kumimoji="1" lang="zh-CN" altLang="en-US" sz="2000">
                    <a:solidFill>
                      <a:srgbClr val="FF0000"/>
                    </a:solidFill>
                    <a:latin typeface="Times New Roman" panose="02020603050405020304" pitchFamily="18" charset="0"/>
                    <a:ea typeface="宋体" panose="02010600030101010101" pitchFamily="2" charset="-122"/>
                  </a:rPr>
                  <a:t>企业决策层</a:t>
                </a:r>
                <a:endParaRPr kumimoji="1" lang="zh-CN" altLang="en-US" sz="2000">
                  <a:solidFill>
                    <a:srgbClr val="FF0000"/>
                  </a:solidFill>
                  <a:latin typeface="Times New Roman" panose="02020603050405020304" pitchFamily="18" charset="0"/>
                  <a:ea typeface="宋体" panose="02010600030101010101" pitchFamily="2" charset="-122"/>
                </a:endParaRPr>
              </a:p>
            </p:txBody>
          </p:sp>
        </p:grpSp>
        <p:graphicFrame>
          <p:nvGraphicFramePr>
            <p:cNvPr id="37" name="Object 56"/>
            <p:cNvGraphicFramePr>
              <a:graphicFrameLocks noChangeAspect="1"/>
            </p:cNvGraphicFramePr>
            <p:nvPr/>
          </p:nvGraphicFramePr>
          <p:xfrm>
            <a:off x="3612" y="2187"/>
            <a:ext cx="303" cy="205"/>
          </p:xfrm>
          <a:graphic>
            <a:graphicData uri="http://schemas.openxmlformats.org/presentationml/2006/ole">
              <mc:AlternateContent xmlns:mc="http://schemas.openxmlformats.org/markup-compatibility/2006">
                <mc:Choice xmlns:v="urn:schemas-microsoft-com:vml" Requires="v">
                  <p:oleObj spid="_x0000_s6157" name="CorelDRAW" r:id="rId15" imgW="2884170" imgH="2562225" progId="CorelDRAW.Graphic.9">
                    <p:embed/>
                  </p:oleObj>
                </mc:Choice>
                <mc:Fallback>
                  <p:oleObj name="CorelDRAW" r:id="rId15" imgW="2884170" imgH="2562225" progId="CorelDRAW.Graphic.9">
                    <p:embed/>
                    <p:pic>
                      <p:nvPicPr>
                        <p:cNvPr id="0" name="Object 5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12" y="2187"/>
                          <a:ext cx="303"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8" name="Picture 585" descr="三人-讨论"/>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70" y="2283"/>
              <a:ext cx="461"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31" descr="Site0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31" y="2877"/>
              <a:ext cx="3623" cy="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610"/>
          <p:cNvGrpSpPr/>
          <p:nvPr/>
        </p:nvGrpSpPr>
        <p:grpSpPr bwMode="auto">
          <a:xfrm>
            <a:off x="3376515" y="4342622"/>
            <a:ext cx="6130925" cy="1079500"/>
            <a:chOff x="1404" y="2544"/>
            <a:chExt cx="3862" cy="680"/>
          </a:xfrm>
        </p:grpSpPr>
        <p:pic>
          <p:nvPicPr>
            <p:cNvPr id="354" name="Picture 608" descr="plat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04" y="2544"/>
              <a:ext cx="3862"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5" name="Text Box 609"/>
            <p:cNvSpPr txBox="1">
              <a:spLocks noChangeArrowheads="1"/>
            </p:cNvSpPr>
            <p:nvPr/>
          </p:nvSpPr>
          <p:spPr bwMode="auto">
            <a:xfrm>
              <a:off x="1422" y="2580"/>
              <a:ext cx="3762"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buFont typeface="Marlett" pitchFamily="2" charset="2"/>
                <a:buNone/>
              </a:pPr>
              <a:r>
                <a:rPr kumimoji="1" lang="zh-CN" altLang="en-US" sz="2800">
                  <a:solidFill>
                    <a:srgbClr val="0033CC"/>
                  </a:solidFill>
                  <a:latin typeface="楷体_GB2312" pitchFamily="49" charset="-122"/>
                  <a:ea typeface="楷体_GB2312" pitchFamily="49" charset="-122"/>
                </a:rPr>
                <a:t>扁平化的组织结构，拆除了信息传输和管理的中间环节。</a:t>
              </a:r>
              <a:endParaRPr kumimoji="1" lang="zh-CN" altLang="en-US" sz="2800">
                <a:solidFill>
                  <a:srgbClr val="0033CC"/>
                </a:solidFill>
                <a:latin typeface="楷体_GB2312" pitchFamily="49" charset="-122"/>
                <a:ea typeface="楷体_GB2312" pitchFamily="49" charset="-122"/>
              </a:endParaRPr>
            </a:p>
          </p:txBody>
        </p:sp>
      </p:grpSp>
      <p:grpSp>
        <p:nvGrpSpPr>
          <p:cNvPr id="356" name="Group 757"/>
          <p:cNvGrpSpPr/>
          <p:nvPr/>
        </p:nvGrpSpPr>
        <p:grpSpPr bwMode="auto">
          <a:xfrm>
            <a:off x="3357465" y="1285097"/>
            <a:ext cx="6130925" cy="1555750"/>
            <a:chOff x="1392" y="786"/>
            <a:chExt cx="3862" cy="980"/>
          </a:xfrm>
        </p:grpSpPr>
        <p:pic>
          <p:nvPicPr>
            <p:cNvPr id="357" name="Picture 603" descr="plat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92" y="786"/>
              <a:ext cx="3862" cy="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Text Box 586"/>
            <p:cNvSpPr txBox="1">
              <a:spLocks noChangeArrowheads="1"/>
            </p:cNvSpPr>
            <p:nvPr/>
          </p:nvSpPr>
          <p:spPr bwMode="auto">
            <a:xfrm>
              <a:off x="1410" y="846"/>
              <a:ext cx="3762"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buFont typeface="Marlett" pitchFamily="2" charset="2"/>
                <a:buNone/>
              </a:pPr>
              <a:r>
                <a:rPr kumimoji="1" lang="zh-CN" altLang="en-US" sz="2800">
                  <a:solidFill>
                    <a:srgbClr val="0033CC"/>
                  </a:solidFill>
                  <a:latin typeface="Times New Roman" panose="02020603050405020304" pitchFamily="18" charset="0"/>
                  <a:ea typeface="楷体_GB2312" pitchFamily="49" charset="-122"/>
                </a:rPr>
                <a:t>信息技术的发展和应用扩大了管理的幅度和灵活度，提高了信息传递的准确、即时性。</a:t>
              </a:r>
              <a:endParaRPr kumimoji="1" lang="zh-CN" altLang="en-US" sz="2800">
                <a:solidFill>
                  <a:srgbClr val="0033CC"/>
                </a:solidFill>
                <a:latin typeface="Times New Roman" panose="02020603050405020304" pitchFamily="18" charset="0"/>
                <a:ea typeface="楷体_GB2312" pitchFamily="49" charset="-122"/>
              </a:endParaRPr>
            </a:p>
          </p:txBody>
        </p:sp>
      </p:grpSp>
      <p:sp>
        <p:nvSpPr>
          <p:cNvPr id="359" name="Text Box 758"/>
          <p:cNvSpPr txBox="1">
            <a:spLocks noChangeArrowheads="1"/>
          </p:cNvSpPr>
          <p:nvPr/>
        </p:nvSpPr>
        <p:spPr bwMode="auto">
          <a:xfrm>
            <a:off x="3414615" y="1275572"/>
            <a:ext cx="5895975" cy="1604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spcBef>
                <a:spcPct val="50000"/>
              </a:spcBef>
            </a:pPr>
            <a:endParaRPr lang="zh-CN" altLang="en-US">
              <a:ea typeface="宋体" panose="02010600030101010101" pitchFamily="2" charset="-122"/>
            </a:endParaRPr>
          </a:p>
          <a:p>
            <a:pPr>
              <a:spcBef>
                <a:spcPct val="50000"/>
              </a:spcBef>
            </a:pPr>
            <a:endParaRPr lang="zh-CN" altLang="en-US">
              <a:ea typeface="宋体" panose="02010600030101010101" pitchFamily="2" charset="-122"/>
            </a:endParaRPr>
          </a:p>
          <a:p>
            <a:pPr>
              <a:spcBef>
                <a:spcPct val="50000"/>
              </a:spcBef>
            </a:pPr>
            <a:endParaRPr lang="zh-CN" altLang="en-US">
              <a:ea typeface="宋体" panose="02010600030101010101" pitchFamily="2" charset="-122"/>
            </a:endParaRPr>
          </a:p>
          <a:p>
            <a:pPr>
              <a:spcBef>
                <a:spcPct val="50000"/>
              </a:spcBef>
            </a:pPr>
            <a:endParaRPr lang="zh-CN" altLang="en-US">
              <a:ea typeface="宋体" panose="02010600030101010101" pitchFamily="2" charset="-122"/>
            </a:endParaRPr>
          </a:p>
        </p:txBody>
      </p:sp>
      <p:grpSp>
        <p:nvGrpSpPr>
          <p:cNvPr id="360" name="Group 756"/>
          <p:cNvGrpSpPr/>
          <p:nvPr/>
        </p:nvGrpSpPr>
        <p:grpSpPr bwMode="auto">
          <a:xfrm>
            <a:off x="3511453" y="1256522"/>
            <a:ext cx="4400550" cy="1811338"/>
            <a:chOff x="1489" y="768"/>
            <a:chExt cx="2772" cy="1141"/>
          </a:xfrm>
        </p:grpSpPr>
        <p:grpSp>
          <p:nvGrpSpPr>
            <p:cNvPr id="361" name="Group 755"/>
            <p:cNvGrpSpPr/>
            <p:nvPr/>
          </p:nvGrpSpPr>
          <p:grpSpPr bwMode="auto">
            <a:xfrm>
              <a:off x="1489" y="768"/>
              <a:ext cx="964" cy="681"/>
              <a:chOff x="2797" y="-222"/>
              <a:chExt cx="964" cy="681"/>
            </a:xfrm>
          </p:grpSpPr>
          <p:sp>
            <p:nvSpPr>
              <p:cNvPr id="369" name="Freeform 622"/>
              <p:cNvSpPr/>
              <p:nvPr/>
            </p:nvSpPr>
            <p:spPr bwMode="auto">
              <a:xfrm>
                <a:off x="2797" y="-222"/>
                <a:ext cx="964" cy="681"/>
              </a:xfrm>
              <a:custGeom>
                <a:avLst/>
                <a:gdLst>
                  <a:gd name="T0" fmla="*/ 355 w 2892"/>
                  <a:gd name="T1" fmla="*/ 8 h 2724"/>
                  <a:gd name="T2" fmla="*/ 400 w 2892"/>
                  <a:gd name="T3" fmla="*/ 33 h 2724"/>
                  <a:gd name="T4" fmla="*/ 388 w 2892"/>
                  <a:gd name="T5" fmla="*/ 50 h 2724"/>
                  <a:gd name="T6" fmla="*/ 384 w 2892"/>
                  <a:gd name="T7" fmla="*/ 72 h 2724"/>
                  <a:gd name="T8" fmla="*/ 379 w 2892"/>
                  <a:gd name="T9" fmla="*/ 95 h 2724"/>
                  <a:gd name="T10" fmla="*/ 412 w 2892"/>
                  <a:gd name="T11" fmla="*/ 113 h 2724"/>
                  <a:gd name="T12" fmla="*/ 474 w 2892"/>
                  <a:gd name="T13" fmla="*/ 138 h 2724"/>
                  <a:gd name="T14" fmla="*/ 563 w 2892"/>
                  <a:gd name="T15" fmla="*/ 189 h 2724"/>
                  <a:gd name="T16" fmla="*/ 686 w 2892"/>
                  <a:gd name="T17" fmla="*/ 221 h 2724"/>
                  <a:gd name="T18" fmla="*/ 733 w 2892"/>
                  <a:gd name="T19" fmla="*/ 232 h 2724"/>
                  <a:gd name="T20" fmla="*/ 746 w 2892"/>
                  <a:gd name="T21" fmla="*/ 259 h 2724"/>
                  <a:gd name="T22" fmla="*/ 736 w 2892"/>
                  <a:gd name="T23" fmla="*/ 277 h 2724"/>
                  <a:gd name="T24" fmla="*/ 716 w 2892"/>
                  <a:gd name="T25" fmla="*/ 298 h 2724"/>
                  <a:gd name="T26" fmla="*/ 714 w 2892"/>
                  <a:gd name="T27" fmla="*/ 346 h 2724"/>
                  <a:gd name="T28" fmla="*/ 722 w 2892"/>
                  <a:gd name="T29" fmla="*/ 410 h 2724"/>
                  <a:gd name="T30" fmla="*/ 737 w 2892"/>
                  <a:gd name="T31" fmla="*/ 432 h 2724"/>
                  <a:gd name="T32" fmla="*/ 761 w 2892"/>
                  <a:gd name="T33" fmla="*/ 440 h 2724"/>
                  <a:gd name="T34" fmla="*/ 800 w 2892"/>
                  <a:gd name="T35" fmla="*/ 450 h 2724"/>
                  <a:gd name="T36" fmla="*/ 836 w 2892"/>
                  <a:gd name="T37" fmla="*/ 458 h 2724"/>
                  <a:gd name="T38" fmla="*/ 850 w 2892"/>
                  <a:gd name="T39" fmla="*/ 468 h 2724"/>
                  <a:gd name="T40" fmla="*/ 841 w 2892"/>
                  <a:gd name="T41" fmla="*/ 485 h 2724"/>
                  <a:gd name="T42" fmla="*/ 846 w 2892"/>
                  <a:gd name="T43" fmla="*/ 510 h 2724"/>
                  <a:gd name="T44" fmla="*/ 853 w 2892"/>
                  <a:gd name="T45" fmla="*/ 535 h 2724"/>
                  <a:gd name="T46" fmla="*/ 873 w 2892"/>
                  <a:gd name="T47" fmla="*/ 550 h 2724"/>
                  <a:gd name="T48" fmla="*/ 922 w 2892"/>
                  <a:gd name="T49" fmla="*/ 560 h 2724"/>
                  <a:gd name="T50" fmla="*/ 960 w 2892"/>
                  <a:gd name="T51" fmla="*/ 577 h 2724"/>
                  <a:gd name="T52" fmla="*/ 964 w 2892"/>
                  <a:gd name="T53" fmla="*/ 618 h 2724"/>
                  <a:gd name="T54" fmla="*/ 952 w 2892"/>
                  <a:gd name="T55" fmla="*/ 647 h 2724"/>
                  <a:gd name="T56" fmla="*/ 921 w 2892"/>
                  <a:gd name="T57" fmla="*/ 652 h 2724"/>
                  <a:gd name="T58" fmla="*/ 898 w 2892"/>
                  <a:gd name="T59" fmla="*/ 670 h 2724"/>
                  <a:gd name="T60" fmla="*/ 861 w 2892"/>
                  <a:gd name="T61" fmla="*/ 680 h 2724"/>
                  <a:gd name="T62" fmla="*/ 763 w 2892"/>
                  <a:gd name="T63" fmla="*/ 664 h 2724"/>
                  <a:gd name="T64" fmla="*/ 647 w 2892"/>
                  <a:gd name="T65" fmla="*/ 659 h 2724"/>
                  <a:gd name="T66" fmla="*/ 484 w 2892"/>
                  <a:gd name="T67" fmla="*/ 643 h 2724"/>
                  <a:gd name="T68" fmla="*/ 352 w 2892"/>
                  <a:gd name="T69" fmla="*/ 642 h 2724"/>
                  <a:gd name="T70" fmla="*/ 329 w 2892"/>
                  <a:gd name="T71" fmla="*/ 653 h 2724"/>
                  <a:gd name="T72" fmla="*/ 301 w 2892"/>
                  <a:gd name="T73" fmla="*/ 658 h 2724"/>
                  <a:gd name="T74" fmla="*/ 258 w 2892"/>
                  <a:gd name="T75" fmla="*/ 643 h 2724"/>
                  <a:gd name="T76" fmla="*/ 199 w 2892"/>
                  <a:gd name="T77" fmla="*/ 628 h 2724"/>
                  <a:gd name="T78" fmla="*/ 131 w 2892"/>
                  <a:gd name="T79" fmla="*/ 611 h 2724"/>
                  <a:gd name="T80" fmla="*/ 102 w 2892"/>
                  <a:gd name="T81" fmla="*/ 594 h 2724"/>
                  <a:gd name="T82" fmla="*/ 99 w 2892"/>
                  <a:gd name="T83" fmla="*/ 557 h 2724"/>
                  <a:gd name="T84" fmla="*/ 77 w 2892"/>
                  <a:gd name="T85" fmla="*/ 461 h 2724"/>
                  <a:gd name="T86" fmla="*/ 43 w 2892"/>
                  <a:gd name="T87" fmla="*/ 397 h 2724"/>
                  <a:gd name="T88" fmla="*/ 35 w 2892"/>
                  <a:gd name="T89" fmla="*/ 370 h 2724"/>
                  <a:gd name="T90" fmla="*/ 43 w 2892"/>
                  <a:gd name="T91" fmla="*/ 351 h 2724"/>
                  <a:gd name="T92" fmla="*/ 61 w 2892"/>
                  <a:gd name="T93" fmla="*/ 336 h 2724"/>
                  <a:gd name="T94" fmla="*/ 17 w 2892"/>
                  <a:gd name="T95" fmla="*/ 268 h 2724"/>
                  <a:gd name="T96" fmla="*/ 5 w 2892"/>
                  <a:gd name="T97" fmla="*/ 182 h 2724"/>
                  <a:gd name="T98" fmla="*/ 71 w 2892"/>
                  <a:gd name="T99" fmla="*/ 112 h 2724"/>
                  <a:gd name="T100" fmla="*/ 162 w 2892"/>
                  <a:gd name="T101" fmla="*/ 85 h 2724"/>
                  <a:gd name="T102" fmla="*/ 185 w 2892"/>
                  <a:gd name="T103" fmla="*/ 83 h 2724"/>
                  <a:gd name="T104" fmla="*/ 214 w 2892"/>
                  <a:gd name="T105" fmla="*/ 89 h 2724"/>
                  <a:gd name="T106" fmla="*/ 250 w 2892"/>
                  <a:gd name="T107" fmla="*/ 98 h 2724"/>
                  <a:gd name="T108" fmla="*/ 260 w 2892"/>
                  <a:gd name="T109" fmla="*/ 72 h 2724"/>
                  <a:gd name="T110" fmla="*/ 253 w 2892"/>
                  <a:gd name="T111" fmla="*/ 38 h 2724"/>
                  <a:gd name="T112" fmla="*/ 274 w 2892"/>
                  <a:gd name="T113" fmla="*/ 14 h 2724"/>
                  <a:gd name="T114" fmla="*/ 302 w 2892"/>
                  <a:gd name="T115" fmla="*/ 1 h 272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92"/>
                  <a:gd name="T175" fmla="*/ 0 h 2724"/>
                  <a:gd name="T176" fmla="*/ 2892 w 2892"/>
                  <a:gd name="T177" fmla="*/ 2724 h 272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92" h="2724">
                    <a:moveTo>
                      <a:pt x="906" y="2"/>
                    </a:moveTo>
                    <a:lnTo>
                      <a:pt x="927" y="0"/>
                    </a:lnTo>
                    <a:lnTo>
                      <a:pt x="948" y="2"/>
                    </a:lnTo>
                    <a:lnTo>
                      <a:pt x="967" y="4"/>
                    </a:lnTo>
                    <a:lnTo>
                      <a:pt x="988" y="8"/>
                    </a:lnTo>
                    <a:lnTo>
                      <a:pt x="1008" y="13"/>
                    </a:lnTo>
                    <a:lnTo>
                      <a:pt x="1027" y="18"/>
                    </a:lnTo>
                    <a:lnTo>
                      <a:pt x="1046" y="25"/>
                    </a:lnTo>
                    <a:lnTo>
                      <a:pt x="1065" y="33"/>
                    </a:lnTo>
                    <a:lnTo>
                      <a:pt x="1083" y="41"/>
                    </a:lnTo>
                    <a:lnTo>
                      <a:pt x="1101" y="51"/>
                    </a:lnTo>
                    <a:lnTo>
                      <a:pt x="1118" y="60"/>
                    </a:lnTo>
                    <a:lnTo>
                      <a:pt x="1135" y="73"/>
                    </a:lnTo>
                    <a:lnTo>
                      <a:pt x="1149" y="84"/>
                    </a:lnTo>
                    <a:lnTo>
                      <a:pt x="1164" y="97"/>
                    </a:lnTo>
                    <a:lnTo>
                      <a:pt x="1178" y="112"/>
                    </a:lnTo>
                    <a:lnTo>
                      <a:pt x="1193" y="126"/>
                    </a:lnTo>
                    <a:lnTo>
                      <a:pt x="1200" y="133"/>
                    </a:lnTo>
                    <a:lnTo>
                      <a:pt x="1205" y="140"/>
                    </a:lnTo>
                    <a:lnTo>
                      <a:pt x="1206" y="146"/>
                    </a:lnTo>
                    <a:lnTo>
                      <a:pt x="1205" y="153"/>
                    </a:lnTo>
                    <a:lnTo>
                      <a:pt x="1200" y="161"/>
                    </a:lnTo>
                    <a:lnTo>
                      <a:pt x="1195" y="168"/>
                    </a:lnTo>
                    <a:lnTo>
                      <a:pt x="1188" y="175"/>
                    </a:lnTo>
                    <a:lnTo>
                      <a:pt x="1181" y="184"/>
                    </a:lnTo>
                    <a:lnTo>
                      <a:pt x="1172" y="193"/>
                    </a:lnTo>
                    <a:lnTo>
                      <a:pt x="1165" y="200"/>
                    </a:lnTo>
                    <a:lnTo>
                      <a:pt x="1159" y="210"/>
                    </a:lnTo>
                    <a:lnTo>
                      <a:pt x="1154" y="218"/>
                    </a:lnTo>
                    <a:lnTo>
                      <a:pt x="1152" y="228"/>
                    </a:lnTo>
                    <a:lnTo>
                      <a:pt x="1152" y="238"/>
                    </a:lnTo>
                    <a:lnTo>
                      <a:pt x="1153" y="248"/>
                    </a:lnTo>
                    <a:lnTo>
                      <a:pt x="1160" y="259"/>
                    </a:lnTo>
                    <a:lnTo>
                      <a:pt x="1157" y="268"/>
                    </a:lnTo>
                    <a:lnTo>
                      <a:pt x="1154" y="278"/>
                    </a:lnTo>
                    <a:lnTo>
                      <a:pt x="1153" y="289"/>
                    </a:lnTo>
                    <a:lnTo>
                      <a:pt x="1152" y="299"/>
                    </a:lnTo>
                    <a:lnTo>
                      <a:pt x="1149" y="310"/>
                    </a:lnTo>
                    <a:lnTo>
                      <a:pt x="1147" y="320"/>
                    </a:lnTo>
                    <a:lnTo>
                      <a:pt x="1146" y="330"/>
                    </a:lnTo>
                    <a:lnTo>
                      <a:pt x="1145" y="341"/>
                    </a:lnTo>
                    <a:lnTo>
                      <a:pt x="1142" y="350"/>
                    </a:lnTo>
                    <a:lnTo>
                      <a:pt x="1140" y="360"/>
                    </a:lnTo>
                    <a:lnTo>
                      <a:pt x="1138" y="371"/>
                    </a:lnTo>
                    <a:lnTo>
                      <a:pt x="1138" y="381"/>
                    </a:lnTo>
                    <a:lnTo>
                      <a:pt x="1135" y="391"/>
                    </a:lnTo>
                    <a:lnTo>
                      <a:pt x="1132" y="399"/>
                    </a:lnTo>
                    <a:lnTo>
                      <a:pt x="1131" y="409"/>
                    </a:lnTo>
                    <a:lnTo>
                      <a:pt x="1128" y="420"/>
                    </a:lnTo>
                    <a:lnTo>
                      <a:pt x="1149" y="426"/>
                    </a:lnTo>
                    <a:lnTo>
                      <a:pt x="1170" y="434"/>
                    </a:lnTo>
                    <a:lnTo>
                      <a:pt x="1192" y="441"/>
                    </a:lnTo>
                    <a:lnTo>
                      <a:pt x="1214" y="448"/>
                    </a:lnTo>
                    <a:lnTo>
                      <a:pt x="1235" y="454"/>
                    </a:lnTo>
                    <a:lnTo>
                      <a:pt x="1259" y="462"/>
                    </a:lnTo>
                    <a:lnTo>
                      <a:pt x="1281" y="469"/>
                    </a:lnTo>
                    <a:lnTo>
                      <a:pt x="1304" y="479"/>
                    </a:lnTo>
                    <a:lnTo>
                      <a:pt x="1324" y="486"/>
                    </a:lnTo>
                    <a:lnTo>
                      <a:pt x="1344" y="497"/>
                    </a:lnTo>
                    <a:lnTo>
                      <a:pt x="1364" y="509"/>
                    </a:lnTo>
                    <a:lnTo>
                      <a:pt x="1384" y="523"/>
                    </a:lnTo>
                    <a:lnTo>
                      <a:pt x="1403" y="536"/>
                    </a:lnTo>
                    <a:lnTo>
                      <a:pt x="1421" y="553"/>
                    </a:lnTo>
                    <a:lnTo>
                      <a:pt x="1437" y="572"/>
                    </a:lnTo>
                    <a:lnTo>
                      <a:pt x="1453" y="594"/>
                    </a:lnTo>
                    <a:lnTo>
                      <a:pt x="1478" y="627"/>
                    </a:lnTo>
                    <a:lnTo>
                      <a:pt x="1507" y="657"/>
                    </a:lnTo>
                    <a:lnTo>
                      <a:pt x="1539" y="682"/>
                    </a:lnTo>
                    <a:lnTo>
                      <a:pt x="1574" y="705"/>
                    </a:lnTo>
                    <a:lnTo>
                      <a:pt x="1610" y="725"/>
                    </a:lnTo>
                    <a:lnTo>
                      <a:pt x="1649" y="742"/>
                    </a:lnTo>
                    <a:lnTo>
                      <a:pt x="1690" y="756"/>
                    </a:lnTo>
                    <a:lnTo>
                      <a:pt x="1732" y="771"/>
                    </a:lnTo>
                    <a:lnTo>
                      <a:pt x="1772" y="783"/>
                    </a:lnTo>
                    <a:lnTo>
                      <a:pt x="1815" y="796"/>
                    </a:lnTo>
                    <a:lnTo>
                      <a:pt x="1857" y="808"/>
                    </a:lnTo>
                    <a:lnTo>
                      <a:pt x="1900" y="820"/>
                    </a:lnTo>
                    <a:lnTo>
                      <a:pt x="1940" y="834"/>
                    </a:lnTo>
                    <a:lnTo>
                      <a:pt x="1981" y="848"/>
                    </a:lnTo>
                    <a:lnTo>
                      <a:pt x="2019" y="864"/>
                    </a:lnTo>
                    <a:lnTo>
                      <a:pt x="2057" y="884"/>
                    </a:lnTo>
                    <a:lnTo>
                      <a:pt x="2072" y="887"/>
                    </a:lnTo>
                    <a:lnTo>
                      <a:pt x="2087" y="892"/>
                    </a:lnTo>
                    <a:lnTo>
                      <a:pt x="2103" y="896"/>
                    </a:lnTo>
                    <a:lnTo>
                      <a:pt x="2121" y="901"/>
                    </a:lnTo>
                    <a:lnTo>
                      <a:pt x="2136" y="906"/>
                    </a:lnTo>
                    <a:lnTo>
                      <a:pt x="2153" y="911"/>
                    </a:lnTo>
                    <a:lnTo>
                      <a:pt x="2168" y="915"/>
                    </a:lnTo>
                    <a:lnTo>
                      <a:pt x="2185" y="924"/>
                    </a:lnTo>
                    <a:lnTo>
                      <a:pt x="2198" y="930"/>
                    </a:lnTo>
                    <a:lnTo>
                      <a:pt x="2209" y="939"/>
                    </a:lnTo>
                    <a:lnTo>
                      <a:pt x="2220" y="949"/>
                    </a:lnTo>
                    <a:lnTo>
                      <a:pt x="2228" y="960"/>
                    </a:lnTo>
                    <a:lnTo>
                      <a:pt x="2234" y="972"/>
                    </a:lnTo>
                    <a:lnTo>
                      <a:pt x="2238" y="986"/>
                    </a:lnTo>
                    <a:lnTo>
                      <a:pt x="2238" y="1001"/>
                    </a:lnTo>
                    <a:lnTo>
                      <a:pt x="2237" y="1021"/>
                    </a:lnTo>
                    <a:lnTo>
                      <a:pt x="2235" y="1028"/>
                    </a:lnTo>
                    <a:lnTo>
                      <a:pt x="2237" y="1037"/>
                    </a:lnTo>
                    <a:lnTo>
                      <a:pt x="2237" y="1044"/>
                    </a:lnTo>
                    <a:lnTo>
                      <a:pt x="2239" y="1053"/>
                    </a:lnTo>
                    <a:lnTo>
                      <a:pt x="2241" y="1060"/>
                    </a:lnTo>
                    <a:lnTo>
                      <a:pt x="2241" y="1068"/>
                    </a:lnTo>
                    <a:lnTo>
                      <a:pt x="2241" y="1077"/>
                    </a:lnTo>
                    <a:lnTo>
                      <a:pt x="2241" y="1086"/>
                    </a:lnTo>
                    <a:lnTo>
                      <a:pt x="2231" y="1092"/>
                    </a:lnTo>
                    <a:lnTo>
                      <a:pt x="2220" y="1099"/>
                    </a:lnTo>
                    <a:lnTo>
                      <a:pt x="2209" y="1106"/>
                    </a:lnTo>
                    <a:lnTo>
                      <a:pt x="2200" y="1115"/>
                    </a:lnTo>
                    <a:lnTo>
                      <a:pt x="2191" y="1123"/>
                    </a:lnTo>
                    <a:lnTo>
                      <a:pt x="2182" y="1132"/>
                    </a:lnTo>
                    <a:lnTo>
                      <a:pt x="2172" y="1141"/>
                    </a:lnTo>
                    <a:lnTo>
                      <a:pt x="2167" y="1150"/>
                    </a:lnTo>
                    <a:lnTo>
                      <a:pt x="2159" y="1160"/>
                    </a:lnTo>
                    <a:lnTo>
                      <a:pt x="2154" y="1170"/>
                    </a:lnTo>
                    <a:lnTo>
                      <a:pt x="2149" y="1181"/>
                    </a:lnTo>
                    <a:lnTo>
                      <a:pt x="2147" y="1192"/>
                    </a:lnTo>
                    <a:lnTo>
                      <a:pt x="2145" y="1202"/>
                    </a:lnTo>
                    <a:lnTo>
                      <a:pt x="2146" y="1215"/>
                    </a:lnTo>
                    <a:lnTo>
                      <a:pt x="2146" y="1226"/>
                    </a:lnTo>
                    <a:lnTo>
                      <a:pt x="2150" y="1241"/>
                    </a:lnTo>
                    <a:lnTo>
                      <a:pt x="2147" y="1269"/>
                    </a:lnTo>
                    <a:lnTo>
                      <a:pt x="2146" y="1297"/>
                    </a:lnTo>
                    <a:lnTo>
                      <a:pt x="2145" y="1327"/>
                    </a:lnTo>
                    <a:lnTo>
                      <a:pt x="2145" y="1356"/>
                    </a:lnTo>
                    <a:lnTo>
                      <a:pt x="2143" y="1384"/>
                    </a:lnTo>
                    <a:lnTo>
                      <a:pt x="2143" y="1413"/>
                    </a:lnTo>
                    <a:lnTo>
                      <a:pt x="2145" y="1443"/>
                    </a:lnTo>
                    <a:lnTo>
                      <a:pt x="2146" y="1472"/>
                    </a:lnTo>
                    <a:lnTo>
                      <a:pt x="2147" y="1500"/>
                    </a:lnTo>
                    <a:lnTo>
                      <a:pt x="2149" y="1530"/>
                    </a:lnTo>
                    <a:lnTo>
                      <a:pt x="2153" y="1558"/>
                    </a:lnTo>
                    <a:lnTo>
                      <a:pt x="2156" y="1586"/>
                    </a:lnTo>
                    <a:lnTo>
                      <a:pt x="2159" y="1613"/>
                    </a:lnTo>
                    <a:lnTo>
                      <a:pt x="2165" y="1642"/>
                    </a:lnTo>
                    <a:lnTo>
                      <a:pt x="2170" y="1669"/>
                    </a:lnTo>
                    <a:lnTo>
                      <a:pt x="2177" y="1697"/>
                    </a:lnTo>
                    <a:lnTo>
                      <a:pt x="2177" y="1701"/>
                    </a:lnTo>
                    <a:lnTo>
                      <a:pt x="2179" y="1706"/>
                    </a:lnTo>
                    <a:lnTo>
                      <a:pt x="2184" y="1711"/>
                    </a:lnTo>
                    <a:lnTo>
                      <a:pt x="2189" y="1717"/>
                    </a:lnTo>
                    <a:lnTo>
                      <a:pt x="2195" y="1720"/>
                    </a:lnTo>
                    <a:lnTo>
                      <a:pt x="2202" y="1725"/>
                    </a:lnTo>
                    <a:lnTo>
                      <a:pt x="2210" y="1729"/>
                    </a:lnTo>
                    <a:lnTo>
                      <a:pt x="2218" y="1734"/>
                    </a:lnTo>
                    <a:lnTo>
                      <a:pt x="2227" y="1738"/>
                    </a:lnTo>
                    <a:lnTo>
                      <a:pt x="2235" y="1740"/>
                    </a:lnTo>
                    <a:lnTo>
                      <a:pt x="2244" y="1744"/>
                    </a:lnTo>
                    <a:lnTo>
                      <a:pt x="2253" y="1749"/>
                    </a:lnTo>
                    <a:lnTo>
                      <a:pt x="2260" y="1751"/>
                    </a:lnTo>
                    <a:lnTo>
                      <a:pt x="2270" y="1755"/>
                    </a:lnTo>
                    <a:lnTo>
                      <a:pt x="2277" y="1757"/>
                    </a:lnTo>
                    <a:lnTo>
                      <a:pt x="2284" y="1762"/>
                    </a:lnTo>
                    <a:lnTo>
                      <a:pt x="2297" y="1766"/>
                    </a:lnTo>
                    <a:lnTo>
                      <a:pt x="2309" y="1771"/>
                    </a:lnTo>
                    <a:lnTo>
                      <a:pt x="2322" y="1774"/>
                    </a:lnTo>
                    <a:lnTo>
                      <a:pt x="2336" y="1780"/>
                    </a:lnTo>
                    <a:lnTo>
                      <a:pt x="2348" y="1783"/>
                    </a:lnTo>
                    <a:lnTo>
                      <a:pt x="2362" y="1789"/>
                    </a:lnTo>
                    <a:lnTo>
                      <a:pt x="2375" y="1791"/>
                    </a:lnTo>
                    <a:lnTo>
                      <a:pt x="2387" y="1797"/>
                    </a:lnTo>
                    <a:lnTo>
                      <a:pt x="2400" y="1800"/>
                    </a:lnTo>
                    <a:lnTo>
                      <a:pt x="2414" y="1806"/>
                    </a:lnTo>
                    <a:lnTo>
                      <a:pt x="2425" y="1809"/>
                    </a:lnTo>
                    <a:lnTo>
                      <a:pt x="2439" y="1815"/>
                    </a:lnTo>
                    <a:lnTo>
                      <a:pt x="2451" y="1818"/>
                    </a:lnTo>
                    <a:lnTo>
                      <a:pt x="2465" y="1823"/>
                    </a:lnTo>
                    <a:lnTo>
                      <a:pt x="2478" y="1828"/>
                    </a:lnTo>
                    <a:lnTo>
                      <a:pt x="2492" y="1833"/>
                    </a:lnTo>
                    <a:lnTo>
                      <a:pt x="2499" y="1833"/>
                    </a:lnTo>
                    <a:lnTo>
                      <a:pt x="2509" y="1834"/>
                    </a:lnTo>
                    <a:lnTo>
                      <a:pt x="2516" y="1835"/>
                    </a:lnTo>
                    <a:lnTo>
                      <a:pt x="2523" y="1839"/>
                    </a:lnTo>
                    <a:lnTo>
                      <a:pt x="2528" y="1842"/>
                    </a:lnTo>
                    <a:lnTo>
                      <a:pt x="2534" y="1846"/>
                    </a:lnTo>
                    <a:lnTo>
                      <a:pt x="2538" y="1850"/>
                    </a:lnTo>
                    <a:lnTo>
                      <a:pt x="2542" y="1855"/>
                    </a:lnTo>
                    <a:lnTo>
                      <a:pt x="2545" y="1861"/>
                    </a:lnTo>
                    <a:lnTo>
                      <a:pt x="2549" y="1867"/>
                    </a:lnTo>
                    <a:lnTo>
                      <a:pt x="2549" y="1872"/>
                    </a:lnTo>
                    <a:lnTo>
                      <a:pt x="2552" y="1881"/>
                    </a:lnTo>
                    <a:lnTo>
                      <a:pt x="2552" y="1887"/>
                    </a:lnTo>
                    <a:lnTo>
                      <a:pt x="2552" y="1895"/>
                    </a:lnTo>
                    <a:lnTo>
                      <a:pt x="2552" y="1904"/>
                    </a:lnTo>
                    <a:lnTo>
                      <a:pt x="2552" y="1912"/>
                    </a:lnTo>
                    <a:lnTo>
                      <a:pt x="2539" y="1916"/>
                    </a:lnTo>
                    <a:lnTo>
                      <a:pt x="2532" y="1922"/>
                    </a:lnTo>
                    <a:lnTo>
                      <a:pt x="2525" y="1930"/>
                    </a:lnTo>
                    <a:lnTo>
                      <a:pt x="2523" y="1939"/>
                    </a:lnTo>
                    <a:lnTo>
                      <a:pt x="2521" y="1949"/>
                    </a:lnTo>
                    <a:lnTo>
                      <a:pt x="2521" y="1959"/>
                    </a:lnTo>
                    <a:lnTo>
                      <a:pt x="2523" y="1970"/>
                    </a:lnTo>
                    <a:lnTo>
                      <a:pt x="2525" y="1983"/>
                    </a:lnTo>
                    <a:lnTo>
                      <a:pt x="2527" y="1994"/>
                    </a:lnTo>
                    <a:lnTo>
                      <a:pt x="2531" y="2008"/>
                    </a:lnTo>
                    <a:lnTo>
                      <a:pt x="2534" y="2019"/>
                    </a:lnTo>
                    <a:lnTo>
                      <a:pt x="2538" y="2031"/>
                    </a:lnTo>
                    <a:lnTo>
                      <a:pt x="2539" y="2042"/>
                    </a:lnTo>
                    <a:lnTo>
                      <a:pt x="2542" y="2054"/>
                    </a:lnTo>
                    <a:lnTo>
                      <a:pt x="2543" y="2065"/>
                    </a:lnTo>
                    <a:lnTo>
                      <a:pt x="2545" y="2075"/>
                    </a:lnTo>
                    <a:lnTo>
                      <a:pt x="2546" y="2085"/>
                    </a:lnTo>
                    <a:lnTo>
                      <a:pt x="2549" y="2096"/>
                    </a:lnTo>
                    <a:lnTo>
                      <a:pt x="2552" y="2106"/>
                    </a:lnTo>
                    <a:lnTo>
                      <a:pt x="2555" y="2117"/>
                    </a:lnTo>
                    <a:lnTo>
                      <a:pt x="2556" y="2128"/>
                    </a:lnTo>
                    <a:lnTo>
                      <a:pt x="2559" y="2138"/>
                    </a:lnTo>
                    <a:lnTo>
                      <a:pt x="2562" y="2147"/>
                    </a:lnTo>
                    <a:lnTo>
                      <a:pt x="2567" y="2157"/>
                    </a:lnTo>
                    <a:lnTo>
                      <a:pt x="2570" y="2166"/>
                    </a:lnTo>
                    <a:lnTo>
                      <a:pt x="2576" y="2174"/>
                    </a:lnTo>
                    <a:lnTo>
                      <a:pt x="2581" y="2180"/>
                    </a:lnTo>
                    <a:lnTo>
                      <a:pt x="2591" y="2188"/>
                    </a:lnTo>
                    <a:lnTo>
                      <a:pt x="2598" y="2193"/>
                    </a:lnTo>
                    <a:lnTo>
                      <a:pt x="2609" y="2198"/>
                    </a:lnTo>
                    <a:lnTo>
                      <a:pt x="2620" y="2201"/>
                    </a:lnTo>
                    <a:lnTo>
                      <a:pt x="2635" y="2204"/>
                    </a:lnTo>
                    <a:lnTo>
                      <a:pt x="2649" y="2210"/>
                    </a:lnTo>
                    <a:lnTo>
                      <a:pt x="2665" y="2215"/>
                    </a:lnTo>
                    <a:lnTo>
                      <a:pt x="2680" y="2218"/>
                    </a:lnTo>
                    <a:lnTo>
                      <a:pt x="2697" y="2224"/>
                    </a:lnTo>
                    <a:lnTo>
                      <a:pt x="2714" y="2227"/>
                    </a:lnTo>
                    <a:lnTo>
                      <a:pt x="2732" y="2231"/>
                    </a:lnTo>
                    <a:lnTo>
                      <a:pt x="2748" y="2233"/>
                    </a:lnTo>
                    <a:lnTo>
                      <a:pt x="2765" y="2238"/>
                    </a:lnTo>
                    <a:lnTo>
                      <a:pt x="2781" y="2240"/>
                    </a:lnTo>
                    <a:lnTo>
                      <a:pt x="2797" y="2244"/>
                    </a:lnTo>
                    <a:lnTo>
                      <a:pt x="2813" y="2250"/>
                    </a:lnTo>
                    <a:lnTo>
                      <a:pt x="2829" y="2256"/>
                    </a:lnTo>
                    <a:lnTo>
                      <a:pt x="2843" y="2261"/>
                    </a:lnTo>
                    <a:lnTo>
                      <a:pt x="2857" y="2270"/>
                    </a:lnTo>
                    <a:lnTo>
                      <a:pt x="2868" y="2278"/>
                    </a:lnTo>
                    <a:lnTo>
                      <a:pt x="2881" y="2290"/>
                    </a:lnTo>
                    <a:lnTo>
                      <a:pt x="2881" y="2308"/>
                    </a:lnTo>
                    <a:lnTo>
                      <a:pt x="2882" y="2326"/>
                    </a:lnTo>
                    <a:lnTo>
                      <a:pt x="2882" y="2344"/>
                    </a:lnTo>
                    <a:lnTo>
                      <a:pt x="2884" y="2363"/>
                    </a:lnTo>
                    <a:lnTo>
                      <a:pt x="2885" y="2380"/>
                    </a:lnTo>
                    <a:lnTo>
                      <a:pt x="2887" y="2399"/>
                    </a:lnTo>
                    <a:lnTo>
                      <a:pt x="2888" y="2416"/>
                    </a:lnTo>
                    <a:lnTo>
                      <a:pt x="2889" y="2436"/>
                    </a:lnTo>
                    <a:lnTo>
                      <a:pt x="2889" y="2453"/>
                    </a:lnTo>
                    <a:lnTo>
                      <a:pt x="2891" y="2472"/>
                    </a:lnTo>
                    <a:lnTo>
                      <a:pt x="2891" y="2489"/>
                    </a:lnTo>
                    <a:lnTo>
                      <a:pt x="2892" y="2507"/>
                    </a:lnTo>
                    <a:lnTo>
                      <a:pt x="2891" y="2524"/>
                    </a:lnTo>
                    <a:lnTo>
                      <a:pt x="2891" y="2541"/>
                    </a:lnTo>
                    <a:lnTo>
                      <a:pt x="2888" y="2558"/>
                    </a:lnTo>
                    <a:lnTo>
                      <a:pt x="2888" y="2576"/>
                    </a:lnTo>
                    <a:lnTo>
                      <a:pt x="2877" y="2580"/>
                    </a:lnTo>
                    <a:lnTo>
                      <a:pt x="2867" y="2584"/>
                    </a:lnTo>
                    <a:lnTo>
                      <a:pt x="2856" y="2588"/>
                    </a:lnTo>
                    <a:lnTo>
                      <a:pt x="2846" y="2591"/>
                    </a:lnTo>
                    <a:lnTo>
                      <a:pt x="2836" y="2593"/>
                    </a:lnTo>
                    <a:lnTo>
                      <a:pt x="2825" y="2596"/>
                    </a:lnTo>
                    <a:lnTo>
                      <a:pt x="2814" y="2598"/>
                    </a:lnTo>
                    <a:lnTo>
                      <a:pt x="2804" y="2600"/>
                    </a:lnTo>
                    <a:lnTo>
                      <a:pt x="2793" y="2601"/>
                    </a:lnTo>
                    <a:lnTo>
                      <a:pt x="2783" y="2602"/>
                    </a:lnTo>
                    <a:lnTo>
                      <a:pt x="2772" y="2605"/>
                    </a:lnTo>
                    <a:lnTo>
                      <a:pt x="2762" y="2607"/>
                    </a:lnTo>
                    <a:lnTo>
                      <a:pt x="2751" y="2610"/>
                    </a:lnTo>
                    <a:lnTo>
                      <a:pt x="2741" y="2613"/>
                    </a:lnTo>
                    <a:lnTo>
                      <a:pt x="2733" y="2618"/>
                    </a:lnTo>
                    <a:lnTo>
                      <a:pt x="2725" y="2624"/>
                    </a:lnTo>
                    <a:lnTo>
                      <a:pt x="2722" y="2637"/>
                    </a:lnTo>
                    <a:lnTo>
                      <a:pt x="2718" y="2648"/>
                    </a:lnTo>
                    <a:lnTo>
                      <a:pt x="2711" y="2659"/>
                    </a:lnTo>
                    <a:lnTo>
                      <a:pt x="2704" y="2671"/>
                    </a:lnTo>
                    <a:lnTo>
                      <a:pt x="2694" y="2681"/>
                    </a:lnTo>
                    <a:lnTo>
                      <a:pt x="2686" y="2691"/>
                    </a:lnTo>
                    <a:lnTo>
                      <a:pt x="2675" y="2699"/>
                    </a:lnTo>
                    <a:lnTo>
                      <a:pt x="2663" y="2709"/>
                    </a:lnTo>
                    <a:lnTo>
                      <a:pt x="2649" y="2714"/>
                    </a:lnTo>
                    <a:lnTo>
                      <a:pt x="2637" y="2719"/>
                    </a:lnTo>
                    <a:lnTo>
                      <a:pt x="2624" y="2721"/>
                    </a:lnTo>
                    <a:lnTo>
                      <a:pt x="2610" y="2724"/>
                    </a:lnTo>
                    <a:lnTo>
                      <a:pt x="2596" y="2722"/>
                    </a:lnTo>
                    <a:lnTo>
                      <a:pt x="2582" y="2720"/>
                    </a:lnTo>
                    <a:lnTo>
                      <a:pt x="2567" y="2716"/>
                    </a:lnTo>
                    <a:lnTo>
                      <a:pt x="2555" y="2710"/>
                    </a:lnTo>
                    <a:lnTo>
                      <a:pt x="2516" y="2699"/>
                    </a:lnTo>
                    <a:lnTo>
                      <a:pt x="2479" y="2689"/>
                    </a:lnTo>
                    <a:lnTo>
                      <a:pt x="2442" y="2682"/>
                    </a:lnTo>
                    <a:lnTo>
                      <a:pt x="2404" y="2675"/>
                    </a:lnTo>
                    <a:lnTo>
                      <a:pt x="2366" y="2668"/>
                    </a:lnTo>
                    <a:lnTo>
                      <a:pt x="2329" y="2662"/>
                    </a:lnTo>
                    <a:lnTo>
                      <a:pt x="2290" y="2657"/>
                    </a:lnTo>
                    <a:lnTo>
                      <a:pt x="2252" y="2654"/>
                    </a:lnTo>
                    <a:lnTo>
                      <a:pt x="2213" y="2650"/>
                    </a:lnTo>
                    <a:lnTo>
                      <a:pt x="2174" y="2648"/>
                    </a:lnTo>
                    <a:lnTo>
                      <a:pt x="2135" y="2645"/>
                    </a:lnTo>
                    <a:lnTo>
                      <a:pt x="2097" y="2643"/>
                    </a:lnTo>
                    <a:lnTo>
                      <a:pt x="2057" y="2640"/>
                    </a:lnTo>
                    <a:lnTo>
                      <a:pt x="2018" y="2639"/>
                    </a:lnTo>
                    <a:lnTo>
                      <a:pt x="1979" y="2638"/>
                    </a:lnTo>
                    <a:lnTo>
                      <a:pt x="1940" y="2637"/>
                    </a:lnTo>
                    <a:lnTo>
                      <a:pt x="1887" y="2628"/>
                    </a:lnTo>
                    <a:lnTo>
                      <a:pt x="1834" y="2621"/>
                    </a:lnTo>
                    <a:lnTo>
                      <a:pt x="1779" y="2613"/>
                    </a:lnTo>
                    <a:lnTo>
                      <a:pt x="1726" y="2605"/>
                    </a:lnTo>
                    <a:lnTo>
                      <a:pt x="1670" y="2598"/>
                    </a:lnTo>
                    <a:lnTo>
                      <a:pt x="1617" y="2590"/>
                    </a:lnTo>
                    <a:lnTo>
                      <a:pt x="1563" y="2584"/>
                    </a:lnTo>
                    <a:lnTo>
                      <a:pt x="1509" y="2579"/>
                    </a:lnTo>
                    <a:lnTo>
                      <a:pt x="1453" y="2573"/>
                    </a:lnTo>
                    <a:lnTo>
                      <a:pt x="1398" y="2569"/>
                    </a:lnTo>
                    <a:lnTo>
                      <a:pt x="1344" y="2565"/>
                    </a:lnTo>
                    <a:lnTo>
                      <a:pt x="1290" y="2562"/>
                    </a:lnTo>
                    <a:lnTo>
                      <a:pt x="1234" y="2560"/>
                    </a:lnTo>
                    <a:lnTo>
                      <a:pt x="1179" y="2558"/>
                    </a:lnTo>
                    <a:lnTo>
                      <a:pt x="1125" y="2558"/>
                    </a:lnTo>
                    <a:lnTo>
                      <a:pt x="1071" y="2561"/>
                    </a:lnTo>
                    <a:lnTo>
                      <a:pt x="1062" y="2565"/>
                    </a:lnTo>
                    <a:lnTo>
                      <a:pt x="1055" y="2569"/>
                    </a:lnTo>
                    <a:lnTo>
                      <a:pt x="1047" y="2573"/>
                    </a:lnTo>
                    <a:lnTo>
                      <a:pt x="1040" y="2578"/>
                    </a:lnTo>
                    <a:lnTo>
                      <a:pt x="1030" y="2582"/>
                    </a:lnTo>
                    <a:lnTo>
                      <a:pt x="1023" y="2587"/>
                    </a:lnTo>
                    <a:lnTo>
                      <a:pt x="1015" y="2591"/>
                    </a:lnTo>
                    <a:lnTo>
                      <a:pt x="1008" y="2596"/>
                    </a:lnTo>
                    <a:lnTo>
                      <a:pt x="1000" y="2601"/>
                    </a:lnTo>
                    <a:lnTo>
                      <a:pt x="993" y="2607"/>
                    </a:lnTo>
                    <a:lnTo>
                      <a:pt x="987" y="2612"/>
                    </a:lnTo>
                    <a:lnTo>
                      <a:pt x="981" y="2618"/>
                    </a:lnTo>
                    <a:lnTo>
                      <a:pt x="974" y="2623"/>
                    </a:lnTo>
                    <a:lnTo>
                      <a:pt x="970" y="2629"/>
                    </a:lnTo>
                    <a:lnTo>
                      <a:pt x="966" y="2635"/>
                    </a:lnTo>
                    <a:lnTo>
                      <a:pt x="965" y="2643"/>
                    </a:lnTo>
                    <a:lnTo>
                      <a:pt x="948" y="2642"/>
                    </a:lnTo>
                    <a:lnTo>
                      <a:pt x="931" y="2639"/>
                    </a:lnTo>
                    <a:lnTo>
                      <a:pt x="917" y="2637"/>
                    </a:lnTo>
                    <a:lnTo>
                      <a:pt x="902" y="2632"/>
                    </a:lnTo>
                    <a:lnTo>
                      <a:pt x="888" y="2626"/>
                    </a:lnTo>
                    <a:lnTo>
                      <a:pt x="873" y="2621"/>
                    </a:lnTo>
                    <a:lnTo>
                      <a:pt x="859" y="2613"/>
                    </a:lnTo>
                    <a:lnTo>
                      <a:pt x="845" y="2607"/>
                    </a:lnTo>
                    <a:lnTo>
                      <a:pt x="831" y="2600"/>
                    </a:lnTo>
                    <a:lnTo>
                      <a:pt x="817" y="2593"/>
                    </a:lnTo>
                    <a:lnTo>
                      <a:pt x="801" y="2587"/>
                    </a:lnTo>
                    <a:lnTo>
                      <a:pt x="788" y="2580"/>
                    </a:lnTo>
                    <a:lnTo>
                      <a:pt x="774" y="2573"/>
                    </a:lnTo>
                    <a:lnTo>
                      <a:pt x="758" y="2568"/>
                    </a:lnTo>
                    <a:lnTo>
                      <a:pt x="744" y="2565"/>
                    </a:lnTo>
                    <a:lnTo>
                      <a:pt x="729" y="2561"/>
                    </a:lnTo>
                    <a:lnTo>
                      <a:pt x="708" y="2552"/>
                    </a:lnTo>
                    <a:lnTo>
                      <a:pt x="686" y="2544"/>
                    </a:lnTo>
                    <a:lnTo>
                      <a:pt x="663" y="2535"/>
                    </a:lnTo>
                    <a:lnTo>
                      <a:pt x="642" y="2528"/>
                    </a:lnTo>
                    <a:lnTo>
                      <a:pt x="620" y="2519"/>
                    </a:lnTo>
                    <a:lnTo>
                      <a:pt x="598" y="2512"/>
                    </a:lnTo>
                    <a:lnTo>
                      <a:pt x="574" y="2503"/>
                    </a:lnTo>
                    <a:lnTo>
                      <a:pt x="553" y="2497"/>
                    </a:lnTo>
                    <a:lnTo>
                      <a:pt x="530" y="2489"/>
                    </a:lnTo>
                    <a:lnTo>
                      <a:pt x="507" y="2481"/>
                    </a:lnTo>
                    <a:lnTo>
                      <a:pt x="485" y="2474"/>
                    </a:lnTo>
                    <a:lnTo>
                      <a:pt x="463" y="2467"/>
                    </a:lnTo>
                    <a:lnTo>
                      <a:pt x="439" y="2459"/>
                    </a:lnTo>
                    <a:lnTo>
                      <a:pt x="418" y="2452"/>
                    </a:lnTo>
                    <a:lnTo>
                      <a:pt x="394" y="2445"/>
                    </a:lnTo>
                    <a:lnTo>
                      <a:pt x="375" y="2437"/>
                    </a:lnTo>
                    <a:lnTo>
                      <a:pt x="358" y="2435"/>
                    </a:lnTo>
                    <a:lnTo>
                      <a:pt x="344" y="2431"/>
                    </a:lnTo>
                    <a:lnTo>
                      <a:pt x="333" y="2426"/>
                    </a:lnTo>
                    <a:lnTo>
                      <a:pt x="324" y="2419"/>
                    </a:lnTo>
                    <a:lnTo>
                      <a:pt x="316" y="2409"/>
                    </a:lnTo>
                    <a:lnTo>
                      <a:pt x="312" y="2399"/>
                    </a:lnTo>
                    <a:lnTo>
                      <a:pt x="308" y="2387"/>
                    </a:lnTo>
                    <a:lnTo>
                      <a:pt x="306" y="2375"/>
                    </a:lnTo>
                    <a:lnTo>
                      <a:pt x="305" y="2361"/>
                    </a:lnTo>
                    <a:lnTo>
                      <a:pt x="305" y="2348"/>
                    </a:lnTo>
                    <a:lnTo>
                      <a:pt x="305" y="2333"/>
                    </a:lnTo>
                    <a:lnTo>
                      <a:pt x="305" y="2321"/>
                    </a:lnTo>
                    <a:lnTo>
                      <a:pt x="304" y="2308"/>
                    </a:lnTo>
                    <a:lnTo>
                      <a:pt x="304" y="2294"/>
                    </a:lnTo>
                    <a:lnTo>
                      <a:pt x="304" y="2282"/>
                    </a:lnTo>
                    <a:lnTo>
                      <a:pt x="302" y="2272"/>
                    </a:lnTo>
                    <a:lnTo>
                      <a:pt x="297" y="2228"/>
                    </a:lnTo>
                    <a:lnTo>
                      <a:pt x="292" y="2184"/>
                    </a:lnTo>
                    <a:lnTo>
                      <a:pt x="285" y="2141"/>
                    </a:lnTo>
                    <a:lnTo>
                      <a:pt x="280" y="2100"/>
                    </a:lnTo>
                    <a:lnTo>
                      <a:pt x="271" y="2056"/>
                    </a:lnTo>
                    <a:lnTo>
                      <a:pt x="265" y="2014"/>
                    </a:lnTo>
                    <a:lnTo>
                      <a:pt x="258" y="1970"/>
                    </a:lnTo>
                    <a:lnTo>
                      <a:pt x="249" y="1930"/>
                    </a:lnTo>
                    <a:lnTo>
                      <a:pt x="239" y="1887"/>
                    </a:lnTo>
                    <a:lnTo>
                      <a:pt x="230" y="1844"/>
                    </a:lnTo>
                    <a:lnTo>
                      <a:pt x="220" y="1802"/>
                    </a:lnTo>
                    <a:lnTo>
                      <a:pt x="210" y="1761"/>
                    </a:lnTo>
                    <a:lnTo>
                      <a:pt x="199" y="1719"/>
                    </a:lnTo>
                    <a:lnTo>
                      <a:pt x="189" y="1679"/>
                    </a:lnTo>
                    <a:lnTo>
                      <a:pt x="177" y="1637"/>
                    </a:lnTo>
                    <a:lnTo>
                      <a:pt x="165" y="1596"/>
                    </a:lnTo>
                    <a:lnTo>
                      <a:pt x="150" y="1596"/>
                    </a:lnTo>
                    <a:lnTo>
                      <a:pt x="139" y="1593"/>
                    </a:lnTo>
                    <a:lnTo>
                      <a:pt x="129" y="1587"/>
                    </a:lnTo>
                    <a:lnTo>
                      <a:pt x="122" y="1581"/>
                    </a:lnTo>
                    <a:lnTo>
                      <a:pt x="115" y="1571"/>
                    </a:lnTo>
                    <a:lnTo>
                      <a:pt x="112" y="1561"/>
                    </a:lnTo>
                    <a:lnTo>
                      <a:pt x="110" y="1549"/>
                    </a:lnTo>
                    <a:lnTo>
                      <a:pt x="108" y="1537"/>
                    </a:lnTo>
                    <a:lnTo>
                      <a:pt x="107" y="1522"/>
                    </a:lnTo>
                    <a:lnTo>
                      <a:pt x="107" y="1509"/>
                    </a:lnTo>
                    <a:lnTo>
                      <a:pt x="106" y="1495"/>
                    </a:lnTo>
                    <a:lnTo>
                      <a:pt x="104" y="1482"/>
                    </a:lnTo>
                    <a:lnTo>
                      <a:pt x="103" y="1468"/>
                    </a:lnTo>
                    <a:lnTo>
                      <a:pt x="101" y="1457"/>
                    </a:lnTo>
                    <a:lnTo>
                      <a:pt x="97" y="1445"/>
                    </a:lnTo>
                    <a:lnTo>
                      <a:pt x="94" y="1438"/>
                    </a:lnTo>
                    <a:lnTo>
                      <a:pt x="97" y="1429"/>
                    </a:lnTo>
                    <a:lnTo>
                      <a:pt x="103" y="1423"/>
                    </a:lnTo>
                    <a:lnTo>
                      <a:pt x="110" y="1416"/>
                    </a:lnTo>
                    <a:lnTo>
                      <a:pt x="119" y="1411"/>
                    </a:lnTo>
                    <a:lnTo>
                      <a:pt x="128" y="1405"/>
                    </a:lnTo>
                    <a:lnTo>
                      <a:pt x="139" y="1399"/>
                    </a:lnTo>
                    <a:lnTo>
                      <a:pt x="149" y="1393"/>
                    </a:lnTo>
                    <a:lnTo>
                      <a:pt x="159" y="1388"/>
                    </a:lnTo>
                    <a:lnTo>
                      <a:pt x="167" y="1380"/>
                    </a:lnTo>
                    <a:lnTo>
                      <a:pt x="175" y="1373"/>
                    </a:lnTo>
                    <a:lnTo>
                      <a:pt x="181" y="1367"/>
                    </a:lnTo>
                    <a:lnTo>
                      <a:pt x="185" y="1360"/>
                    </a:lnTo>
                    <a:lnTo>
                      <a:pt x="185" y="1351"/>
                    </a:lnTo>
                    <a:lnTo>
                      <a:pt x="182" y="1342"/>
                    </a:lnTo>
                    <a:lnTo>
                      <a:pt x="175" y="1331"/>
                    </a:lnTo>
                    <a:lnTo>
                      <a:pt x="165" y="1322"/>
                    </a:lnTo>
                    <a:lnTo>
                      <a:pt x="149" y="1286"/>
                    </a:lnTo>
                    <a:lnTo>
                      <a:pt x="133" y="1249"/>
                    </a:lnTo>
                    <a:lnTo>
                      <a:pt x="117" y="1214"/>
                    </a:lnTo>
                    <a:lnTo>
                      <a:pt x="100" y="1179"/>
                    </a:lnTo>
                    <a:lnTo>
                      <a:pt x="82" y="1143"/>
                    </a:lnTo>
                    <a:lnTo>
                      <a:pt x="66" y="1106"/>
                    </a:lnTo>
                    <a:lnTo>
                      <a:pt x="51" y="1070"/>
                    </a:lnTo>
                    <a:lnTo>
                      <a:pt x="39" y="1034"/>
                    </a:lnTo>
                    <a:lnTo>
                      <a:pt x="26" y="996"/>
                    </a:lnTo>
                    <a:lnTo>
                      <a:pt x="15" y="958"/>
                    </a:lnTo>
                    <a:lnTo>
                      <a:pt x="8" y="922"/>
                    </a:lnTo>
                    <a:lnTo>
                      <a:pt x="2" y="884"/>
                    </a:lnTo>
                    <a:lnTo>
                      <a:pt x="0" y="845"/>
                    </a:lnTo>
                    <a:lnTo>
                      <a:pt x="2" y="805"/>
                    </a:lnTo>
                    <a:lnTo>
                      <a:pt x="5" y="766"/>
                    </a:lnTo>
                    <a:lnTo>
                      <a:pt x="15" y="728"/>
                    </a:lnTo>
                    <a:lnTo>
                      <a:pt x="29" y="694"/>
                    </a:lnTo>
                    <a:lnTo>
                      <a:pt x="44" y="662"/>
                    </a:lnTo>
                    <a:lnTo>
                      <a:pt x="62" y="628"/>
                    </a:lnTo>
                    <a:lnTo>
                      <a:pt x="85" y="595"/>
                    </a:lnTo>
                    <a:lnTo>
                      <a:pt x="104" y="563"/>
                    </a:lnTo>
                    <a:lnTo>
                      <a:pt x="129" y="531"/>
                    </a:lnTo>
                    <a:lnTo>
                      <a:pt x="154" y="502"/>
                    </a:lnTo>
                    <a:lnTo>
                      <a:pt x="182" y="474"/>
                    </a:lnTo>
                    <a:lnTo>
                      <a:pt x="212" y="447"/>
                    </a:lnTo>
                    <a:lnTo>
                      <a:pt x="242" y="423"/>
                    </a:lnTo>
                    <a:lnTo>
                      <a:pt x="274" y="402"/>
                    </a:lnTo>
                    <a:lnTo>
                      <a:pt x="311" y="383"/>
                    </a:lnTo>
                    <a:lnTo>
                      <a:pt x="348" y="367"/>
                    </a:lnTo>
                    <a:lnTo>
                      <a:pt x="387" y="356"/>
                    </a:lnTo>
                    <a:lnTo>
                      <a:pt x="428" y="348"/>
                    </a:lnTo>
                    <a:lnTo>
                      <a:pt x="472" y="344"/>
                    </a:lnTo>
                    <a:lnTo>
                      <a:pt x="478" y="341"/>
                    </a:lnTo>
                    <a:lnTo>
                      <a:pt x="485" y="338"/>
                    </a:lnTo>
                    <a:lnTo>
                      <a:pt x="492" y="336"/>
                    </a:lnTo>
                    <a:lnTo>
                      <a:pt x="499" y="334"/>
                    </a:lnTo>
                    <a:lnTo>
                      <a:pt x="506" y="333"/>
                    </a:lnTo>
                    <a:lnTo>
                      <a:pt x="516" y="332"/>
                    </a:lnTo>
                    <a:lnTo>
                      <a:pt x="523" y="332"/>
                    </a:lnTo>
                    <a:lnTo>
                      <a:pt x="531" y="332"/>
                    </a:lnTo>
                    <a:lnTo>
                      <a:pt x="539" y="332"/>
                    </a:lnTo>
                    <a:lnTo>
                      <a:pt x="546" y="333"/>
                    </a:lnTo>
                    <a:lnTo>
                      <a:pt x="555" y="333"/>
                    </a:lnTo>
                    <a:lnTo>
                      <a:pt x="562" y="336"/>
                    </a:lnTo>
                    <a:lnTo>
                      <a:pt x="570" y="336"/>
                    </a:lnTo>
                    <a:lnTo>
                      <a:pt x="578" y="338"/>
                    </a:lnTo>
                    <a:lnTo>
                      <a:pt x="585" y="339"/>
                    </a:lnTo>
                    <a:lnTo>
                      <a:pt x="594" y="342"/>
                    </a:lnTo>
                    <a:lnTo>
                      <a:pt x="605" y="343"/>
                    </a:lnTo>
                    <a:lnTo>
                      <a:pt x="617" y="347"/>
                    </a:lnTo>
                    <a:lnTo>
                      <a:pt x="630" y="350"/>
                    </a:lnTo>
                    <a:lnTo>
                      <a:pt x="642" y="356"/>
                    </a:lnTo>
                    <a:lnTo>
                      <a:pt x="654" y="361"/>
                    </a:lnTo>
                    <a:lnTo>
                      <a:pt x="666" y="367"/>
                    </a:lnTo>
                    <a:lnTo>
                      <a:pt x="680" y="372"/>
                    </a:lnTo>
                    <a:lnTo>
                      <a:pt x="693" y="380"/>
                    </a:lnTo>
                    <a:lnTo>
                      <a:pt x="704" y="383"/>
                    </a:lnTo>
                    <a:lnTo>
                      <a:pt x="715" y="388"/>
                    </a:lnTo>
                    <a:lnTo>
                      <a:pt x="728" y="392"/>
                    </a:lnTo>
                    <a:lnTo>
                      <a:pt x="740" y="394"/>
                    </a:lnTo>
                    <a:lnTo>
                      <a:pt x="751" y="394"/>
                    </a:lnTo>
                    <a:lnTo>
                      <a:pt x="764" y="394"/>
                    </a:lnTo>
                    <a:lnTo>
                      <a:pt x="776" y="391"/>
                    </a:lnTo>
                    <a:lnTo>
                      <a:pt x="789" y="386"/>
                    </a:lnTo>
                    <a:lnTo>
                      <a:pt x="794" y="367"/>
                    </a:lnTo>
                    <a:lnTo>
                      <a:pt x="797" y="352"/>
                    </a:lnTo>
                    <a:lnTo>
                      <a:pt x="794" y="334"/>
                    </a:lnTo>
                    <a:lnTo>
                      <a:pt x="792" y="319"/>
                    </a:lnTo>
                    <a:lnTo>
                      <a:pt x="786" y="304"/>
                    </a:lnTo>
                    <a:lnTo>
                      <a:pt x="781" y="288"/>
                    </a:lnTo>
                    <a:lnTo>
                      <a:pt x="772" y="272"/>
                    </a:lnTo>
                    <a:lnTo>
                      <a:pt x="765" y="259"/>
                    </a:lnTo>
                    <a:lnTo>
                      <a:pt x="757" y="243"/>
                    </a:lnTo>
                    <a:lnTo>
                      <a:pt x="751" y="227"/>
                    </a:lnTo>
                    <a:lnTo>
                      <a:pt x="746" y="212"/>
                    </a:lnTo>
                    <a:lnTo>
                      <a:pt x="744" y="197"/>
                    </a:lnTo>
                    <a:lnTo>
                      <a:pt x="744" y="182"/>
                    </a:lnTo>
                    <a:lnTo>
                      <a:pt x="750" y="166"/>
                    </a:lnTo>
                    <a:lnTo>
                      <a:pt x="758" y="151"/>
                    </a:lnTo>
                    <a:lnTo>
                      <a:pt x="772" y="135"/>
                    </a:lnTo>
                    <a:lnTo>
                      <a:pt x="775" y="124"/>
                    </a:lnTo>
                    <a:lnTo>
                      <a:pt x="778" y="113"/>
                    </a:lnTo>
                    <a:lnTo>
                      <a:pt x="782" y="102"/>
                    </a:lnTo>
                    <a:lnTo>
                      <a:pt x="788" y="93"/>
                    </a:lnTo>
                    <a:lnTo>
                      <a:pt x="794" y="82"/>
                    </a:lnTo>
                    <a:lnTo>
                      <a:pt x="803" y="74"/>
                    </a:lnTo>
                    <a:lnTo>
                      <a:pt x="811" y="65"/>
                    </a:lnTo>
                    <a:lnTo>
                      <a:pt x="821" y="57"/>
                    </a:lnTo>
                    <a:lnTo>
                      <a:pt x="831" y="48"/>
                    </a:lnTo>
                    <a:lnTo>
                      <a:pt x="841" y="41"/>
                    </a:lnTo>
                    <a:lnTo>
                      <a:pt x="850" y="33"/>
                    </a:lnTo>
                    <a:lnTo>
                      <a:pt x="863" y="26"/>
                    </a:lnTo>
                    <a:lnTo>
                      <a:pt x="873" y="19"/>
                    </a:lnTo>
                    <a:lnTo>
                      <a:pt x="884" y="13"/>
                    </a:lnTo>
                    <a:lnTo>
                      <a:pt x="895" y="7"/>
                    </a:lnTo>
                    <a:lnTo>
                      <a:pt x="906"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70" name="Freeform 623"/>
              <p:cNvSpPr/>
              <p:nvPr/>
            </p:nvSpPr>
            <p:spPr bwMode="auto">
              <a:xfrm>
                <a:off x="3122" y="-170"/>
                <a:ext cx="44" cy="19"/>
              </a:xfrm>
              <a:custGeom>
                <a:avLst/>
                <a:gdLst>
                  <a:gd name="T0" fmla="*/ 32 w 130"/>
                  <a:gd name="T1" fmla="*/ 0 h 77"/>
                  <a:gd name="T2" fmla="*/ 35 w 130"/>
                  <a:gd name="T3" fmla="*/ 1 h 77"/>
                  <a:gd name="T4" fmla="*/ 37 w 130"/>
                  <a:gd name="T5" fmla="*/ 2 h 77"/>
                  <a:gd name="T6" fmla="*/ 39 w 130"/>
                  <a:gd name="T7" fmla="*/ 3 h 77"/>
                  <a:gd name="T8" fmla="*/ 41 w 130"/>
                  <a:gd name="T9" fmla="*/ 4 h 77"/>
                  <a:gd name="T10" fmla="*/ 42 w 130"/>
                  <a:gd name="T11" fmla="*/ 5 h 77"/>
                  <a:gd name="T12" fmla="*/ 44 w 130"/>
                  <a:gd name="T13" fmla="*/ 7 h 77"/>
                  <a:gd name="T14" fmla="*/ 44 w 130"/>
                  <a:gd name="T15" fmla="*/ 8 h 77"/>
                  <a:gd name="T16" fmla="*/ 44 w 130"/>
                  <a:gd name="T17" fmla="*/ 9 h 77"/>
                  <a:gd name="T18" fmla="*/ 43 w 130"/>
                  <a:gd name="T19" fmla="*/ 11 h 77"/>
                  <a:gd name="T20" fmla="*/ 40 w 130"/>
                  <a:gd name="T21" fmla="*/ 12 h 77"/>
                  <a:gd name="T22" fmla="*/ 38 w 130"/>
                  <a:gd name="T23" fmla="*/ 13 h 77"/>
                  <a:gd name="T24" fmla="*/ 36 w 130"/>
                  <a:gd name="T25" fmla="*/ 13 h 77"/>
                  <a:gd name="T26" fmla="*/ 32 w 130"/>
                  <a:gd name="T27" fmla="*/ 13 h 77"/>
                  <a:gd name="T28" fmla="*/ 29 w 130"/>
                  <a:gd name="T29" fmla="*/ 13 h 77"/>
                  <a:gd name="T30" fmla="*/ 27 w 130"/>
                  <a:gd name="T31" fmla="*/ 14 h 77"/>
                  <a:gd name="T32" fmla="*/ 26 w 130"/>
                  <a:gd name="T33" fmla="*/ 14 h 77"/>
                  <a:gd name="T34" fmla="*/ 24 w 130"/>
                  <a:gd name="T35" fmla="*/ 14 h 77"/>
                  <a:gd name="T36" fmla="*/ 22 w 130"/>
                  <a:gd name="T37" fmla="*/ 15 h 77"/>
                  <a:gd name="T38" fmla="*/ 20 w 130"/>
                  <a:gd name="T39" fmla="*/ 15 h 77"/>
                  <a:gd name="T40" fmla="*/ 18 w 130"/>
                  <a:gd name="T41" fmla="*/ 15 h 77"/>
                  <a:gd name="T42" fmla="*/ 17 w 130"/>
                  <a:gd name="T43" fmla="*/ 16 h 77"/>
                  <a:gd name="T44" fmla="*/ 15 w 130"/>
                  <a:gd name="T45" fmla="*/ 16 h 77"/>
                  <a:gd name="T46" fmla="*/ 13 w 130"/>
                  <a:gd name="T47" fmla="*/ 16 h 77"/>
                  <a:gd name="T48" fmla="*/ 11 w 130"/>
                  <a:gd name="T49" fmla="*/ 17 h 77"/>
                  <a:gd name="T50" fmla="*/ 9 w 130"/>
                  <a:gd name="T51" fmla="*/ 17 h 77"/>
                  <a:gd name="T52" fmla="*/ 8 w 130"/>
                  <a:gd name="T53" fmla="*/ 18 h 77"/>
                  <a:gd name="T54" fmla="*/ 6 w 130"/>
                  <a:gd name="T55" fmla="*/ 18 h 77"/>
                  <a:gd name="T56" fmla="*/ 3 w 130"/>
                  <a:gd name="T57" fmla="*/ 18 h 77"/>
                  <a:gd name="T58" fmla="*/ 2 w 130"/>
                  <a:gd name="T59" fmla="*/ 19 h 77"/>
                  <a:gd name="T60" fmla="*/ 0 w 130"/>
                  <a:gd name="T61" fmla="*/ 19 h 77"/>
                  <a:gd name="T62" fmla="*/ 0 w 130"/>
                  <a:gd name="T63" fmla="*/ 17 h 77"/>
                  <a:gd name="T64" fmla="*/ 1 w 130"/>
                  <a:gd name="T65" fmla="*/ 15 h 77"/>
                  <a:gd name="T66" fmla="*/ 2 w 130"/>
                  <a:gd name="T67" fmla="*/ 13 h 77"/>
                  <a:gd name="T68" fmla="*/ 4 w 130"/>
                  <a:gd name="T69" fmla="*/ 12 h 77"/>
                  <a:gd name="T70" fmla="*/ 6 w 130"/>
                  <a:gd name="T71" fmla="*/ 9 h 77"/>
                  <a:gd name="T72" fmla="*/ 8 w 130"/>
                  <a:gd name="T73" fmla="*/ 8 h 77"/>
                  <a:gd name="T74" fmla="*/ 9 w 130"/>
                  <a:gd name="T75" fmla="*/ 6 h 77"/>
                  <a:gd name="T76" fmla="*/ 11 w 130"/>
                  <a:gd name="T77" fmla="*/ 4 h 77"/>
                  <a:gd name="T78" fmla="*/ 12 w 130"/>
                  <a:gd name="T79" fmla="*/ 5 h 77"/>
                  <a:gd name="T80" fmla="*/ 13 w 130"/>
                  <a:gd name="T81" fmla="*/ 6 h 77"/>
                  <a:gd name="T82" fmla="*/ 14 w 130"/>
                  <a:gd name="T83" fmla="*/ 7 h 77"/>
                  <a:gd name="T84" fmla="*/ 16 w 130"/>
                  <a:gd name="T85" fmla="*/ 8 h 77"/>
                  <a:gd name="T86" fmla="*/ 19 w 130"/>
                  <a:gd name="T87" fmla="*/ 7 h 77"/>
                  <a:gd name="T88" fmla="*/ 22 w 130"/>
                  <a:gd name="T89" fmla="*/ 7 h 77"/>
                  <a:gd name="T90" fmla="*/ 25 w 130"/>
                  <a:gd name="T91" fmla="*/ 5 h 77"/>
                  <a:gd name="T92" fmla="*/ 27 w 130"/>
                  <a:gd name="T93" fmla="*/ 4 h 77"/>
                  <a:gd name="T94" fmla="*/ 30 w 130"/>
                  <a:gd name="T95" fmla="*/ 2 h 77"/>
                  <a:gd name="T96" fmla="*/ 32 w 130"/>
                  <a:gd name="T97" fmla="*/ 0 h 77"/>
                  <a:gd name="T98" fmla="*/ 32 w 130"/>
                  <a:gd name="T99" fmla="*/ 0 h 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30"/>
                  <a:gd name="T151" fmla="*/ 0 h 77"/>
                  <a:gd name="T152" fmla="*/ 130 w 130"/>
                  <a:gd name="T153" fmla="*/ 77 h 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30" h="77">
                    <a:moveTo>
                      <a:pt x="96" y="0"/>
                    </a:moveTo>
                    <a:lnTo>
                      <a:pt x="103" y="3"/>
                    </a:lnTo>
                    <a:lnTo>
                      <a:pt x="110" y="7"/>
                    </a:lnTo>
                    <a:lnTo>
                      <a:pt x="116" y="11"/>
                    </a:lnTo>
                    <a:lnTo>
                      <a:pt x="122" y="16"/>
                    </a:lnTo>
                    <a:lnTo>
                      <a:pt x="124" y="21"/>
                    </a:lnTo>
                    <a:lnTo>
                      <a:pt x="129" y="27"/>
                    </a:lnTo>
                    <a:lnTo>
                      <a:pt x="129" y="32"/>
                    </a:lnTo>
                    <a:lnTo>
                      <a:pt x="130" y="38"/>
                    </a:lnTo>
                    <a:lnTo>
                      <a:pt x="126" y="43"/>
                    </a:lnTo>
                    <a:lnTo>
                      <a:pt x="117" y="49"/>
                    </a:lnTo>
                    <a:lnTo>
                      <a:pt x="112" y="51"/>
                    </a:lnTo>
                    <a:lnTo>
                      <a:pt x="105" y="53"/>
                    </a:lnTo>
                    <a:lnTo>
                      <a:pt x="95" y="53"/>
                    </a:lnTo>
                    <a:lnTo>
                      <a:pt x="87" y="54"/>
                    </a:lnTo>
                    <a:lnTo>
                      <a:pt x="81" y="55"/>
                    </a:lnTo>
                    <a:lnTo>
                      <a:pt x="76" y="57"/>
                    </a:lnTo>
                    <a:lnTo>
                      <a:pt x="70" y="58"/>
                    </a:lnTo>
                    <a:lnTo>
                      <a:pt x="66" y="59"/>
                    </a:lnTo>
                    <a:lnTo>
                      <a:pt x="59" y="60"/>
                    </a:lnTo>
                    <a:lnTo>
                      <a:pt x="53" y="62"/>
                    </a:lnTo>
                    <a:lnTo>
                      <a:pt x="49" y="64"/>
                    </a:lnTo>
                    <a:lnTo>
                      <a:pt x="43" y="65"/>
                    </a:lnTo>
                    <a:lnTo>
                      <a:pt x="38" y="66"/>
                    </a:lnTo>
                    <a:lnTo>
                      <a:pt x="32" y="68"/>
                    </a:lnTo>
                    <a:lnTo>
                      <a:pt x="27" y="69"/>
                    </a:lnTo>
                    <a:lnTo>
                      <a:pt x="23" y="71"/>
                    </a:lnTo>
                    <a:lnTo>
                      <a:pt x="17" y="73"/>
                    </a:lnTo>
                    <a:lnTo>
                      <a:pt x="10" y="74"/>
                    </a:lnTo>
                    <a:lnTo>
                      <a:pt x="6" y="75"/>
                    </a:lnTo>
                    <a:lnTo>
                      <a:pt x="0" y="77"/>
                    </a:lnTo>
                    <a:lnTo>
                      <a:pt x="0" y="68"/>
                    </a:lnTo>
                    <a:lnTo>
                      <a:pt x="2" y="60"/>
                    </a:lnTo>
                    <a:lnTo>
                      <a:pt x="6" y="53"/>
                    </a:lnTo>
                    <a:lnTo>
                      <a:pt x="11" y="47"/>
                    </a:lnTo>
                    <a:lnTo>
                      <a:pt x="17" y="38"/>
                    </a:lnTo>
                    <a:lnTo>
                      <a:pt x="24" y="32"/>
                    </a:lnTo>
                    <a:lnTo>
                      <a:pt x="27" y="24"/>
                    </a:lnTo>
                    <a:lnTo>
                      <a:pt x="32" y="18"/>
                    </a:lnTo>
                    <a:lnTo>
                      <a:pt x="35" y="21"/>
                    </a:lnTo>
                    <a:lnTo>
                      <a:pt x="38" y="26"/>
                    </a:lnTo>
                    <a:lnTo>
                      <a:pt x="42" y="29"/>
                    </a:lnTo>
                    <a:lnTo>
                      <a:pt x="46" y="31"/>
                    </a:lnTo>
                    <a:lnTo>
                      <a:pt x="55" y="30"/>
                    </a:lnTo>
                    <a:lnTo>
                      <a:pt x="64" y="27"/>
                    </a:lnTo>
                    <a:lnTo>
                      <a:pt x="73" y="21"/>
                    </a:lnTo>
                    <a:lnTo>
                      <a:pt x="81" y="15"/>
                    </a:lnTo>
                    <a:lnTo>
                      <a:pt x="88" y="7"/>
                    </a:lnTo>
                    <a:lnTo>
                      <a:pt x="96" y="0"/>
                    </a:lnTo>
                    <a:close/>
                  </a:path>
                </a:pathLst>
              </a:custGeom>
              <a:solidFill>
                <a:srgbClr val="FFD6C9"/>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71" name="Freeform 624"/>
              <p:cNvSpPr/>
              <p:nvPr/>
            </p:nvSpPr>
            <p:spPr bwMode="auto">
              <a:xfrm>
                <a:off x="3074" y="-156"/>
                <a:ext cx="89" cy="45"/>
              </a:xfrm>
              <a:custGeom>
                <a:avLst/>
                <a:gdLst>
                  <a:gd name="T0" fmla="*/ 13 w 268"/>
                  <a:gd name="T1" fmla="*/ 0 h 180"/>
                  <a:gd name="T2" fmla="*/ 18 w 268"/>
                  <a:gd name="T3" fmla="*/ 2 h 180"/>
                  <a:gd name="T4" fmla="*/ 22 w 268"/>
                  <a:gd name="T5" fmla="*/ 4 h 180"/>
                  <a:gd name="T6" fmla="*/ 25 w 268"/>
                  <a:gd name="T7" fmla="*/ 6 h 180"/>
                  <a:gd name="T8" fmla="*/ 29 w 268"/>
                  <a:gd name="T9" fmla="*/ 6 h 180"/>
                  <a:gd name="T10" fmla="*/ 30 w 268"/>
                  <a:gd name="T11" fmla="*/ 6 h 180"/>
                  <a:gd name="T12" fmla="*/ 29 w 268"/>
                  <a:gd name="T13" fmla="*/ 7 h 180"/>
                  <a:gd name="T14" fmla="*/ 28 w 268"/>
                  <a:gd name="T15" fmla="*/ 8 h 180"/>
                  <a:gd name="T16" fmla="*/ 35 w 268"/>
                  <a:gd name="T17" fmla="*/ 8 h 180"/>
                  <a:gd name="T18" fmla="*/ 39 w 268"/>
                  <a:gd name="T19" fmla="*/ 10 h 180"/>
                  <a:gd name="T20" fmla="*/ 43 w 268"/>
                  <a:gd name="T21" fmla="*/ 12 h 180"/>
                  <a:gd name="T22" fmla="*/ 46 w 268"/>
                  <a:gd name="T23" fmla="*/ 15 h 180"/>
                  <a:gd name="T24" fmla="*/ 50 w 268"/>
                  <a:gd name="T25" fmla="*/ 18 h 180"/>
                  <a:gd name="T26" fmla="*/ 54 w 268"/>
                  <a:gd name="T27" fmla="*/ 20 h 180"/>
                  <a:gd name="T28" fmla="*/ 60 w 268"/>
                  <a:gd name="T29" fmla="*/ 20 h 180"/>
                  <a:gd name="T30" fmla="*/ 68 w 268"/>
                  <a:gd name="T31" fmla="*/ 19 h 180"/>
                  <a:gd name="T32" fmla="*/ 73 w 268"/>
                  <a:gd name="T33" fmla="*/ 16 h 180"/>
                  <a:gd name="T34" fmla="*/ 76 w 268"/>
                  <a:gd name="T35" fmla="*/ 12 h 180"/>
                  <a:gd name="T36" fmla="*/ 80 w 268"/>
                  <a:gd name="T37" fmla="*/ 9 h 180"/>
                  <a:gd name="T38" fmla="*/ 84 w 268"/>
                  <a:gd name="T39" fmla="*/ 9 h 180"/>
                  <a:gd name="T40" fmla="*/ 88 w 268"/>
                  <a:gd name="T41" fmla="*/ 9 h 180"/>
                  <a:gd name="T42" fmla="*/ 89 w 268"/>
                  <a:gd name="T43" fmla="*/ 13 h 180"/>
                  <a:gd name="T44" fmla="*/ 89 w 268"/>
                  <a:gd name="T45" fmla="*/ 19 h 180"/>
                  <a:gd name="T46" fmla="*/ 87 w 268"/>
                  <a:gd name="T47" fmla="*/ 23 h 180"/>
                  <a:gd name="T48" fmla="*/ 86 w 268"/>
                  <a:gd name="T49" fmla="*/ 27 h 180"/>
                  <a:gd name="T50" fmla="*/ 83 w 268"/>
                  <a:gd name="T51" fmla="*/ 32 h 180"/>
                  <a:gd name="T52" fmla="*/ 80 w 268"/>
                  <a:gd name="T53" fmla="*/ 36 h 180"/>
                  <a:gd name="T54" fmla="*/ 77 w 268"/>
                  <a:gd name="T55" fmla="*/ 39 h 180"/>
                  <a:gd name="T56" fmla="*/ 73 w 268"/>
                  <a:gd name="T57" fmla="*/ 42 h 180"/>
                  <a:gd name="T58" fmla="*/ 68 w 268"/>
                  <a:gd name="T59" fmla="*/ 44 h 180"/>
                  <a:gd name="T60" fmla="*/ 65 w 268"/>
                  <a:gd name="T61" fmla="*/ 45 h 180"/>
                  <a:gd name="T62" fmla="*/ 60 w 268"/>
                  <a:gd name="T63" fmla="*/ 45 h 180"/>
                  <a:gd name="T64" fmla="*/ 56 w 268"/>
                  <a:gd name="T65" fmla="*/ 45 h 180"/>
                  <a:gd name="T66" fmla="*/ 51 w 268"/>
                  <a:gd name="T67" fmla="*/ 44 h 180"/>
                  <a:gd name="T68" fmla="*/ 47 w 268"/>
                  <a:gd name="T69" fmla="*/ 42 h 180"/>
                  <a:gd name="T70" fmla="*/ 42 w 268"/>
                  <a:gd name="T71" fmla="*/ 40 h 180"/>
                  <a:gd name="T72" fmla="*/ 38 w 268"/>
                  <a:gd name="T73" fmla="*/ 37 h 180"/>
                  <a:gd name="T74" fmla="*/ 36 w 268"/>
                  <a:gd name="T75" fmla="*/ 34 h 180"/>
                  <a:gd name="T76" fmla="*/ 34 w 268"/>
                  <a:gd name="T77" fmla="*/ 30 h 180"/>
                  <a:gd name="T78" fmla="*/ 32 w 268"/>
                  <a:gd name="T79" fmla="*/ 27 h 180"/>
                  <a:gd name="T80" fmla="*/ 32 w 268"/>
                  <a:gd name="T81" fmla="*/ 24 h 180"/>
                  <a:gd name="T82" fmla="*/ 30 w 268"/>
                  <a:gd name="T83" fmla="*/ 21 h 180"/>
                  <a:gd name="T84" fmla="*/ 28 w 268"/>
                  <a:gd name="T85" fmla="*/ 19 h 180"/>
                  <a:gd name="T86" fmla="*/ 25 w 268"/>
                  <a:gd name="T87" fmla="*/ 16 h 180"/>
                  <a:gd name="T88" fmla="*/ 22 w 268"/>
                  <a:gd name="T89" fmla="*/ 15 h 180"/>
                  <a:gd name="T90" fmla="*/ 21 w 268"/>
                  <a:gd name="T91" fmla="*/ 19 h 180"/>
                  <a:gd name="T92" fmla="*/ 22 w 268"/>
                  <a:gd name="T93" fmla="*/ 22 h 180"/>
                  <a:gd name="T94" fmla="*/ 23 w 268"/>
                  <a:gd name="T95" fmla="*/ 24 h 180"/>
                  <a:gd name="T96" fmla="*/ 21 w 268"/>
                  <a:gd name="T97" fmla="*/ 28 h 180"/>
                  <a:gd name="T98" fmla="*/ 16 w 268"/>
                  <a:gd name="T99" fmla="*/ 26 h 180"/>
                  <a:gd name="T100" fmla="*/ 11 w 268"/>
                  <a:gd name="T101" fmla="*/ 24 h 180"/>
                  <a:gd name="T102" fmla="*/ 6 w 268"/>
                  <a:gd name="T103" fmla="*/ 21 h 180"/>
                  <a:gd name="T104" fmla="*/ 2 w 268"/>
                  <a:gd name="T105" fmla="*/ 16 h 180"/>
                  <a:gd name="T106" fmla="*/ 0 w 268"/>
                  <a:gd name="T107" fmla="*/ 12 h 180"/>
                  <a:gd name="T108" fmla="*/ 0 w 268"/>
                  <a:gd name="T109" fmla="*/ 7 h 180"/>
                  <a:gd name="T110" fmla="*/ 3 w 268"/>
                  <a:gd name="T111" fmla="*/ 3 h 180"/>
                  <a:gd name="T112" fmla="*/ 10 w 268"/>
                  <a:gd name="T113" fmla="*/ 0 h 1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68"/>
                  <a:gd name="T172" fmla="*/ 0 h 180"/>
                  <a:gd name="T173" fmla="*/ 268 w 268"/>
                  <a:gd name="T174" fmla="*/ 180 h 1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68" h="180">
                    <a:moveTo>
                      <a:pt x="30" y="0"/>
                    </a:moveTo>
                    <a:lnTo>
                      <a:pt x="39" y="0"/>
                    </a:lnTo>
                    <a:lnTo>
                      <a:pt x="47" y="4"/>
                    </a:lnTo>
                    <a:lnTo>
                      <a:pt x="54" y="8"/>
                    </a:lnTo>
                    <a:lnTo>
                      <a:pt x="61" y="12"/>
                    </a:lnTo>
                    <a:lnTo>
                      <a:pt x="67" y="16"/>
                    </a:lnTo>
                    <a:lnTo>
                      <a:pt x="74" y="21"/>
                    </a:lnTo>
                    <a:lnTo>
                      <a:pt x="76" y="22"/>
                    </a:lnTo>
                    <a:lnTo>
                      <a:pt x="81" y="22"/>
                    </a:lnTo>
                    <a:lnTo>
                      <a:pt x="86" y="22"/>
                    </a:lnTo>
                    <a:lnTo>
                      <a:pt x="92" y="23"/>
                    </a:lnTo>
                    <a:lnTo>
                      <a:pt x="90" y="26"/>
                    </a:lnTo>
                    <a:lnTo>
                      <a:pt x="89" y="27"/>
                    </a:lnTo>
                    <a:lnTo>
                      <a:pt x="86" y="27"/>
                    </a:lnTo>
                    <a:lnTo>
                      <a:pt x="85" y="28"/>
                    </a:lnTo>
                    <a:lnTo>
                      <a:pt x="85" y="31"/>
                    </a:lnTo>
                    <a:lnTo>
                      <a:pt x="95" y="30"/>
                    </a:lnTo>
                    <a:lnTo>
                      <a:pt x="104" y="31"/>
                    </a:lnTo>
                    <a:lnTo>
                      <a:pt x="110" y="33"/>
                    </a:lnTo>
                    <a:lnTo>
                      <a:pt x="117" y="38"/>
                    </a:lnTo>
                    <a:lnTo>
                      <a:pt x="122" y="42"/>
                    </a:lnTo>
                    <a:lnTo>
                      <a:pt x="128" y="48"/>
                    </a:lnTo>
                    <a:lnTo>
                      <a:pt x="134" y="54"/>
                    </a:lnTo>
                    <a:lnTo>
                      <a:pt x="139" y="61"/>
                    </a:lnTo>
                    <a:lnTo>
                      <a:pt x="143" y="66"/>
                    </a:lnTo>
                    <a:lnTo>
                      <a:pt x="150" y="71"/>
                    </a:lnTo>
                    <a:lnTo>
                      <a:pt x="156" y="76"/>
                    </a:lnTo>
                    <a:lnTo>
                      <a:pt x="163" y="80"/>
                    </a:lnTo>
                    <a:lnTo>
                      <a:pt x="171" y="81"/>
                    </a:lnTo>
                    <a:lnTo>
                      <a:pt x="181" y="81"/>
                    </a:lnTo>
                    <a:lnTo>
                      <a:pt x="192" y="80"/>
                    </a:lnTo>
                    <a:lnTo>
                      <a:pt x="206" y="76"/>
                    </a:lnTo>
                    <a:lnTo>
                      <a:pt x="212" y="70"/>
                    </a:lnTo>
                    <a:lnTo>
                      <a:pt x="219" y="63"/>
                    </a:lnTo>
                    <a:lnTo>
                      <a:pt x="223" y="57"/>
                    </a:lnTo>
                    <a:lnTo>
                      <a:pt x="228" y="49"/>
                    </a:lnTo>
                    <a:lnTo>
                      <a:pt x="234" y="42"/>
                    </a:lnTo>
                    <a:lnTo>
                      <a:pt x="242" y="37"/>
                    </a:lnTo>
                    <a:lnTo>
                      <a:pt x="247" y="36"/>
                    </a:lnTo>
                    <a:lnTo>
                      <a:pt x="252" y="36"/>
                    </a:lnTo>
                    <a:lnTo>
                      <a:pt x="258" y="35"/>
                    </a:lnTo>
                    <a:lnTo>
                      <a:pt x="266" y="37"/>
                    </a:lnTo>
                    <a:lnTo>
                      <a:pt x="268" y="46"/>
                    </a:lnTo>
                    <a:lnTo>
                      <a:pt x="268" y="54"/>
                    </a:lnTo>
                    <a:lnTo>
                      <a:pt x="268" y="63"/>
                    </a:lnTo>
                    <a:lnTo>
                      <a:pt x="268" y="74"/>
                    </a:lnTo>
                    <a:lnTo>
                      <a:pt x="265" y="82"/>
                    </a:lnTo>
                    <a:lnTo>
                      <a:pt x="263" y="92"/>
                    </a:lnTo>
                    <a:lnTo>
                      <a:pt x="261" y="101"/>
                    </a:lnTo>
                    <a:lnTo>
                      <a:pt x="259" y="110"/>
                    </a:lnTo>
                    <a:lnTo>
                      <a:pt x="255" y="119"/>
                    </a:lnTo>
                    <a:lnTo>
                      <a:pt x="251" y="127"/>
                    </a:lnTo>
                    <a:lnTo>
                      <a:pt x="245" y="135"/>
                    </a:lnTo>
                    <a:lnTo>
                      <a:pt x="241" y="143"/>
                    </a:lnTo>
                    <a:lnTo>
                      <a:pt x="235" y="149"/>
                    </a:lnTo>
                    <a:lnTo>
                      <a:pt x="231" y="156"/>
                    </a:lnTo>
                    <a:lnTo>
                      <a:pt x="224" y="162"/>
                    </a:lnTo>
                    <a:lnTo>
                      <a:pt x="219" y="168"/>
                    </a:lnTo>
                    <a:lnTo>
                      <a:pt x="212" y="170"/>
                    </a:lnTo>
                    <a:lnTo>
                      <a:pt x="206" y="174"/>
                    </a:lnTo>
                    <a:lnTo>
                      <a:pt x="201" y="176"/>
                    </a:lnTo>
                    <a:lnTo>
                      <a:pt x="195" y="179"/>
                    </a:lnTo>
                    <a:lnTo>
                      <a:pt x="188" y="180"/>
                    </a:lnTo>
                    <a:lnTo>
                      <a:pt x="182" y="180"/>
                    </a:lnTo>
                    <a:lnTo>
                      <a:pt x="175" y="180"/>
                    </a:lnTo>
                    <a:lnTo>
                      <a:pt x="170" y="180"/>
                    </a:lnTo>
                    <a:lnTo>
                      <a:pt x="162" y="178"/>
                    </a:lnTo>
                    <a:lnTo>
                      <a:pt x="155" y="176"/>
                    </a:lnTo>
                    <a:lnTo>
                      <a:pt x="148" y="173"/>
                    </a:lnTo>
                    <a:lnTo>
                      <a:pt x="141" y="169"/>
                    </a:lnTo>
                    <a:lnTo>
                      <a:pt x="134" y="164"/>
                    </a:lnTo>
                    <a:lnTo>
                      <a:pt x="127" y="159"/>
                    </a:lnTo>
                    <a:lnTo>
                      <a:pt x="120" y="152"/>
                    </a:lnTo>
                    <a:lnTo>
                      <a:pt x="113" y="146"/>
                    </a:lnTo>
                    <a:lnTo>
                      <a:pt x="110" y="140"/>
                    </a:lnTo>
                    <a:lnTo>
                      <a:pt x="107" y="134"/>
                    </a:lnTo>
                    <a:lnTo>
                      <a:pt x="104" y="127"/>
                    </a:lnTo>
                    <a:lnTo>
                      <a:pt x="102" y="121"/>
                    </a:lnTo>
                    <a:lnTo>
                      <a:pt x="99" y="114"/>
                    </a:lnTo>
                    <a:lnTo>
                      <a:pt x="97" y="109"/>
                    </a:lnTo>
                    <a:lnTo>
                      <a:pt x="96" y="102"/>
                    </a:lnTo>
                    <a:lnTo>
                      <a:pt x="95" y="96"/>
                    </a:lnTo>
                    <a:lnTo>
                      <a:pt x="92" y="88"/>
                    </a:lnTo>
                    <a:lnTo>
                      <a:pt x="89" y="82"/>
                    </a:lnTo>
                    <a:lnTo>
                      <a:pt x="86" y="77"/>
                    </a:lnTo>
                    <a:lnTo>
                      <a:pt x="83" y="74"/>
                    </a:lnTo>
                    <a:lnTo>
                      <a:pt x="79" y="68"/>
                    </a:lnTo>
                    <a:lnTo>
                      <a:pt x="75" y="65"/>
                    </a:lnTo>
                    <a:lnTo>
                      <a:pt x="71" y="61"/>
                    </a:lnTo>
                    <a:lnTo>
                      <a:pt x="65" y="60"/>
                    </a:lnTo>
                    <a:lnTo>
                      <a:pt x="63" y="66"/>
                    </a:lnTo>
                    <a:lnTo>
                      <a:pt x="64" y="74"/>
                    </a:lnTo>
                    <a:lnTo>
                      <a:pt x="64" y="80"/>
                    </a:lnTo>
                    <a:lnTo>
                      <a:pt x="67" y="86"/>
                    </a:lnTo>
                    <a:lnTo>
                      <a:pt x="68" y="92"/>
                    </a:lnTo>
                    <a:lnTo>
                      <a:pt x="68" y="98"/>
                    </a:lnTo>
                    <a:lnTo>
                      <a:pt x="67" y="104"/>
                    </a:lnTo>
                    <a:lnTo>
                      <a:pt x="64" y="112"/>
                    </a:lnTo>
                    <a:lnTo>
                      <a:pt x="56" y="109"/>
                    </a:lnTo>
                    <a:lnTo>
                      <a:pt x="49" y="105"/>
                    </a:lnTo>
                    <a:lnTo>
                      <a:pt x="39" y="101"/>
                    </a:lnTo>
                    <a:lnTo>
                      <a:pt x="32" y="97"/>
                    </a:lnTo>
                    <a:lnTo>
                      <a:pt x="23" y="88"/>
                    </a:lnTo>
                    <a:lnTo>
                      <a:pt x="18" y="82"/>
                    </a:lnTo>
                    <a:lnTo>
                      <a:pt x="11" y="74"/>
                    </a:lnTo>
                    <a:lnTo>
                      <a:pt x="7" y="65"/>
                    </a:lnTo>
                    <a:lnTo>
                      <a:pt x="3" y="57"/>
                    </a:lnTo>
                    <a:lnTo>
                      <a:pt x="0" y="47"/>
                    </a:lnTo>
                    <a:lnTo>
                      <a:pt x="0" y="37"/>
                    </a:lnTo>
                    <a:lnTo>
                      <a:pt x="1" y="28"/>
                    </a:lnTo>
                    <a:lnTo>
                      <a:pt x="4" y="20"/>
                    </a:lnTo>
                    <a:lnTo>
                      <a:pt x="10" y="12"/>
                    </a:lnTo>
                    <a:lnTo>
                      <a:pt x="19" y="5"/>
                    </a:lnTo>
                    <a:lnTo>
                      <a:pt x="30" y="0"/>
                    </a:lnTo>
                    <a:close/>
                  </a:path>
                </a:pathLst>
              </a:custGeom>
              <a:solidFill>
                <a:srgbClr val="FFD6C9"/>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72" name="Freeform 625"/>
              <p:cNvSpPr/>
              <p:nvPr/>
            </p:nvSpPr>
            <p:spPr bwMode="auto">
              <a:xfrm>
                <a:off x="3208" y="-141"/>
                <a:ext cx="33" cy="18"/>
              </a:xfrm>
              <a:custGeom>
                <a:avLst/>
                <a:gdLst>
                  <a:gd name="T0" fmla="*/ 2 w 99"/>
                  <a:gd name="T1" fmla="*/ 0 h 75"/>
                  <a:gd name="T2" fmla="*/ 4 w 99"/>
                  <a:gd name="T3" fmla="*/ 1 h 75"/>
                  <a:gd name="T4" fmla="*/ 6 w 99"/>
                  <a:gd name="T5" fmla="*/ 2 h 75"/>
                  <a:gd name="T6" fmla="*/ 8 w 99"/>
                  <a:gd name="T7" fmla="*/ 3 h 75"/>
                  <a:gd name="T8" fmla="*/ 10 w 99"/>
                  <a:gd name="T9" fmla="*/ 4 h 75"/>
                  <a:gd name="T10" fmla="*/ 11 w 99"/>
                  <a:gd name="T11" fmla="*/ 5 h 75"/>
                  <a:gd name="T12" fmla="*/ 14 w 99"/>
                  <a:gd name="T13" fmla="*/ 6 h 75"/>
                  <a:gd name="T14" fmla="*/ 15 w 99"/>
                  <a:gd name="T15" fmla="*/ 7 h 75"/>
                  <a:gd name="T16" fmla="*/ 17 w 99"/>
                  <a:gd name="T17" fmla="*/ 9 h 75"/>
                  <a:gd name="T18" fmla="*/ 19 w 99"/>
                  <a:gd name="T19" fmla="*/ 10 h 75"/>
                  <a:gd name="T20" fmla="*/ 21 w 99"/>
                  <a:gd name="T21" fmla="*/ 11 h 75"/>
                  <a:gd name="T22" fmla="*/ 23 w 99"/>
                  <a:gd name="T23" fmla="*/ 12 h 75"/>
                  <a:gd name="T24" fmla="*/ 25 w 99"/>
                  <a:gd name="T25" fmla="*/ 13 h 75"/>
                  <a:gd name="T26" fmla="*/ 27 w 99"/>
                  <a:gd name="T27" fmla="*/ 14 h 75"/>
                  <a:gd name="T28" fmla="*/ 28 w 99"/>
                  <a:gd name="T29" fmla="*/ 15 h 75"/>
                  <a:gd name="T30" fmla="*/ 31 w 99"/>
                  <a:gd name="T31" fmla="*/ 17 h 75"/>
                  <a:gd name="T32" fmla="*/ 33 w 99"/>
                  <a:gd name="T33" fmla="*/ 18 h 75"/>
                  <a:gd name="T34" fmla="*/ 31 w 99"/>
                  <a:gd name="T35" fmla="*/ 17 h 75"/>
                  <a:gd name="T36" fmla="*/ 30 w 99"/>
                  <a:gd name="T37" fmla="*/ 17 h 75"/>
                  <a:gd name="T38" fmla="*/ 28 w 99"/>
                  <a:gd name="T39" fmla="*/ 16 h 75"/>
                  <a:gd name="T40" fmla="*/ 26 w 99"/>
                  <a:gd name="T41" fmla="*/ 16 h 75"/>
                  <a:gd name="T42" fmla="*/ 24 w 99"/>
                  <a:gd name="T43" fmla="*/ 15 h 75"/>
                  <a:gd name="T44" fmla="*/ 22 w 99"/>
                  <a:gd name="T45" fmla="*/ 15 h 75"/>
                  <a:gd name="T46" fmla="*/ 20 w 99"/>
                  <a:gd name="T47" fmla="*/ 14 h 75"/>
                  <a:gd name="T48" fmla="*/ 19 w 99"/>
                  <a:gd name="T49" fmla="*/ 14 h 75"/>
                  <a:gd name="T50" fmla="*/ 16 w 99"/>
                  <a:gd name="T51" fmla="*/ 13 h 75"/>
                  <a:gd name="T52" fmla="*/ 14 w 99"/>
                  <a:gd name="T53" fmla="*/ 12 h 75"/>
                  <a:gd name="T54" fmla="*/ 12 w 99"/>
                  <a:gd name="T55" fmla="*/ 12 h 75"/>
                  <a:gd name="T56" fmla="*/ 10 w 99"/>
                  <a:gd name="T57" fmla="*/ 11 h 75"/>
                  <a:gd name="T58" fmla="*/ 7 w 99"/>
                  <a:gd name="T59" fmla="*/ 10 h 75"/>
                  <a:gd name="T60" fmla="*/ 4 w 99"/>
                  <a:gd name="T61" fmla="*/ 8 h 75"/>
                  <a:gd name="T62" fmla="*/ 1 w 99"/>
                  <a:gd name="T63" fmla="*/ 6 h 75"/>
                  <a:gd name="T64" fmla="*/ 0 w 99"/>
                  <a:gd name="T65" fmla="*/ 5 h 75"/>
                  <a:gd name="T66" fmla="*/ 0 w 99"/>
                  <a:gd name="T67" fmla="*/ 3 h 75"/>
                  <a:gd name="T68" fmla="*/ 0 w 99"/>
                  <a:gd name="T69" fmla="*/ 2 h 75"/>
                  <a:gd name="T70" fmla="*/ 1 w 99"/>
                  <a:gd name="T71" fmla="*/ 1 h 75"/>
                  <a:gd name="T72" fmla="*/ 2 w 99"/>
                  <a:gd name="T73" fmla="*/ 0 h 75"/>
                  <a:gd name="T74" fmla="*/ 2 w 99"/>
                  <a:gd name="T75" fmla="*/ 0 h 7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9"/>
                  <a:gd name="T115" fmla="*/ 0 h 75"/>
                  <a:gd name="T116" fmla="*/ 99 w 99"/>
                  <a:gd name="T117" fmla="*/ 75 h 7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9" h="75">
                    <a:moveTo>
                      <a:pt x="6" y="0"/>
                    </a:moveTo>
                    <a:lnTo>
                      <a:pt x="11" y="4"/>
                    </a:lnTo>
                    <a:lnTo>
                      <a:pt x="17" y="8"/>
                    </a:lnTo>
                    <a:lnTo>
                      <a:pt x="24" y="12"/>
                    </a:lnTo>
                    <a:lnTo>
                      <a:pt x="30" y="17"/>
                    </a:lnTo>
                    <a:lnTo>
                      <a:pt x="34" y="22"/>
                    </a:lnTo>
                    <a:lnTo>
                      <a:pt x="41" y="26"/>
                    </a:lnTo>
                    <a:lnTo>
                      <a:pt x="46" y="31"/>
                    </a:lnTo>
                    <a:lnTo>
                      <a:pt x="52" y="36"/>
                    </a:lnTo>
                    <a:lnTo>
                      <a:pt x="56" y="41"/>
                    </a:lnTo>
                    <a:lnTo>
                      <a:pt x="63" y="44"/>
                    </a:lnTo>
                    <a:lnTo>
                      <a:pt x="69" y="49"/>
                    </a:lnTo>
                    <a:lnTo>
                      <a:pt x="74" y="54"/>
                    </a:lnTo>
                    <a:lnTo>
                      <a:pt x="80" y="59"/>
                    </a:lnTo>
                    <a:lnTo>
                      <a:pt x="85" y="64"/>
                    </a:lnTo>
                    <a:lnTo>
                      <a:pt x="92" y="69"/>
                    </a:lnTo>
                    <a:lnTo>
                      <a:pt x="99" y="75"/>
                    </a:lnTo>
                    <a:lnTo>
                      <a:pt x="94" y="72"/>
                    </a:lnTo>
                    <a:lnTo>
                      <a:pt x="89" y="70"/>
                    </a:lnTo>
                    <a:lnTo>
                      <a:pt x="83" y="67"/>
                    </a:lnTo>
                    <a:lnTo>
                      <a:pt x="78" y="66"/>
                    </a:lnTo>
                    <a:lnTo>
                      <a:pt x="73" y="63"/>
                    </a:lnTo>
                    <a:lnTo>
                      <a:pt x="67" y="61"/>
                    </a:lnTo>
                    <a:lnTo>
                      <a:pt x="60" y="59"/>
                    </a:lnTo>
                    <a:lnTo>
                      <a:pt x="56" y="58"/>
                    </a:lnTo>
                    <a:lnTo>
                      <a:pt x="49" y="54"/>
                    </a:lnTo>
                    <a:lnTo>
                      <a:pt x="43" y="52"/>
                    </a:lnTo>
                    <a:lnTo>
                      <a:pt x="36" y="49"/>
                    </a:lnTo>
                    <a:lnTo>
                      <a:pt x="31" y="47"/>
                    </a:lnTo>
                    <a:lnTo>
                      <a:pt x="21" y="41"/>
                    </a:lnTo>
                    <a:lnTo>
                      <a:pt x="13" y="34"/>
                    </a:lnTo>
                    <a:lnTo>
                      <a:pt x="4" y="27"/>
                    </a:lnTo>
                    <a:lnTo>
                      <a:pt x="0" y="20"/>
                    </a:lnTo>
                    <a:lnTo>
                      <a:pt x="0" y="14"/>
                    </a:lnTo>
                    <a:lnTo>
                      <a:pt x="0" y="9"/>
                    </a:lnTo>
                    <a:lnTo>
                      <a:pt x="2" y="4"/>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73" name="Freeform 626"/>
              <p:cNvSpPr/>
              <p:nvPr/>
            </p:nvSpPr>
            <p:spPr bwMode="auto">
              <a:xfrm>
                <a:off x="2817" y="-126"/>
                <a:ext cx="202" cy="231"/>
              </a:xfrm>
              <a:custGeom>
                <a:avLst/>
                <a:gdLst>
                  <a:gd name="T0" fmla="*/ 173 w 606"/>
                  <a:gd name="T1" fmla="*/ 0 h 927"/>
                  <a:gd name="T2" fmla="*/ 200 w 606"/>
                  <a:gd name="T3" fmla="*/ 6 h 927"/>
                  <a:gd name="T4" fmla="*/ 198 w 606"/>
                  <a:gd name="T5" fmla="*/ 19 h 927"/>
                  <a:gd name="T6" fmla="*/ 181 w 606"/>
                  <a:gd name="T7" fmla="*/ 18 h 927"/>
                  <a:gd name="T8" fmla="*/ 169 w 606"/>
                  <a:gd name="T9" fmla="*/ 22 h 927"/>
                  <a:gd name="T10" fmla="*/ 170 w 606"/>
                  <a:gd name="T11" fmla="*/ 27 h 927"/>
                  <a:gd name="T12" fmla="*/ 169 w 606"/>
                  <a:gd name="T13" fmla="*/ 34 h 927"/>
                  <a:gd name="T14" fmla="*/ 151 w 606"/>
                  <a:gd name="T15" fmla="*/ 24 h 927"/>
                  <a:gd name="T16" fmla="*/ 153 w 606"/>
                  <a:gd name="T17" fmla="*/ 38 h 927"/>
                  <a:gd name="T18" fmla="*/ 145 w 606"/>
                  <a:gd name="T19" fmla="*/ 41 h 927"/>
                  <a:gd name="T20" fmla="*/ 146 w 606"/>
                  <a:gd name="T21" fmla="*/ 52 h 927"/>
                  <a:gd name="T22" fmla="*/ 132 w 606"/>
                  <a:gd name="T23" fmla="*/ 42 h 927"/>
                  <a:gd name="T24" fmla="*/ 123 w 606"/>
                  <a:gd name="T25" fmla="*/ 36 h 927"/>
                  <a:gd name="T26" fmla="*/ 127 w 606"/>
                  <a:gd name="T27" fmla="*/ 48 h 927"/>
                  <a:gd name="T28" fmla="*/ 129 w 606"/>
                  <a:gd name="T29" fmla="*/ 57 h 927"/>
                  <a:gd name="T30" fmla="*/ 112 w 606"/>
                  <a:gd name="T31" fmla="*/ 47 h 927"/>
                  <a:gd name="T32" fmla="*/ 101 w 606"/>
                  <a:gd name="T33" fmla="*/ 38 h 927"/>
                  <a:gd name="T34" fmla="*/ 108 w 606"/>
                  <a:gd name="T35" fmla="*/ 56 h 927"/>
                  <a:gd name="T36" fmla="*/ 116 w 606"/>
                  <a:gd name="T37" fmla="*/ 71 h 927"/>
                  <a:gd name="T38" fmla="*/ 100 w 606"/>
                  <a:gd name="T39" fmla="*/ 61 h 927"/>
                  <a:gd name="T40" fmla="*/ 89 w 606"/>
                  <a:gd name="T41" fmla="*/ 53 h 927"/>
                  <a:gd name="T42" fmla="*/ 93 w 606"/>
                  <a:gd name="T43" fmla="*/ 64 h 927"/>
                  <a:gd name="T44" fmla="*/ 107 w 606"/>
                  <a:gd name="T45" fmla="*/ 79 h 927"/>
                  <a:gd name="T46" fmla="*/ 89 w 606"/>
                  <a:gd name="T47" fmla="*/ 72 h 927"/>
                  <a:gd name="T48" fmla="*/ 74 w 606"/>
                  <a:gd name="T49" fmla="*/ 60 h 927"/>
                  <a:gd name="T50" fmla="*/ 73 w 606"/>
                  <a:gd name="T51" fmla="*/ 67 h 927"/>
                  <a:gd name="T52" fmla="*/ 81 w 606"/>
                  <a:gd name="T53" fmla="*/ 77 h 927"/>
                  <a:gd name="T54" fmla="*/ 84 w 606"/>
                  <a:gd name="T55" fmla="*/ 86 h 927"/>
                  <a:gd name="T56" fmla="*/ 87 w 606"/>
                  <a:gd name="T57" fmla="*/ 94 h 927"/>
                  <a:gd name="T58" fmla="*/ 68 w 606"/>
                  <a:gd name="T59" fmla="*/ 84 h 927"/>
                  <a:gd name="T60" fmla="*/ 53 w 606"/>
                  <a:gd name="T61" fmla="*/ 74 h 927"/>
                  <a:gd name="T62" fmla="*/ 56 w 606"/>
                  <a:gd name="T63" fmla="*/ 84 h 927"/>
                  <a:gd name="T64" fmla="*/ 66 w 606"/>
                  <a:gd name="T65" fmla="*/ 94 h 927"/>
                  <a:gd name="T66" fmla="*/ 82 w 606"/>
                  <a:gd name="T67" fmla="*/ 101 h 927"/>
                  <a:gd name="T68" fmla="*/ 69 w 606"/>
                  <a:gd name="T69" fmla="*/ 103 h 927"/>
                  <a:gd name="T70" fmla="*/ 47 w 606"/>
                  <a:gd name="T71" fmla="*/ 90 h 927"/>
                  <a:gd name="T72" fmla="*/ 54 w 606"/>
                  <a:gd name="T73" fmla="*/ 107 h 927"/>
                  <a:gd name="T74" fmla="*/ 79 w 606"/>
                  <a:gd name="T75" fmla="*/ 126 h 927"/>
                  <a:gd name="T76" fmla="*/ 56 w 606"/>
                  <a:gd name="T77" fmla="*/ 119 h 927"/>
                  <a:gd name="T78" fmla="*/ 33 w 606"/>
                  <a:gd name="T79" fmla="*/ 101 h 927"/>
                  <a:gd name="T80" fmla="*/ 46 w 606"/>
                  <a:gd name="T81" fmla="*/ 123 h 927"/>
                  <a:gd name="T82" fmla="*/ 71 w 606"/>
                  <a:gd name="T83" fmla="*/ 147 h 927"/>
                  <a:gd name="T84" fmla="*/ 56 w 606"/>
                  <a:gd name="T85" fmla="*/ 142 h 927"/>
                  <a:gd name="T86" fmla="*/ 39 w 606"/>
                  <a:gd name="T87" fmla="*/ 131 h 927"/>
                  <a:gd name="T88" fmla="*/ 49 w 606"/>
                  <a:gd name="T89" fmla="*/ 149 h 927"/>
                  <a:gd name="T90" fmla="*/ 79 w 606"/>
                  <a:gd name="T91" fmla="*/ 168 h 927"/>
                  <a:gd name="T92" fmla="*/ 79 w 606"/>
                  <a:gd name="T93" fmla="*/ 175 h 927"/>
                  <a:gd name="T94" fmla="*/ 61 w 606"/>
                  <a:gd name="T95" fmla="*/ 168 h 927"/>
                  <a:gd name="T96" fmla="*/ 50 w 606"/>
                  <a:gd name="T97" fmla="*/ 167 h 927"/>
                  <a:gd name="T98" fmla="*/ 58 w 606"/>
                  <a:gd name="T99" fmla="*/ 176 h 927"/>
                  <a:gd name="T100" fmla="*/ 76 w 606"/>
                  <a:gd name="T101" fmla="*/ 187 h 927"/>
                  <a:gd name="T102" fmla="*/ 41 w 606"/>
                  <a:gd name="T103" fmla="*/ 173 h 927"/>
                  <a:gd name="T104" fmla="*/ 18 w 606"/>
                  <a:gd name="T105" fmla="*/ 122 h 927"/>
                  <a:gd name="T106" fmla="*/ 21 w 606"/>
                  <a:gd name="T107" fmla="*/ 96 h 927"/>
                  <a:gd name="T108" fmla="*/ 7 w 606"/>
                  <a:gd name="T109" fmla="*/ 137 h 927"/>
                  <a:gd name="T110" fmla="*/ 51 w 606"/>
                  <a:gd name="T111" fmla="*/ 206 h 927"/>
                  <a:gd name="T112" fmla="*/ 50 w 606"/>
                  <a:gd name="T113" fmla="*/ 222 h 927"/>
                  <a:gd name="T114" fmla="*/ 37 w 606"/>
                  <a:gd name="T115" fmla="*/ 201 h 927"/>
                  <a:gd name="T116" fmla="*/ 21 w 606"/>
                  <a:gd name="T117" fmla="*/ 178 h 927"/>
                  <a:gd name="T118" fmla="*/ 8 w 606"/>
                  <a:gd name="T119" fmla="*/ 153 h 927"/>
                  <a:gd name="T120" fmla="*/ 2 w 606"/>
                  <a:gd name="T121" fmla="*/ 108 h 927"/>
                  <a:gd name="T122" fmla="*/ 68 w 606"/>
                  <a:gd name="T123" fmla="*/ 27 h 92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927"/>
                  <a:gd name="T188" fmla="*/ 606 w 606"/>
                  <a:gd name="T189" fmla="*/ 927 h 92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927">
                    <a:moveTo>
                      <a:pt x="437" y="0"/>
                    </a:moveTo>
                    <a:lnTo>
                      <a:pt x="448" y="0"/>
                    </a:lnTo>
                    <a:lnTo>
                      <a:pt x="459" y="0"/>
                    </a:lnTo>
                    <a:lnTo>
                      <a:pt x="470" y="0"/>
                    </a:lnTo>
                    <a:lnTo>
                      <a:pt x="483" y="1"/>
                    </a:lnTo>
                    <a:lnTo>
                      <a:pt x="495" y="1"/>
                    </a:lnTo>
                    <a:lnTo>
                      <a:pt x="508" y="1"/>
                    </a:lnTo>
                    <a:lnTo>
                      <a:pt x="519" y="1"/>
                    </a:lnTo>
                    <a:lnTo>
                      <a:pt x="532" y="3"/>
                    </a:lnTo>
                    <a:lnTo>
                      <a:pt x="543" y="3"/>
                    </a:lnTo>
                    <a:lnTo>
                      <a:pt x="555" y="4"/>
                    </a:lnTo>
                    <a:lnTo>
                      <a:pt x="565" y="6"/>
                    </a:lnTo>
                    <a:lnTo>
                      <a:pt x="575" y="9"/>
                    </a:lnTo>
                    <a:lnTo>
                      <a:pt x="582" y="12"/>
                    </a:lnTo>
                    <a:lnTo>
                      <a:pt x="592" y="18"/>
                    </a:lnTo>
                    <a:lnTo>
                      <a:pt x="599" y="25"/>
                    </a:lnTo>
                    <a:lnTo>
                      <a:pt x="606" y="33"/>
                    </a:lnTo>
                    <a:lnTo>
                      <a:pt x="601" y="38"/>
                    </a:lnTo>
                    <a:lnTo>
                      <a:pt x="599" y="44"/>
                    </a:lnTo>
                    <a:lnTo>
                      <a:pt x="597" y="52"/>
                    </a:lnTo>
                    <a:lnTo>
                      <a:pt x="597" y="58"/>
                    </a:lnTo>
                    <a:lnTo>
                      <a:pt x="596" y="65"/>
                    </a:lnTo>
                    <a:lnTo>
                      <a:pt x="594" y="72"/>
                    </a:lnTo>
                    <a:lnTo>
                      <a:pt x="593" y="78"/>
                    </a:lnTo>
                    <a:lnTo>
                      <a:pt x="592" y="86"/>
                    </a:lnTo>
                    <a:lnTo>
                      <a:pt x="585" y="82"/>
                    </a:lnTo>
                    <a:lnTo>
                      <a:pt x="580" y="80"/>
                    </a:lnTo>
                    <a:lnTo>
                      <a:pt x="575" y="78"/>
                    </a:lnTo>
                    <a:lnTo>
                      <a:pt x="569" y="77"/>
                    </a:lnTo>
                    <a:lnTo>
                      <a:pt x="558" y="75"/>
                    </a:lnTo>
                    <a:lnTo>
                      <a:pt x="548" y="75"/>
                    </a:lnTo>
                    <a:lnTo>
                      <a:pt x="543" y="74"/>
                    </a:lnTo>
                    <a:lnTo>
                      <a:pt x="539" y="72"/>
                    </a:lnTo>
                    <a:lnTo>
                      <a:pt x="532" y="72"/>
                    </a:lnTo>
                    <a:lnTo>
                      <a:pt x="527" y="71"/>
                    </a:lnTo>
                    <a:lnTo>
                      <a:pt x="516" y="67"/>
                    </a:lnTo>
                    <a:lnTo>
                      <a:pt x="508" y="64"/>
                    </a:lnTo>
                    <a:lnTo>
                      <a:pt x="505" y="72"/>
                    </a:lnTo>
                    <a:lnTo>
                      <a:pt x="507" y="81"/>
                    </a:lnTo>
                    <a:lnTo>
                      <a:pt x="508" y="87"/>
                    </a:lnTo>
                    <a:lnTo>
                      <a:pt x="514" y="96"/>
                    </a:lnTo>
                    <a:lnTo>
                      <a:pt x="519" y="100"/>
                    </a:lnTo>
                    <a:lnTo>
                      <a:pt x="523" y="108"/>
                    </a:lnTo>
                    <a:lnTo>
                      <a:pt x="527" y="114"/>
                    </a:lnTo>
                    <a:lnTo>
                      <a:pt x="532" y="121"/>
                    </a:lnTo>
                    <a:lnTo>
                      <a:pt x="522" y="119"/>
                    </a:lnTo>
                    <a:lnTo>
                      <a:pt x="515" y="113"/>
                    </a:lnTo>
                    <a:lnTo>
                      <a:pt x="509" y="109"/>
                    </a:lnTo>
                    <a:lnTo>
                      <a:pt x="507" y="107"/>
                    </a:lnTo>
                    <a:lnTo>
                      <a:pt x="501" y="104"/>
                    </a:lnTo>
                    <a:lnTo>
                      <a:pt x="497" y="104"/>
                    </a:lnTo>
                    <a:lnTo>
                      <a:pt x="500" y="113"/>
                    </a:lnTo>
                    <a:lnTo>
                      <a:pt x="502" y="122"/>
                    </a:lnTo>
                    <a:lnTo>
                      <a:pt x="505" y="126"/>
                    </a:lnTo>
                    <a:lnTo>
                      <a:pt x="507" y="130"/>
                    </a:lnTo>
                    <a:lnTo>
                      <a:pt x="508" y="136"/>
                    </a:lnTo>
                    <a:lnTo>
                      <a:pt x="509" y="141"/>
                    </a:lnTo>
                    <a:lnTo>
                      <a:pt x="500" y="136"/>
                    </a:lnTo>
                    <a:lnTo>
                      <a:pt x="491" y="130"/>
                    </a:lnTo>
                    <a:lnTo>
                      <a:pt x="483" y="124"/>
                    </a:lnTo>
                    <a:lnTo>
                      <a:pt x="477" y="116"/>
                    </a:lnTo>
                    <a:lnTo>
                      <a:pt x="470" y="109"/>
                    </a:lnTo>
                    <a:lnTo>
                      <a:pt x="462" y="103"/>
                    </a:lnTo>
                    <a:lnTo>
                      <a:pt x="454" y="98"/>
                    </a:lnTo>
                    <a:lnTo>
                      <a:pt x="445" y="97"/>
                    </a:lnTo>
                    <a:lnTo>
                      <a:pt x="448" y="104"/>
                    </a:lnTo>
                    <a:lnTo>
                      <a:pt x="452" y="113"/>
                    </a:lnTo>
                    <a:lnTo>
                      <a:pt x="454" y="121"/>
                    </a:lnTo>
                    <a:lnTo>
                      <a:pt x="456" y="130"/>
                    </a:lnTo>
                    <a:lnTo>
                      <a:pt x="456" y="138"/>
                    </a:lnTo>
                    <a:lnTo>
                      <a:pt x="458" y="147"/>
                    </a:lnTo>
                    <a:lnTo>
                      <a:pt x="458" y="152"/>
                    </a:lnTo>
                    <a:lnTo>
                      <a:pt x="459" y="157"/>
                    </a:lnTo>
                    <a:lnTo>
                      <a:pt x="459" y="162"/>
                    </a:lnTo>
                    <a:lnTo>
                      <a:pt x="461" y="168"/>
                    </a:lnTo>
                    <a:lnTo>
                      <a:pt x="452" y="167"/>
                    </a:lnTo>
                    <a:lnTo>
                      <a:pt x="447" y="163"/>
                    </a:lnTo>
                    <a:lnTo>
                      <a:pt x="441" y="159"/>
                    </a:lnTo>
                    <a:lnTo>
                      <a:pt x="437" y="157"/>
                    </a:lnTo>
                    <a:lnTo>
                      <a:pt x="434" y="163"/>
                    </a:lnTo>
                    <a:lnTo>
                      <a:pt x="433" y="170"/>
                    </a:lnTo>
                    <a:lnTo>
                      <a:pt x="433" y="178"/>
                    </a:lnTo>
                    <a:lnTo>
                      <a:pt x="434" y="185"/>
                    </a:lnTo>
                    <a:lnTo>
                      <a:pt x="435" y="192"/>
                    </a:lnTo>
                    <a:lnTo>
                      <a:pt x="438" y="200"/>
                    </a:lnTo>
                    <a:lnTo>
                      <a:pt x="441" y="204"/>
                    </a:lnTo>
                    <a:lnTo>
                      <a:pt x="445" y="212"/>
                    </a:lnTo>
                    <a:lnTo>
                      <a:pt x="437" y="207"/>
                    </a:lnTo>
                    <a:lnTo>
                      <a:pt x="431" y="202"/>
                    </a:lnTo>
                    <a:lnTo>
                      <a:pt x="424" y="198"/>
                    </a:lnTo>
                    <a:lnTo>
                      <a:pt x="420" y="193"/>
                    </a:lnTo>
                    <a:lnTo>
                      <a:pt x="415" y="189"/>
                    </a:lnTo>
                    <a:lnTo>
                      <a:pt x="409" y="185"/>
                    </a:lnTo>
                    <a:lnTo>
                      <a:pt x="405" y="180"/>
                    </a:lnTo>
                    <a:lnTo>
                      <a:pt x="401" y="176"/>
                    </a:lnTo>
                    <a:lnTo>
                      <a:pt x="395" y="170"/>
                    </a:lnTo>
                    <a:lnTo>
                      <a:pt x="392" y="167"/>
                    </a:lnTo>
                    <a:lnTo>
                      <a:pt x="387" y="162"/>
                    </a:lnTo>
                    <a:lnTo>
                      <a:pt x="384" y="157"/>
                    </a:lnTo>
                    <a:lnTo>
                      <a:pt x="380" y="152"/>
                    </a:lnTo>
                    <a:lnTo>
                      <a:pt x="375" y="147"/>
                    </a:lnTo>
                    <a:lnTo>
                      <a:pt x="373" y="142"/>
                    </a:lnTo>
                    <a:lnTo>
                      <a:pt x="368" y="138"/>
                    </a:lnTo>
                    <a:lnTo>
                      <a:pt x="368" y="143"/>
                    </a:lnTo>
                    <a:lnTo>
                      <a:pt x="368" y="148"/>
                    </a:lnTo>
                    <a:lnTo>
                      <a:pt x="370" y="154"/>
                    </a:lnTo>
                    <a:lnTo>
                      <a:pt x="373" y="162"/>
                    </a:lnTo>
                    <a:lnTo>
                      <a:pt x="373" y="168"/>
                    </a:lnTo>
                    <a:lnTo>
                      <a:pt x="375" y="174"/>
                    </a:lnTo>
                    <a:lnTo>
                      <a:pt x="375" y="180"/>
                    </a:lnTo>
                    <a:lnTo>
                      <a:pt x="378" y="187"/>
                    </a:lnTo>
                    <a:lnTo>
                      <a:pt x="381" y="193"/>
                    </a:lnTo>
                    <a:lnTo>
                      <a:pt x="382" y="200"/>
                    </a:lnTo>
                    <a:lnTo>
                      <a:pt x="385" y="204"/>
                    </a:lnTo>
                    <a:lnTo>
                      <a:pt x="388" y="212"/>
                    </a:lnTo>
                    <a:lnTo>
                      <a:pt x="389" y="217"/>
                    </a:lnTo>
                    <a:lnTo>
                      <a:pt x="392" y="223"/>
                    </a:lnTo>
                    <a:lnTo>
                      <a:pt x="394" y="228"/>
                    </a:lnTo>
                    <a:lnTo>
                      <a:pt x="395" y="234"/>
                    </a:lnTo>
                    <a:lnTo>
                      <a:pt x="387" y="230"/>
                    </a:lnTo>
                    <a:lnTo>
                      <a:pt x="380" y="228"/>
                    </a:lnTo>
                    <a:lnTo>
                      <a:pt x="373" y="225"/>
                    </a:lnTo>
                    <a:lnTo>
                      <a:pt x="366" y="220"/>
                    </a:lnTo>
                    <a:lnTo>
                      <a:pt x="359" y="214"/>
                    </a:lnTo>
                    <a:lnTo>
                      <a:pt x="352" y="209"/>
                    </a:lnTo>
                    <a:lnTo>
                      <a:pt x="346" y="203"/>
                    </a:lnTo>
                    <a:lnTo>
                      <a:pt x="342" y="197"/>
                    </a:lnTo>
                    <a:lnTo>
                      <a:pt x="336" y="190"/>
                    </a:lnTo>
                    <a:lnTo>
                      <a:pt x="331" y="182"/>
                    </a:lnTo>
                    <a:lnTo>
                      <a:pt x="327" y="175"/>
                    </a:lnTo>
                    <a:lnTo>
                      <a:pt x="322" y="168"/>
                    </a:lnTo>
                    <a:lnTo>
                      <a:pt x="318" y="160"/>
                    </a:lnTo>
                    <a:lnTo>
                      <a:pt x="315" y="154"/>
                    </a:lnTo>
                    <a:lnTo>
                      <a:pt x="313" y="147"/>
                    </a:lnTo>
                    <a:lnTo>
                      <a:pt x="310" y="142"/>
                    </a:lnTo>
                    <a:lnTo>
                      <a:pt x="304" y="152"/>
                    </a:lnTo>
                    <a:lnTo>
                      <a:pt x="303" y="162"/>
                    </a:lnTo>
                    <a:lnTo>
                      <a:pt x="302" y="170"/>
                    </a:lnTo>
                    <a:lnTo>
                      <a:pt x="303" y="180"/>
                    </a:lnTo>
                    <a:lnTo>
                      <a:pt x="306" y="189"/>
                    </a:lnTo>
                    <a:lnTo>
                      <a:pt x="310" y="198"/>
                    </a:lnTo>
                    <a:lnTo>
                      <a:pt x="313" y="207"/>
                    </a:lnTo>
                    <a:lnTo>
                      <a:pt x="320" y="217"/>
                    </a:lnTo>
                    <a:lnTo>
                      <a:pt x="324" y="224"/>
                    </a:lnTo>
                    <a:lnTo>
                      <a:pt x="329" y="234"/>
                    </a:lnTo>
                    <a:lnTo>
                      <a:pt x="335" y="242"/>
                    </a:lnTo>
                    <a:lnTo>
                      <a:pt x="341" y="251"/>
                    </a:lnTo>
                    <a:lnTo>
                      <a:pt x="345" y="259"/>
                    </a:lnTo>
                    <a:lnTo>
                      <a:pt x="349" y="269"/>
                    </a:lnTo>
                    <a:lnTo>
                      <a:pt x="352" y="279"/>
                    </a:lnTo>
                    <a:lnTo>
                      <a:pt x="356" y="289"/>
                    </a:lnTo>
                    <a:lnTo>
                      <a:pt x="349" y="284"/>
                    </a:lnTo>
                    <a:lnTo>
                      <a:pt x="343" y="279"/>
                    </a:lnTo>
                    <a:lnTo>
                      <a:pt x="338" y="274"/>
                    </a:lnTo>
                    <a:lnTo>
                      <a:pt x="332" y="269"/>
                    </a:lnTo>
                    <a:lnTo>
                      <a:pt x="325" y="264"/>
                    </a:lnTo>
                    <a:lnTo>
                      <a:pt x="320" y="259"/>
                    </a:lnTo>
                    <a:lnTo>
                      <a:pt x="313" y="253"/>
                    </a:lnTo>
                    <a:lnTo>
                      <a:pt x="307" y="250"/>
                    </a:lnTo>
                    <a:lnTo>
                      <a:pt x="300" y="245"/>
                    </a:lnTo>
                    <a:lnTo>
                      <a:pt x="295" y="240"/>
                    </a:lnTo>
                    <a:lnTo>
                      <a:pt x="289" y="234"/>
                    </a:lnTo>
                    <a:lnTo>
                      <a:pt x="285" y="229"/>
                    </a:lnTo>
                    <a:lnTo>
                      <a:pt x="281" y="223"/>
                    </a:lnTo>
                    <a:lnTo>
                      <a:pt x="276" y="217"/>
                    </a:lnTo>
                    <a:lnTo>
                      <a:pt x="274" y="211"/>
                    </a:lnTo>
                    <a:lnTo>
                      <a:pt x="271" y="204"/>
                    </a:lnTo>
                    <a:lnTo>
                      <a:pt x="267" y="211"/>
                    </a:lnTo>
                    <a:lnTo>
                      <a:pt x="264" y="217"/>
                    </a:lnTo>
                    <a:lnTo>
                      <a:pt x="262" y="222"/>
                    </a:lnTo>
                    <a:lnTo>
                      <a:pt x="262" y="228"/>
                    </a:lnTo>
                    <a:lnTo>
                      <a:pt x="262" y="234"/>
                    </a:lnTo>
                    <a:lnTo>
                      <a:pt x="265" y="239"/>
                    </a:lnTo>
                    <a:lnTo>
                      <a:pt x="268" y="244"/>
                    </a:lnTo>
                    <a:lnTo>
                      <a:pt x="271" y="248"/>
                    </a:lnTo>
                    <a:lnTo>
                      <a:pt x="279" y="257"/>
                    </a:lnTo>
                    <a:lnTo>
                      <a:pt x="288" y="267"/>
                    </a:lnTo>
                    <a:lnTo>
                      <a:pt x="297" y="275"/>
                    </a:lnTo>
                    <a:lnTo>
                      <a:pt x="306" y="285"/>
                    </a:lnTo>
                    <a:lnTo>
                      <a:pt x="313" y="294"/>
                    </a:lnTo>
                    <a:lnTo>
                      <a:pt x="320" y="302"/>
                    </a:lnTo>
                    <a:lnTo>
                      <a:pt x="320" y="308"/>
                    </a:lnTo>
                    <a:lnTo>
                      <a:pt x="321" y="313"/>
                    </a:lnTo>
                    <a:lnTo>
                      <a:pt x="321" y="318"/>
                    </a:lnTo>
                    <a:lnTo>
                      <a:pt x="321" y="324"/>
                    </a:lnTo>
                    <a:lnTo>
                      <a:pt x="313" y="319"/>
                    </a:lnTo>
                    <a:lnTo>
                      <a:pt x="304" y="317"/>
                    </a:lnTo>
                    <a:lnTo>
                      <a:pt x="297" y="312"/>
                    </a:lnTo>
                    <a:lnTo>
                      <a:pt x="289" y="307"/>
                    </a:lnTo>
                    <a:lnTo>
                      <a:pt x="281" y="301"/>
                    </a:lnTo>
                    <a:lnTo>
                      <a:pt x="274" y="296"/>
                    </a:lnTo>
                    <a:lnTo>
                      <a:pt x="267" y="290"/>
                    </a:lnTo>
                    <a:lnTo>
                      <a:pt x="261" y="284"/>
                    </a:lnTo>
                    <a:lnTo>
                      <a:pt x="254" y="277"/>
                    </a:lnTo>
                    <a:lnTo>
                      <a:pt x="247" y="272"/>
                    </a:lnTo>
                    <a:lnTo>
                      <a:pt x="242" y="264"/>
                    </a:lnTo>
                    <a:lnTo>
                      <a:pt x="236" y="258"/>
                    </a:lnTo>
                    <a:lnTo>
                      <a:pt x="230" y="251"/>
                    </a:lnTo>
                    <a:lnTo>
                      <a:pt x="226" y="245"/>
                    </a:lnTo>
                    <a:lnTo>
                      <a:pt x="222" y="240"/>
                    </a:lnTo>
                    <a:lnTo>
                      <a:pt x="218" y="234"/>
                    </a:lnTo>
                    <a:lnTo>
                      <a:pt x="215" y="239"/>
                    </a:lnTo>
                    <a:lnTo>
                      <a:pt x="214" y="244"/>
                    </a:lnTo>
                    <a:lnTo>
                      <a:pt x="212" y="248"/>
                    </a:lnTo>
                    <a:lnTo>
                      <a:pt x="212" y="253"/>
                    </a:lnTo>
                    <a:lnTo>
                      <a:pt x="212" y="259"/>
                    </a:lnTo>
                    <a:lnTo>
                      <a:pt x="215" y="264"/>
                    </a:lnTo>
                    <a:lnTo>
                      <a:pt x="218" y="269"/>
                    </a:lnTo>
                    <a:lnTo>
                      <a:pt x="221" y="274"/>
                    </a:lnTo>
                    <a:lnTo>
                      <a:pt x="222" y="279"/>
                    </a:lnTo>
                    <a:lnTo>
                      <a:pt x="225" y="284"/>
                    </a:lnTo>
                    <a:lnTo>
                      <a:pt x="229" y="289"/>
                    </a:lnTo>
                    <a:lnTo>
                      <a:pt x="233" y="294"/>
                    </a:lnTo>
                    <a:lnTo>
                      <a:pt x="236" y="297"/>
                    </a:lnTo>
                    <a:lnTo>
                      <a:pt x="240" y="302"/>
                    </a:lnTo>
                    <a:lnTo>
                      <a:pt x="244" y="307"/>
                    </a:lnTo>
                    <a:lnTo>
                      <a:pt x="247" y="312"/>
                    </a:lnTo>
                    <a:lnTo>
                      <a:pt x="250" y="317"/>
                    </a:lnTo>
                    <a:lnTo>
                      <a:pt x="251" y="322"/>
                    </a:lnTo>
                    <a:lnTo>
                      <a:pt x="253" y="327"/>
                    </a:lnTo>
                    <a:lnTo>
                      <a:pt x="254" y="332"/>
                    </a:lnTo>
                    <a:lnTo>
                      <a:pt x="254" y="337"/>
                    </a:lnTo>
                    <a:lnTo>
                      <a:pt x="254" y="341"/>
                    </a:lnTo>
                    <a:lnTo>
                      <a:pt x="251" y="346"/>
                    </a:lnTo>
                    <a:lnTo>
                      <a:pt x="250" y="351"/>
                    </a:lnTo>
                    <a:lnTo>
                      <a:pt x="257" y="357"/>
                    </a:lnTo>
                    <a:lnTo>
                      <a:pt x="262" y="365"/>
                    </a:lnTo>
                    <a:lnTo>
                      <a:pt x="264" y="367"/>
                    </a:lnTo>
                    <a:lnTo>
                      <a:pt x="265" y="372"/>
                    </a:lnTo>
                    <a:lnTo>
                      <a:pt x="265" y="376"/>
                    </a:lnTo>
                    <a:lnTo>
                      <a:pt x="267" y="381"/>
                    </a:lnTo>
                    <a:lnTo>
                      <a:pt x="260" y="376"/>
                    </a:lnTo>
                    <a:lnTo>
                      <a:pt x="253" y="372"/>
                    </a:lnTo>
                    <a:lnTo>
                      <a:pt x="246" y="366"/>
                    </a:lnTo>
                    <a:lnTo>
                      <a:pt x="239" y="362"/>
                    </a:lnTo>
                    <a:lnTo>
                      <a:pt x="232" y="357"/>
                    </a:lnTo>
                    <a:lnTo>
                      <a:pt x="225" y="352"/>
                    </a:lnTo>
                    <a:lnTo>
                      <a:pt x="218" y="348"/>
                    </a:lnTo>
                    <a:lnTo>
                      <a:pt x="212" y="343"/>
                    </a:lnTo>
                    <a:lnTo>
                      <a:pt x="205" y="338"/>
                    </a:lnTo>
                    <a:lnTo>
                      <a:pt x="198" y="332"/>
                    </a:lnTo>
                    <a:lnTo>
                      <a:pt x="193" y="326"/>
                    </a:lnTo>
                    <a:lnTo>
                      <a:pt x="187" y="321"/>
                    </a:lnTo>
                    <a:lnTo>
                      <a:pt x="182" y="315"/>
                    </a:lnTo>
                    <a:lnTo>
                      <a:pt x="176" y="308"/>
                    </a:lnTo>
                    <a:lnTo>
                      <a:pt x="172" y="302"/>
                    </a:lnTo>
                    <a:lnTo>
                      <a:pt x="169" y="297"/>
                    </a:lnTo>
                    <a:lnTo>
                      <a:pt x="159" y="297"/>
                    </a:lnTo>
                    <a:lnTo>
                      <a:pt x="152" y="297"/>
                    </a:lnTo>
                    <a:lnTo>
                      <a:pt x="154" y="304"/>
                    </a:lnTo>
                    <a:lnTo>
                      <a:pt x="156" y="310"/>
                    </a:lnTo>
                    <a:lnTo>
                      <a:pt x="158" y="316"/>
                    </a:lnTo>
                    <a:lnTo>
                      <a:pt x="161" y="323"/>
                    </a:lnTo>
                    <a:lnTo>
                      <a:pt x="162" y="328"/>
                    </a:lnTo>
                    <a:lnTo>
                      <a:pt x="166" y="334"/>
                    </a:lnTo>
                    <a:lnTo>
                      <a:pt x="169" y="339"/>
                    </a:lnTo>
                    <a:lnTo>
                      <a:pt x="172" y="345"/>
                    </a:lnTo>
                    <a:lnTo>
                      <a:pt x="176" y="349"/>
                    </a:lnTo>
                    <a:lnTo>
                      <a:pt x="179" y="355"/>
                    </a:lnTo>
                    <a:lnTo>
                      <a:pt x="182" y="360"/>
                    </a:lnTo>
                    <a:lnTo>
                      <a:pt x="186" y="365"/>
                    </a:lnTo>
                    <a:lnTo>
                      <a:pt x="190" y="370"/>
                    </a:lnTo>
                    <a:lnTo>
                      <a:pt x="196" y="374"/>
                    </a:lnTo>
                    <a:lnTo>
                      <a:pt x="198" y="378"/>
                    </a:lnTo>
                    <a:lnTo>
                      <a:pt x="205" y="383"/>
                    </a:lnTo>
                    <a:lnTo>
                      <a:pt x="209" y="387"/>
                    </a:lnTo>
                    <a:lnTo>
                      <a:pt x="215" y="389"/>
                    </a:lnTo>
                    <a:lnTo>
                      <a:pt x="221" y="393"/>
                    </a:lnTo>
                    <a:lnTo>
                      <a:pt x="228" y="396"/>
                    </a:lnTo>
                    <a:lnTo>
                      <a:pt x="233" y="399"/>
                    </a:lnTo>
                    <a:lnTo>
                      <a:pt x="242" y="403"/>
                    </a:lnTo>
                    <a:lnTo>
                      <a:pt x="247" y="405"/>
                    </a:lnTo>
                    <a:lnTo>
                      <a:pt x="257" y="409"/>
                    </a:lnTo>
                    <a:lnTo>
                      <a:pt x="251" y="412"/>
                    </a:lnTo>
                    <a:lnTo>
                      <a:pt x="244" y="416"/>
                    </a:lnTo>
                    <a:lnTo>
                      <a:pt x="237" y="419"/>
                    </a:lnTo>
                    <a:lnTo>
                      <a:pt x="232" y="420"/>
                    </a:lnTo>
                    <a:lnTo>
                      <a:pt x="223" y="419"/>
                    </a:lnTo>
                    <a:lnTo>
                      <a:pt x="216" y="417"/>
                    </a:lnTo>
                    <a:lnTo>
                      <a:pt x="208" y="414"/>
                    </a:lnTo>
                    <a:lnTo>
                      <a:pt x="201" y="410"/>
                    </a:lnTo>
                    <a:lnTo>
                      <a:pt x="191" y="404"/>
                    </a:lnTo>
                    <a:lnTo>
                      <a:pt x="182" y="398"/>
                    </a:lnTo>
                    <a:lnTo>
                      <a:pt x="172" y="390"/>
                    </a:lnTo>
                    <a:lnTo>
                      <a:pt x="163" y="384"/>
                    </a:lnTo>
                    <a:lnTo>
                      <a:pt x="155" y="374"/>
                    </a:lnTo>
                    <a:lnTo>
                      <a:pt x="147" y="367"/>
                    </a:lnTo>
                    <a:lnTo>
                      <a:pt x="140" y="360"/>
                    </a:lnTo>
                    <a:lnTo>
                      <a:pt x="136" y="351"/>
                    </a:lnTo>
                    <a:lnTo>
                      <a:pt x="133" y="363"/>
                    </a:lnTo>
                    <a:lnTo>
                      <a:pt x="133" y="376"/>
                    </a:lnTo>
                    <a:lnTo>
                      <a:pt x="134" y="387"/>
                    </a:lnTo>
                    <a:lnTo>
                      <a:pt x="140" y="398"/>
                    </a:lnTo>
                    <a:lnTo>
                      <a:pt x="144" y="407"/>
                    </a:lnTo>
                    <a:lnTo>
                      <a:pt x="152" y="419"/>
                    </a:lnTo>
                    <a:lnTo>
                      <a:pt x="161" y="428"/>
                    </a:lnTo>
                    <a:lnTo>
                      <a:pt x="172" y="438"/>
                    </a:lnTo>
                    <a:lnTo>
                      <a:pt x="180" y="447"/>
                    </a:lnTo>
                    <a:lnTo>
                      <a:pt x="191" y="458"/>
                    </a:lnTo>
                    <a:lnTo>
                      <a:pt x="201" y="466"/>
                    </a:lnTo>
                    <a:lnTo>
                      <a:pt x="211" y="476"/>
                    </a:lnTo>
                    <a:lnTo>
                      <a:pt x="221" y="486"/>
                    </a:lnTo>
                    <a:lnTo>
                      <a:pt x="229" y="496"/>
                    </a:lnTo>
                    <a:lnTo>
                      <a:pt x="236" y="505"/>
                    </a:lnTo>
                    <a:lnTo>
                      <a:pt x="243" y="516"/>
                    </a:lnTo>
                    <a:lnTo>
                      <a:pt x="232" y="511"/>
                    </a:lnTo>
                    <a:lnTo>
                      <a:pt x="222" y="508"/>
                    </a:lnTo>
                    <a:lnTo>
                      <a:pt x="211" y="502"/>
                    </a:lnTo>
                    <a:lnTo>
                      <a:pt x="201" y="496"/>
                    </a:lnTo>
                    <a:lnTo>
                      <a:pt x="190" y="489"/>
                    </a:lnTo>
                    <a:lnTo>
                      <a:pt x="180" y="483"/>
                    </a:lnTo>
                    <a:lnTo>
                      <a:pt x="169" y="476"/>
                    </a:lnTo>
                    <a:lnTo>
                      <a:pt x="161" y="469"/>
                    </a:lnTo>
                    <a:lnTo>
                      <a:pt x="150" y="460"/>
                    </a:lnTo>
                    <a:lnTo>
                      <a:pt x="140" y="453"/>
                    </a:lnTo>
                    <a:lnTo>
                      <a:pt x="131" y="444"/>
                    </a:lnTo>
                    <a:lnTo>
                      <a:pt x="123" y="436"/>
                    </a:lnTo>
                    <a:lnTo>
                      <a:pt x="113" y="426"/>
                    </a:lnTo>
                    <a:lnTo>
                      <a:pt x="106" y="416"/>
                    </a:lnTo>
                    <a:lnTo>
                      <a:pt x="98" y="406"/>
                    </a:lnTo>
                    <a:lnTo>
                      <a:pt x="92" y="398"/>
                    </a:lnTo>
                    <a:lnTo>
                      <a:pt x="92" y="412"/>
                    </a:lnTo>
                    <a:lnTo>
                      <a:pt x="97" y="427"/>
                    </a:lnTo>
                    <a:lnTo>
                      <a:pt x="101" y="442"/>
                    </a:lnTo>
                    <a:lnTo>
                      <a:pt x="109" y="455"/>
                    </a:lnTo>
                    <a:lnTo>
                      <a:pt x="117" y="467"/>
                    </a:lnTo>
                    <a:lnTo>
                      <a:pt x="127" y="481"/>
                    </a:lnTo>
                    <a:lnTo>
                      <a:pt x="137" y="493"/>
                    </a:lnTo>
                    <a:lnTo>
                      <a:pt x="150" y="505"/>
                    </a:lnTo>
                    <a:lnTo>
                      <a:pt x="159" y="516"/>
                    </a:lnTo>
                    <a:lnTo>
                      <a:pt x="170" y="530"/>
                    </a:lnTo>
                    <a:lnTo>
                      <a:pt x="180" y="541"/>
                    </a:lnTo>
                    <a:lnTo>
                      <a:pt x="191" y="554"/>
                    </a:lnTo>
                    <a:lnTo>
                      <a:pt x="198" y="565"/>
                    </a:lnTo>
                    <a:lnTo>
                      <a:pt x="208" y="579"/>
                    </a:lnTo>
                    <a:lnTo>
                      <a:pt x="212" y="591"/>
                    </a:lnTo>
                    <a:lnTo>
                      <a:pt x="218" y="606"/>
                    </a:lnTo>
                    <a:lnTo>
                      <a:pt x="209" y="600"/>
                    </a:lnTo>
                    <a:lnTo>
                      <a:pt x="203" y="596"/>
                    </a:lnTo>
                    <a:lnTo>
                      <a:pt x="196" y="591"/>
                    </a:lnTo>
                    <a:lnTo>
                      <a:pt x="189" y="586"/>
                    </a:lnTo>
                    <a:lnTo>
                      <a:pt x="182" y="581"/>
                    </a:lnTo>
                    <a:lnTo>
                      <a:pt x="175" y="576"/>
                    </a:lnTo>
                    <a:lnTo>
                      <a:pt x="169" y="571"/>
                    </a:lnTo>
                    <a:lnTo>
                      <a:pt x="162" y="567"/>
                    </a:lnTo>
                    <a:lnTo>
                      <a:pt x="156" y="560"/>
                    </a:lnTo>
                    <a:lnTo>
                      <a:pt x="150" y="556"/>
                    </a:lnTo>
                    <a:lnTo>
                      <a:pt x="143" y="549"/>
                    </a:lnTo>
                    <a:lnTo>
                      <a:pt x="137" y="545"/>
                    </a:lnTo>
                    <a:lnTo>
                      <a:pt x="130" y="538"/>
                    </a:lnTo>
                    <a:lnTo>
                      <a:pt x="123" y="532"/>
                    </a:lnTo>
                    <a:lnTo>
                      <a:pt x="116" y="526"/>
                    </a:lnTo>
                    <a:lnTo>
                      <a:pt x="109" y="521"/>
                    </a:lnTo>
                    <a:lnTo>
                      <a:pt x="106" y="533"/>
                    </a:lnTo>
                    <a:lnTo>
                      <a:pt x="108" y="545"/>
                    </a:lnTo>
                    <a:lnTo>
                      <a:pt x="112" y="557"/>
                    </a:lnTo>
                    <a:lnTo>
                      <a:pt x="119" y="568"/>
                    </a:lnTo>
                    <a:lnTo>
                      <a:pt x="126" y="578"/>
                    </a:lnTo>
                    <a:lnTo>
                      <a:pt x="136" y="589"/>
                    </a:lnTo>
                    <a:lnTo>
                      <a:pt x="147" y="597"/>
                    </a:lnTo>
                    <a:lnTo>
                      <a:pt x="158" y="608"/>
                    </a:lnTo>
                    <a:lnTo>
                      <a:pt x="169" y="617"/>
                    </a:lnTo>
                    <a:lnTo>
                      <a:pt x="182" y="625"/>
                    </a:lnTo>
                    <a:lnTo>
                      <a:pt x="193" y="634"/>
                    </a:lnTo>
                    <a:lnTo>
                      <a:pt x="205" y="645"/>
                    </a:lnTo>
                    <a:lnTo>
                      <a:pt x="216" y="655"/>
                    </a:lnTo>
                    <a:lnTo>
                      <a:pt x="228" y="664"/>
                    </a:lnTo>
                    <a:lnTo>
                      <a:pt x="236" y="674"/>
                    </a:lnTo>
                    <a:lnTo>
                      <a:pt x="244" y="686"/>
                    </a:lnTo>
                    <a:lnTo>
                      <a:pt x="250" y="690"/>
                    </a:lnTo>
                    <a:lnTo>
                      <a:pt x="254" y="695"/>
                    </a:lnTo>
                    <a:lnTo>
                      <a:pt x="257" y="702"/>
                    </a:lnTo>
                    <a:lnTo>
                      <a:pt x="257" y="710"/>
                    </a:lnTo>
                    <a:lnTo>
                      <a:pt x="250" y="707"/>
                    </a:lnTo>
                    <a:lnTo>
                      <a:pt x="243" y="706"/>
                    </a:lnTo>
                    <a:lnTo>
                      <a:pt x="236" y="704"/>
                    </a:lnTo>
                    <a:lnTo>
                      <a:pt x="230" y="701"/>
                    </a:lnTo>
                    <a:lnTo>
                      <a:pt x="223" y="697"/>
                    </a:lnTo>
                    <a:lnTo>
                      <a:pt x="216" y="694"/>
                    </a:lnTo>
                    <a:lnTo>
                      <a:pt x="209" y="690"/>
                    </a:lnTo>
                    <a:lnTo>
                      <a:pt x="204" y="686"/>
                    </a:lnTo>
                    <a:lnTo>
                      <a:pt x="196" y="683"/>
                    </a:lnTo>
                    <a:lnTo>
                      <a:pt x="190" y="679"/>
                    </a:lnTo>
                    <a:lnTo>
                      <a:pt x="182" y="674"/>
                    </a:lnTo>
                    <a:lnTo>
                      <a:pt x="176" y="672"/>
                    </a:lnTo>
                    <a:lnTo>
                      <a:pt x="169" y="669"/>
                    </a:lnTo>
                    <a:lnTo>
                      <a:pt x="162" y="666"/>
                    </a:lnTo>
                    <a:lnTo>
                      <a:pt x="154" y="663"/>
                    </a:lnTo>
                    <a:lnTo>
                      <a:pt x="147" y="663"/>
                    </a:lnTo>
                    <a:lnTo>
                      <a:pt x="147" y="666"/>
                    </a:lnTo>
                    <a:lnTo>
                      <a:pt x="150" y="669"/>
                    </a:lnTo>
                    <a:lnTo>
                      <a:pt x="151" y="672"/>
                    </a:lnTo>
                    <a:lnTo>
                      <a:pt x="152" y="677"/>
                    </a:lnTo>
                    <a:lnTo>
                      <a:pt x="147" y="677"/>
                    </a:lnTo>
                    <a:lnTo>
                      <a:pt x="143" y="678"/>
                    </a:lnTo>
                    <a:lnTo>
                      <a:pt x="148" y="684"/>
                    </a:lnTo>
                    <a:lnTo>
                      <a:pt x="154" y="690"/>
                    </a:lnTo>
                    <a:lnTo>
                      <a:pt x="161" y="696"/>
                    </a:lnTo>
                    <a:lnTo>
                      <a:pt x="168" y="702"/>
                    </a:lnTo>
                    <a:lnTo>
                      <a:pt x="173" y="707"/>
                    </a:lnTo>
                    <a:lnTo>
                      <a:pt x="182" y="712"/>
                    </a:lnTo>
                    <a:lnTo>
                      <a:pt x="189" y="718"/>
                    </a:lnTo>
                    <a:lnTo>
                      <a:pt x="196" y="723"/>
                    </a:lnTo>
                    <a:lnTo>
                      <a:pt x="203" y="729"/>
                    </a:lnTo>
                    <a:lnTo>
                      <a:pt x="209" y="734"/>
                    </a:lnTo>
                    <a:lnTo>
                      <a:pt x="216" y="739"/>
                    </a:lnTo>
                    <a:lnTo>
                      <a:pt x="223" y="744"/>
                    </a:lnTo>
                    <a:lnTo>
                      <a:pt x="229" y="750"/>
                    </a:lnTo>
                    <a:lnTo>
                      <a:pt x="236" y="756"/>
                    </a:lnTo>
                    <a:lnTo>
                      <a:pt x="242" y="762"/>
                    </a:lnTo>
                    <a:lnTo>
                      <a:pt x="247" y="770"/>
                    </a:lnTo>
                    <a:lnTo>
                      <a:pt x="216" y="759"/>
                    </a:lnTo>
                    <a:lnTo>
                      <a:pt x="189" y="746"/>
                    </a:lnTo>
                    <a:lnTo>
                      <a:pt x="163" y="730"/>
                    </a:lnTo>
                    <a:lnTo>
                      <a:pt x="143" y="713"/>
                    </a:lnTo>
                    <a:lnTo>
                      <a:pt x="123" y="693"/>
                    </a:lnTo>
                    <a:lnTo>
                      <a:pt x="106" y="672"/>
                    </a:lnTo>
                    <a:lnTo>
                      <a:pt x="94" y="648"/>
                    </a:lnTo>
                    <a:lnTo>
                      <a:pt x="83" y="624"/>
                    </a:lnTo>
                    <a:lnTo>
                      <a:pt x="71" y="597"/>
                    </a:lnTo>
                    <a:lnTo>
                      <a:pt x="64" y="571"/>
                    </a:lnTo>
                    <a:lnTo>
                      <a:pt x="59" y="545"/>
                    </a:lnTo>
                    <a:lnTo>
                      <a:pt x="56" y="516"/>
                    </a:lnTo>
                    <a:lnTo>
                      <a:pt x="55" y="489"/>
                    </a:lnTo>
                    <a:lnTo>
                      <a:pt x="55" y="461"/>
                    </a:lnTo>
                    <a:lnTo>
                      <a:pt x="55" y="436"/>
                    </a:lnTo>
                    <a:lnTo>
                      <a:pt x="59" y="410"/>
                    </a:lnTo>
                    <a:lnTo>
                      <a:pt x="60" y="405"/>
                    </a:lnTo>
                    <a:lnTo>
                      <a:pt x="62" y="401"/>
                    </a:lnTo>
                    <a:lnTo>
                      <a:pt x="63" y="395"/>
                    </a:lnTo>
                    <a:lnTo>
                      <a:pt x="64" y="390"/>
                    </a:lnTo>
                    <a:lnTo>
                      <a:pt x="63" y="384"/>
                    </a:lnTo>
                    <a:lnTo>
                      <a:pt x="62" y="379"/>
                    </a:lnTo>
                    <a:lnTo>
                      <a:pt x="59" y="374"/>
                    </a:lnTo>
                    <a:lnTo>
                      <a:pt x="56" y="371"/>
                    </a:lnTo>
                    <a:lnTo>
                      <a:pt x="35" y="406"/>
                    </a:lnTo>
                    <a:lnTo>
                      <a:pt x="23" y="442"/>
                    </a:lnTo>
                    <a:lnTo>
                      <a:pt x="16" y="477"/>
                    </a:lnTo>
                    <a:lnTo>
                      <a:pt x="17" y="514"/>
                    </a:lnTo>
                    <a:lnTo>
                      <a:pt x="21" y="548"/>
                    </a:lnTo>
                    <a:lnTo>
                      <a:pt x="31" y="582"/>
                    </a:lnTo>
                    <a:lnTo>
                      <a:pt x="44" y="618"/>
                    </a:lnTo>
                    <a:lnTo>
                      <a:pt x="60" y="653"/>
                    </a:lnTo>
                    <a:lnTo>
                      <a:pt x="77" y="688"/>
                    </a:lnTo>
                    <a:lnTo>
                      <a:pt x="97" y="722"/>
                    </a:lnTo>
                    <a:lnTo>
                      <a:pt x="116" y="756"/>
                    </a:lnTo>
                    <a:lnTo>
                      <a:pt x="136" y="790"/>
                    </a:lnTo>
                    <a:lnTo>
                      <a:pt x="152" y="825"/>
                    </a:lnTo>
                    <a:lnTo>
                      <a:pt x="169" y="859"/>
                    </a:lnTo>
                    <a:lnTo>
                      <a:pt x="182" y="893"/>
                    </a:lnTo>
                    <a:lnTo>
                      <a:pt x="193" y="927"/>
                    </a:lnTo>
                    <a:lnTo>
                      <a:pt x="182" y="921"/>
                    </a:lnTo>
                    <a:lnTo>
                      <a:pt x="172" y="915"/>
                    </a:lnTo>
                    <a:lnTo>
                      <a:pt x="163" y="908"/>
                    </a:lnTo>
                    <a:lnTo>
                      <a:pt x="156" y="899"/>
                    </a:lnTo>
                    <a:lnTo>
                      <a:pt x="150" y="891"/>
                    </a:lnTo>
                    <a:lnTo>
                      <a:pt x="143" y="881"/>
                    </a:lnTo>
                    <a:lnTo>
                      <a:pt x="137" y="871"/>
                    </a:lnTo>
                    <a:lnTo>
                      <a:pt x="133" y="861"/>
                    </a:lnTo>
                    <a:lnTo>
                      <a:pt x="127" y="850"/>
                    </a:lnTo>
                    <a:lnTo>
                      <a:pt x="123" y="839"/>
                    </a:lnTo>
                    <a:lnTo>
                      <a:pt x="119" y="827"/>
                    </a:lnTo>
                    <a:lnTo>
                      <a:pt x="115" y="817"/>
                    </a:lnTo>
                    <a:lnTo>
                      <a:pt x="110" y="806"/>
                    </a:lnTo>
                    <a:lnTo>
                      <a:pt x="106" y="795"/>
                    </a:lnTo>
                    <a:lnTo>
                      <a:pt x="103" y="785"/>
                    </a:lnTo>
                    <a:lnTo>
                      <a:pt x="99" y="777"/>
                    </a:lnTo>
                    <a:lnTo>
                      <a:pt x="91" y="763"/>
                    </a:lnTo>
                    <a:lnTo>
                      <a:pt x="83" y="752"/>
                    </a:lnTo>
                    <a:lnTo>
                      <a:pt x="74" y="740"/>
                    </a:lnTo>
                    <a:lnTo>
                      <a:pt x="69" y="728"/>
                    </a:lnTo>
                    <a:lnTo>
                      <a:pt x="62" y="715"/>
                    </a:lnTo>
                    <a:lnTo>
                      <a:pt x="56" y="704"/>
                    </a:lnTo>
                    <a:lnTo>
                      <a:pt x="50" y="690"/>
                    </a:lnTo>
                    <a:lnTo>
                      <a:pt x="45" y="678"/>
                    </a:lnTo>
                    <a:lnTo>
                      <a:pt x="39" y="664"/>
                    </a:lnTo>
                    <a:lnTo>
                      <a:pt x="35" y="652"/>
                    </a:lnTo>
                    <a:lnTo>
                      <a:pt x="31" y="639"/>
                    </a:lnTo>
                    <a:lnTo>
                      <a:pt x="28" y="625"/>
                    </a:lnTo>
                    <a:lnTo>
                      <a:pt x="24" y="612"/>
                    </a:lnTo>
                    <a:lnTo>
                      <a:pt x="21" y="600"/>
                    </a:lnTo>
                    <a:lnTo>
                      <a:pt x="18" y="586"/>
                    </a:lnTo>
                    <a:lnTo>
                      <a:pt x="16" y="574"/>
                    </a:lnTo>
                    <a:lnTo>
                      <a:pt x="11" y="573"/>
                    </a:lnTo>
                    <a:lnTo>
                      <a:pt x="6" y="574"/>
                    </a:lnTo>
                    <a:lnTo>
                      <a:pt x="0" y="526"/>
                    </a:lnTo>
                    <a:lnTo>
                      <a:pt x="2" y="480"/>
                    </a:lnTo>
                    <a:lnTo>
                      <a:pt x="6" y="433"/>
                    </a:lnTo>
                    <a:lnTo>
                      <a:pt x="17" y="388"/>
                    </a:lnTo>
                    <a:lnTo>
                      <a:pt x="31" y="341"/>
                    </a:lnTo>
                    <a:lnTo>
                      <a:pt x="50" y="297"/>
                    </a:lnTo>
                    <a:lnTo>
                      <a:pt x="73" y="255"/>
                    </a:lnTo>
                    <a:lnTo>
                      <a:pt x="101" y="215"/>
                    </a:lnTo>
                    <a:lnTo>
                      <a:pt x="130" y="176"/>
                    </a:lnTo>
                    <a:lnTo>
                      <a:pt x="165" y="140"/>
                    </a:lnTo>
                    <a:lnTo>
                      <a:pt x="203" y="107"/>
                    </a:lnTo>
                    <a:lnTo>
                      <a:pt x="244" y="78"/>
                    </a:lnTo>
                    <a:lnTo>
                      <a:pt x="286" y="52"/>
                    </a:lnTo>
                    <a:lnTo>
                      <a:pt x="334" y="29"/>
                    </a:lnTo>
                    <a:lnTo>
                      <a:pt x="384" y="12"/>
                    </a:lnTo>
                    <a:lnTo>
                      <a:pt x="437" y="0"/>
                    </a:lnTo>
                    <a:close/>
                  </a:path>
                </a:pathLst>
              </a:custGeom>
              <a:solidFill>
                <a:srgbClr val="F59E92"/>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74" name="Freeform 627"/>
              <p:cNvSpPr/>
              <p:nvPr/>
            </p:nvSpPr>
            <p:spPr bwMode="auto">
              <a:xfrm>
                <a:off x="3060" y="-113"/>
                <a:ext cx="71" cy="61"/>
              </a:xfrm>
              <a:custGeom>
                <a:avLst/>
                <a:gdLst>
                  <a:gd name="T0" fmla="*/ 8 w 215"/>
                  <a:gd name="T1" fmla="*/ 1 h 244"/>
                  <a:gd name="T2" fmla="*/ 10 w 215"/>
                  <a:gd name="T3" fmla="*/ 4 h 244"/>
                  <a:gd name="T4" fmla="*/ 12 w 215"/>
                  <a:gd name="T5" fmla="*/ 8 h 244"/>
                  <a:gd name="T6" fmla="*/ 12 w 215"/>
                  <a:gd name="T7" fmla="*/ 12 h 244"/>
                  <a:gd name="T8" fmla="*/ 13 w 215"/>
                  <a:gd name="T9" fmla="*/ 16 h 244"/>
                  <a:gd name="T10" fmla="*/ 15 w 215"/>
                  <a:gd name="T11" fmla="*/ 20 h 244"/>
                  <a:gd name="T12" fmla="*/ 18 w 215"/>
                  <a:gd name="T13" fmla="*/ 23 h 244"/>
                  <a:gd name="T14" fmla="*/ 24 w 215"/>
                  <a:gd name="T15" fmla="*/ 25 h 244"/>
                  <a:gd name="T16" fmla="*/ 31 w 215"/>
                  <a:gd name="T17" fmla="*/ 27 h 244"/>
                  <a:gd name="T18" fmla="*/ 36 w 215"/>
                  <a:gd name="T19" fmla="*/ 30 h 244"/>
                  <a:gd name="T20" fmla="*/ 41 w 215"/>
                  <a:gd name="T21" fmla="*/ 31 h 244"/>
                  <a:gd name="T22" fmla="*/ 46 w 215"/>
                  <a:gd name="T23" fmla="*/ 33 h 244"/>
                  <a:gd name="T24" fmla="*/ 52 w 215"/>
                  <a:gd name="T25" fmla="*/ 35 h 244"/>
                  <a:gd name="T26" fmla="*/ 56 w 215"/>
                  <a:gd name="T27" fmla="*/ 36 h 244"/>
                  <a:gd name="T28" fmla="*/ 62 w 215"/>
                  <a:gd name="T29" fmla="*/ 38 h 244"/>
                  <a:gd name="T30" fmla="*/ 68 w 215"/>
                  <a:gd name="T31" fmla="*/ 39 h 244"/>
                  <a:gd name="T32" fmla="*/ 71 w 215"/>
                  <a:gd name="T33" fmla="*/ 42 h 244"/>
                  <a:gd name="T34" fmla="*/ 69 w 215"/>
                  <a:gd name="T35" fmla="*/ 46 h 244"/>
                  <a:gd name="T36" fmla="*/ 66 w 215"/>
                  <a:gd name="T37" fmla="*/ 50 h 244"/>
                  <a:gd name="T38" fmla="*/ 63 w 215"/>
                  <a:gd name="T39" fmla="*/ 54 h 244"/>
                  <a:gd name="T40" fmla="*/ 59 w 215"/>
                  <a:gd name="T41" fmla="*/ 58 h 244"/>
                  <a:gd name="T42" fmla="*/ 54 w 215"/>
                  <a:gd name="T43" fmla="*/ 60 h 244"/>
                  <a:gd name="T44" fmla="*/ 49 w 215"/>
                  <a:gd name="T45" fmla="*/ 61 h 244"/>
                  <a:gd name="T46" fmla="*/ 44 w 215"/>
                  <a:gd name="T47" fmla="*/ 60 h 244"/>
                  <a:gd name="T48" fmla="*/ 41 w 215"/>
                  <a:gd name="T49" fmla="*/ 58 h 244"/>
                  <a:gd name="T50" fmla="*/ 36 w 215"/>
                  <a:gd name="T51" fmla="*/ 53 h 244"/>
                  <a:gd name="T52" fmla="*/ 28 w 215"/>
                  <a:gd name="T53" fmla="*/ 47 h 244"/>
                  <a:gd name="T54" fmla="*/ 19 w 215"/>
                  <a:gd name="T55" fmla="*/ 40 h 244"/>
                  <a:gd name="T56" fmla="*/ 12 w 215"/>
                  <a:gd name="T57" fmla="*/ 33 h 244"/>
                  <a:gd name="T58" fmla="*/ 5 w 215"/>
                  <a:gd name="T59" fmla="*/ 26 h 244"/>
                  <a:gd name="T60" fmla="*/ 1 w 215"/>
                  <a:gd name="T61" fmla="*/ 19 h 244"/>
                  <a:gd name="T62" fmla="*/ 0 w 215"/>
                  <a:gd name="T63" fmla="*/ 11 h 244"/>
                  <a:gd name="T64" fmla="*/ 3 w 215"/>
                  <a:gd name="T65" fmla="*/ 4 h 244"/>
                  <a:gd name="T66" fmla="*/ 6 w 215"/>
                  <a:gd name="T67" fmla="*/ 0 h 24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5"/>
                  <a:gd name="T103" fmla="*/ 0 h 244"/>
                  <a:gd name="T104" fmla="*/ 215 w 215"/>
                  <a:gd name="T105" fmla="*/ 244 h 24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5" h="244">
                    <a:moveTo>
                      <a:pt x="19" y="0"/>
                    </a:moveTo>
                    <a:lnTo>
                      <a:pt x="25" y="4"/>
                    </a:lnTo>
                    <a:lnTo>
                      <a:pt x="28" y="9"/>
                    </a:lnTo>
                    <a:lnTo>
                      <a:pt x="31" y="16"/>
                    </a:lnTo>
                    <a:lnTo>
                      <a:pt x="33" y="23"/>
                    </a:lnTo>
                    <a:lnTo>
                      <a:pt x="35" y="32"/>
                    </a:lnTo>
                    <a:lnTo>
                      <a:pt x="35" y="41"/>
                    </a:lnTo>
                    <a:lnTo>
                      <a:pt x="36" y="48"/>
                    </a:lnTo>
                    <a:lnTo>
                      <a:pt x="38" y="58"/>
                    </a:lnTo>
                    <a:lnTo>
                      <a:pt x="39" y="65"/>
                    </a:lnTo>
                    <a:lnTo>
                      <a:pt x="42" y="72"/>
                    </a:lnTo>
                    <a:lnTo>
                      <a:pt x="45" y="80"/>
                    </a:lnTo>
                    <a:lnTo>
                      <a:pt x="50" y="87"/>
                    </a:lnTo>
                    <a:lnTo>
                      <a:pt x="54" y="92"/>
                    </a:lnTo>
                    <a:lnTo>
                      <a:pt x="64" y="98"/>
                    </a:lnTo>
                    <a:lnTo>
                      <a:pt x="74" y="100"/>
                    </a:lnTo>
                    <a:lnTo>
                      <a:pt x="86" y="104"/>
                    </a:lnTo>
                    <a:lnTo>
                      <a:pt x="93" y="109"/>
                    </a:lnTo>
                    <a:lnTo>
                      <a:pt x="100" y="113"/>
                    </a:lnTo>
                    <a:lnTo>
                      <a:pt x="109" y="118"/>
                    </a:lnTo>
                    <a:lnTo>
                      <a:pt x="117" y="121"/>
                    </a:lnTo>
                    <a:lnTo>
                      <a:pt x="124" y="125"/>
                    </a:lnTo>
                    <a:lnTo>
                      <a:pt x="132" y="129"/>
                    </a:lnTo>
                    <a:lnTo>
                      <a:pt x="139" y="132"/>
                    </a:lnTo>
                    <a:lnTo>
                      <a:pt x="149" y="136"/>
                    </a:lnTo>
                    <a:lnTo>
                      <a:pt x="156" y="138"/>
                    </a:lnTo>
                    <a:lnTo>
                      <a:pt x="164" y="142"/>
                    </a:lnTo>
                    <a:lnTo>
                      <a:pt x="171" y="145"/>
                    </a:lnTo>
                    <a:lnTo>
                      <a:pt x="181" y="148"/>
                    </a:lnTo>
                    <a:lnTo>
                      <a:pt x="188" y="151"/>
                    </a:lnTo>
                    <a:lnTo>
                      <a:pt x="198" y="154"/>
                    </a:lnTo>
                    <a:lnTo>
                      <a:pt x="206" y="157"/>
                    </a:lnTo>
                    <a:lnTo>
                      <a:pt x="215" y="160"/>
                    </a:lnTo>
                    <a:lnTo>
                      <a:pt x="215" y="167"/>
                    </a:lnTo>
                    <a:lnTo>
                      <a:pt x="212" y="174"/>
                    </a:lnTo>
                    <a:lnTo>
                      <a:pt x="209" y="182"/>
                    </a:lnTo>
                    <a:lnTo>
                      <a:pt x="206" y="191"/>
                    </a:lnTo>
                    <a:lnTo>
                      <a:pt x="201" y="200"/>
                    </a:lnTo>
                    <a:lnTo>
                      <a:pt x="198" y="208"/>
                    </a:lnTo>
                    <a:lnTo>
                      <a:pt x="192" y="217"/>
                    </a:lnTo>
                    <a:lnTo>
                      <a:pt x="187" y="225"/>
                    </a:lnTo>
                    <a:lnTo>
                      <a:pt x="178" y="231"/>
                    </a:lnTo>
                    <a:lnTo>
                      <a:pt x="171" y="236"/>
                    </a:lnTo>
                    <a:lnTo>
                      <a:pt x="164" y="241"/>
                    </a:lnTo>
                    <a:lnTo>
                      <a:pt x="156" y="244"/>
                    </a:lnTo>
                    <a:lnTo>
                      <a:pt x="148" y="244"/>
                    </a:lnTo>
                    <a:lnTo>
                      <a:pt x="139" y="241"/>
                    </a:lnTo>
                    <a:lnTo>
                      <a:pt x="134" y="238"/>
                    </a:lnTo>
                    <a:lnTo>
                      <a:pt x="130" y="235"/>
                    </a:lnTo>
                    <a:lnTo>
                      <a:pt x="125" y="231"/>
                    </a:lnTo>
                    <a:lnTo>
                      <a:pt x="123" y="228"/>
                    </a:lnTo>
                    <a:lnTo>
                      <a:pt x="110" y="213"/>
                    </a:lnTo>
                    <a:lnTo>
                      <a:pt x="96" y="201"/>
                    </a:lnTo>
                    <a:lnTo>
                      <a:pt x="84" y="187"/>
                    </a:lnTo>
                    <a:lnTo>
                      <a:pt x="71" y="175"/>
                    </a:lnTo>
                    <a:lnTo>
                      <a:pt x="57" y="160"/>
                    </a:lnTo>
                    <a:lnTo>
                      <a:pt x="46" y="147"/>
                    </a:lnTo>
                    <a:lnTo>
                      <a:pt x="35" y="132"/>
                    </a:lnTo>
                    <a:lnTo>
                      <a:pt x="25" y="119"/>
                    </a:lnTo>
                    <a:lnTo>
                      <a:pt x="15" y="104"/>
                    </a:lnTo>
                    <a:lnTo>
                      <a:pt x="8" y="89"/>
                    </a:lnTo>
                    <a:lnTo>
                      <a:pt x="3" y="75"/>
                    </a:lnTo>
                    <a:lnTo>
                      <a:pt x="1" y="60"/>
                    </a:lnTo>
                    <a:lnTo>
                      <a:pt x="0" y="45"/>
                    </a:lnTo>
                    <a:lnTo>
                      <a:pt x="3" y="30"/>
                    </a:lnTo>
                    <a:lnTo>
                      <a:pt x="8" y="15"/>
                    </a:lnTo>
                    <a:lnTo>
                      <a:pt x="19" y="0"/>
                    </a:lnTo>
                    <a:close/>
                  </a:path>
                </a:pathLst>
              </a:custGeom>
              <a:solidFill>
                <a:srgbClr val="E6E6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75" name="Freeform 628"/>
              <p:cNvSpPr/>
              <p:nvPr/>
            </p:nvSpPr>
            <p:spPr bwMode="auto">
              <a:xfrm>
                <a:off x="3093" y="-111"/>
                <a:ext cx="49" cy="26"/>
              </a:xfrm>
              <a:custGeom>
                <a:avLst/>
                <a:gdLst>
                  <a:gd name="T0" fmla="*/ 3 w 148"/>
                  <a:gd name="T1" fmla="*/ 0 h 104"/>
                  <a:gd name="T2" fmla="*/ 6 w 148"/>
                  <a:gd name="T3" fmla="*/ 1 h 104"/>
                  <a:gd name="T4" fmla="*/ 8 w 148"/>
                  <a:gd name="T5" fmla="*/ 2 h 104"/>
                  <a:gd name="T6" fmla="*/ 11 w 148"/>
                  <a:gd name="T7" fmla="*/ 3 h 104"/>
                  <a:gd name="T8" fmla="*/ 14 w 148"/>
                  <a:gd name="T9" fmla="*/ 4 h 104"/>
                  <a:gd name="T10" fmla="*/ 17 w 148"/>
                  <a:gd name="T11" fmla="*/ 5 h 104"/>
                  <a:gd name="T12" fmla="*/ 20 w 148"/>
                  <a:gd name="T13" fmla="*/ 6 h 104"/>
                  <a:gd name="T14" fmla="*/ 23 w 148"/>
                  <a:gd name="T15" fmla="*/ 7 h 104"/>
                  <a:gd name="T16" fmla="*/ 25 w 148"/>
                  <a:gd name="T17" fmla="*/ 8 h 104"/>
                  <a:gd name="T18" fmla="*/ 28 w 148"/>
                  <a:gd name="T19" fmla="*/ 9 h 104"/>
                  <a:gd name="T20" fmla="*/ 31 w 148"/>
                  <a:gd name="T21" fmla="*/ 9 h 104"/>
                  <a:gd name="T22" fmla="*/ 34 w 148"/>
                  <a:gd name="T23" fmla="*/ 10 h 104"/>
                  <a:gd name="T24" fmla="*/ 37 w 148"/>
                  <a:gd name="T25" fmla="*/ 11 h 104"/>
                  <a:gd name="T26" fmla="*/ 40 w 148"/>
                  <a:gd name="T27" fmla="*/ 12 h 104"/>
                  <a:gd name="T28" fmla="*/ 42 w 148"/>
                  <a:gd name="T29" fmla="*/ 12 h 104"/>
                  <a:gd name="T30" fmla="*/ 46 w 148"/>
                  <a:gd name="T31" fmla="*/ 13 h 104"/>
                  <a:gd name="T32" fmla="*/ 49 w 148"/>
                  <a:gd name="T33" fmla="*/ 14 h 104"/>
                  <a:gd name="T34" fmla="*/ 48 w 148"/>
                  <a:gd name="T35" fmla="*/ 15 h 104"/>
                  <a:gd name="T36" fmla="*/ 48 w 148"/>
                  <a:gd name="T37" fmla="*/ 17 h 104"/>
                  <a:gd name="T38" fmla="*/ 47 w 148"/>
                  <a:gd name="T39" fmla="*/ 18 h 104"/>
                  <a:gd name="T40" fmla="*/ 47 w 148"/>
                  <a:gd name="T41" fmla="*/ 19 h 104"/>
                  <a:gd name="T42" fmla="*/ 46 w 148"/>
                  <a:gd name="T43" fmla="*/ 20 h 104"/>
                  <a:gd name="T44" fmla="*/ 45 w 148"/>
                  <a:gd name="T45" fmla="*/ 21 h 104"/>
                  <a:gd name="T46" fmla="*/ 44 w 148"/>
                  <a:gd name="T47" fmla="*/ 22 h 104"/>
                  <a:gd name="T48" fmla="*/ 43 w 148"/>
                  <a:gd name="T49" fmla="*/ 23 h 104"/>
                  <a:gd name="T50" fmla="*/ 41 w 148"/>
                  <a:gd name="T51" fmla="*/ 24 h 104"/>
                  <a:gd name="T52" fmla="*/ 40 w 148"/>
                  <a:gd name="T53" fmla="*/ 25 h 104"/>
                  <a:gd name="T54" fmla="*/ 37 w 148"/>
                  <a:gd name="T55" fmla="*/ 25 h 104"/>
                  <a:gd name="T56" fmla="*/ 35 w 148"/>
                  <a:gd name="T57" fmla="*/ 26 h 104"/>
                  <a:gd name="T58" fmla="*/ 33 w 148"/>
                  <a:gd name="T59" fmla="*/ 26 h 104"/>
                  <a:gd name="T60" fmla="*/ 30 w 148"/>
                  <a:gd name="T61" fmla="*/ 26 h 104"/>
                  <a:gd name="T62" fmla="*/ 28 w 148"/>
                  <a:gd name="T63" fmla="*/ 26 h 104"/>
                  <a:gd name="T64" fmla="*/ 25 w 148"/>
                  <a:gd name="T65" fmla="*/ 25 h 104"/>
                  <a:gd name="T66" fmla="*/ 23 w 148"/>
                  <a:gd name="T67" fmla="*/ 25 h 104"/>
                  <a:gd name="T68" fmla="*/ 20 w 148"/>
                  <a:gd name="T69" fmla="*/ 24 h 104"/>
                  <a:gd name="T70" fmla="*/ 18 w 148"/>
                  <a:gd name="T71" fmla="*/ 23 h 104"/>
                  <a:gd name="T72" fmla="*/ 16 w 148"/>
                  <a:gd name="T73" fmla="*/ 23 h 104"/>
                  <a:gd name="T74" fmla="*/ 14 w 148"/>
                  <a:gd name="T75" fmla="*/ 21 h 104"/>
                  <a:gd name="T76" fmla="*/ 12 w 148"/>
                  <a:gd name="T77" fmla="*/ 21 h 104"/>
                  <a:gd name="T78" fmla="*/ 10 w 148"/>
                  <a:gd name="T79" fmla="*/ 20 h 104"/>
                  <a:gd name="T80" fmla="*/ 8 w 148"/>
                  <a:gd name="T81" fmla="*/ 19 h 104"/>
                  <a:gd name="T82" fmla="*/ 6 w 148"/>
                  <a:gd name="T83" fmla="*/ 17 h 104"/>
                  <a:gd name="T84" fmla="*/ 4 w 148"/>
                  <a:gd name="T85" fmla="*/ 14 h 104"/>
                  <a:gd name="T86" fmla="*/ 2 w 148"/>
                  <a:gd name="T87" fmla="*/ 13 h 104"/>
                  <a:gd name="T88" fmla="*/ 1 w 148"/>
                  <a:gd name="T89" fmla="*/ 12 h 104"/>
                  <a:gd name="T90" fmla="*/ 1 w 148"/>
                  <a:gd name="T91" fmla="*/ 11 h 104"/>
                  <a:gd name="T92" fmla="*/ 0 w 148"/>
                  <a:gd name="T93" fmla="*/ 10 h 104"/>
                  <a:gd name="T94" fmla="*/ 0 w 148"/>
                  <a:gd name="T95" fmla="*/ 9 h 104"/>
                  <a:gd name="T96" fmla="*/ 0 w 148"/>
                  <a:gd name="T97" fmla="*/ 7 h 104"/>
                  <a:gd name="T98" fmla="*/ 0 w 148"/>
                  <a:gd name="T99" fmla="*/ 6 h 104"/>
                  <a:gd name="T100" fmla="*/ 0 w 148"/>
                  <a:gd name="T101" fmla="*/ 5 h 104"/>
                  <a:gd name="T102" fmla="*/ 0 w 148"/>
                  <a:gd name="T103" fmla="*/ 3 h 104"/>
                  <a:gd name="T104" fmla="*/ 1 w 148"/>
                  <a:gd name="T105" fmla="*/ 2 h 104"/>
                  <a:gd name="T106" fmla="*/ 1 w 148"/>
                  <a:gd name="T107" fmla="*/ 1 h 104"/>
                  <a:gd name="T108" fmla="*/ 3 w 148"/>
                  <a:gd name="T109" fmla="*/ 0 h 104"/>
                  <a:gd name="T110" fmla="*/ 3 w 148"/>
                  <a:gd name="T111" fmla="*/ 0 h 1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8"/>
                  <a:gd name="T169" fmla="*/ 0 h 104"/>
                  <a:gd name="T170" fmla="*/ 148 w 148"/>
                  <a:gd name="T171" fmla="*/ 104 h 10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8" h="104">
                    <a:moveTo>
                      <a:pt x="8" y="0"/>
                    </a:moveTo>
                    <a:lnTo>
                      <a:pt x="17" y="3"/>
                    </a:lnTo>
                    <a:lnTo>
                      <a:pt x="25" y="8"/>
                    </a:lnTo>
                    <a:lnTo>
                      <a:pt x="33" y="13"/>
                    </a:lnTo>
                    <a:lnTo>
                      <a:pt x="42" y="17"/>
                    </a:lnTo>
                    <a:lnTo>
                      <a:pt x="50" y="21"/>
                    </a:lnTo>
                    <a:lnTo>
                      <a:pt x="60" y="24"/>
                    </a:lnTo>
                    <a:lnTo>
                      <a:pt x="68" y="28"/>
                    </a:lnTo>
                    <a:lnTo>
                      <a:pt x="77" y="32"/>
                    </a:lnTo>
                    <a:lnTo>
                      <a:pt x="85" y="34"/>
                    </a:lnTo>
                    <a:lnTo>
                      <a:pt x="93" y="36"/>
                    </a:lnTo>
                    <a:lnTo>
                      <a:pt x="102" y="40"/>
                    </a:lnTo>
                    <a:lnTo>
                      <a:pt x="112" y="43"/>
                    </a:lnTo>
                    <a:lnTo>
                      <a:pt x="120" y="46"/>
                    </a:lnTo>
                    <a:lnTo>
                      <a:pt x="128" y="49"/>
                    </a:lnTo>
                    <a:lnTo>
                      <a:pt x="138" y="51"/>
                    </a:lnTo>
                    <a:lnTo>
                      <a:pt x="148" y="55"/>
                    </a:lnTo>
                    <a:lnTo>
                      <a:pt x="145" y="60"/>
                    </a:lnTo>
                    <a:lnTo>
                      <a:pt x="145" y="66"/>
                    </a:lnTo>
                    <a:lnTo>
                      <a:pt x="142" y="72"/>
                    </a:lnTo>
                    <a:lnTo>
                      <a:pt x="142" y="77"/>
                    </a:lnTo>
                    <a:lnTo>
                      <a:pt x="138" y="80"/>
                    </a:lnTo>
                    <a:lnTo>
                      <a:pt x="137" y="85"/>
                    </a:lnTo>
                    <a:lnTo>
                      <a:pt x="134" y="89"/>
                    </a:lnTo>
                    <a:lnTo>
                      <a:pt x="131" y="93"/>
                    </a:lnTo>
                    <a:lnTo>
                      <a:pt x="125" y="96"/>
                    </a:lnTo>
                    <a:lnTo>
                      <a:pt x="120" y="100"/>
                    </a:lnTo>
                    <a:lnTo>
                      <a:pt x="113" y="101"/>
                    </a:lnTo>
                    <a:lnTo>
                      <a:pt x="106" y="104"/>
                    </a:lnTo>
                    <a:lnTo>
                      <a:pt x="99" y="104"/>
                    </a:lnTo>
                    <a:lnTo>
                      <a:pt x="92" y="104"/>
                    </a:lnTo>
                    <a:lnTo>
                      <a:pt x="84" y="103"/>
                    </a:lnTo>
                    <a:lnTo>
                      <a:pt x="77" y="101"/>
                    </a:lnTo>
                    <a:lnTo>
                      <a:pt x="68" y="99"/>
                    </a:lnTo>
                    <a:lnTo>
                      <a:pt x="61" y="96"/>
                    </a:lnTo>
                    <a:lnTo>
                      <a:pt x="54" y="93"/>
                    </a:lnTo>
                    <a:lnTo>
                      <a:pt x="49" y="90"/>
                    </a:lnTo>
                    <a:lnTo>
                      <a:pt x="42" y="85"/>
                    </a:lnTo>
                    <a:lnTo>
                      <a:pt x="36" y="83"/>
                    </a:lnTo>
                    <a:lnTo>
                      <a:pt x="31" y="78"/>
                    </a:lnTo>
                    <a:lnTo>
                      <a:pt x="25" y="74"/>
                    </a:lnTo>
                    <a:lnTo>
                      <a:pt x="17" y="66"/>
                    </a:lnTo>
                    <a:lnTo>
                      <a:pt x="11" y="57"/>
                    </a:lnTo>
                    <a:lnTo>
                      <a:pt x="7" y="52"/>
                    </a:lnTo>
                    <a:lnTo>
                      <a:pt x="4" y="49"/>
                    </a:lnTo>
                    <a:lnTo>
                      <a:pt x="3" y="43"/>
                    </a:lnTo>
                    <a:lnTo>
                      <a:pt x="1" y="39"/>
                    </a:lnTo>
                    <a:lnTo>
                      <a:pt x="0" y="34"/>
                    </a:lnTo>
                    <a:lnTo>
                      <a:pt x="0" y="28"/>
                    </a:lnTo>
                    <a:lnTo>
                      <a:pt x="0" y="23"/>
                    </a:lnTo>
                    <a:lnTo>
                      <a:pt x="1" y="19"/>
                    </a:lnTo>
                    <a:lnTo>
                      <a:pt x="1" y="14"/>
                    </a:lnTo>
                    <a:lnTo>
                      <a:pt x="3" y="8"/>
                    </a:lnTo>
                    <a:lnTo>
                      <a:pt x="4" y="3"/>
                    </a:lnTo>
                    <a:lnTo>
                      <a:pt x="8" y="0"/>
                    </a:lnTo>
                    <a:close/>
                  </a:path>
                </a:pathLst>
              </a:custGeom>
              <a:solidFill>
                <a:srgbClr val="FFD6C9"/>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76" name="Freeform 629"/>
              <p:cNvSpPr/>
              <p:nvPr/>
            </p:nvSpPr>
            <p:spPr bwMode="auto">
              <a:xfrm>
                <a:off x="3158" y="-106"/>
                <a:ext cx="34" cy="39"/>
              </a:xfrm>
              <a:custGeom>
                <a:avLst/>
                <a:gdLst>
                  <a:gd name="T0" fmla="*/ 6 w 103"/>
                  <a:gd name="T1" fmla="*/ 0 h 155"/>
                  <a:gd name="T2" fmla="*/ 8 w 103"/>
                  <a:gd name="T3" fmla="*/ 1 h 155"/>
                  <a:gd name="T4" fmla="*/ 11 w 103"/>
                  <a:gd name="T5" fmla="*/ 2 h 155"/>
                  <a:gd name="T6" fmla="*/ 13 w 103"/>
                  <a:gd name="T7" fmla="*/ 2 h 155"/>
                  <a:gd name="T8" fmla="*/ 16 w 103"/>
                  <a:gd name="T9" fmla="*/ 3 h 155"/>
                  <a:gd name="T10" fmla="*/ 17 w 103"/>
                  <a:gd name="T11" fmla="*/ 4 h 155"/>
                  <a:gd name="T12" fmla="*/ 19 w 103"/>
                  <a:gd name="T13" fmla="*/ 5 h 155"/>
                  <a:gd name="T14" fmla="*/ 21 w 103"/>
                  <a:gd name="T15" fmla="*/ 7 h 155"/>
                  <a:gd name="T16" fmla="*/ 23 w 103"/>
                  <a:gd name="T17" fmla="*/ 8 h 155"/>
                  <a:gd name="T18" fmla="*/ 24 w 103"/>
                  <a:gd name="T19" fmla="*/ 10 h 155"/>
                  <a:gd name="T20" fmla="*/ 26 w 103"/>
                  <a:gd name="T21" fmla="*/ 11 h 155"/>
                  <a:gd name="T22" fmla="*/ 27 w 103"/>
                  <a:gd name="T23" fmla="*/ 13 h 155"/>
                  <a:gd name="T24" fmla="*/ 29 w 103"/>
                  <a:gd name="T25" fmla="*/ 15 h 155"/>
                  <a:gd name="T26" fmla="*/ 30 w 103"/>
                  <a:gd name="T27" fmla="*/ 17 h 155"/>
                  <a:gd name="T28" fmla="*/ 31 w 103"/>
                  <a:gd name="T29" fmla="*/ 19 h 155"/>
                  <a:gd name="T30" fmla="*/ 32 w 103"/>
                  <a:gd name="T31" fmla="*/ 21 h 155"/>
                  <a:gd name="T32" fmla="*/ 33 w 103"/>
                  <a:gd name="T33" fmla="*/ 23 h 155"/>
                  <a:gd name="T34" fmla="*/ 33 w 103"/>
                  <a:gd name="T35" fmla="*/ 25 h 155"/>
                  <a:gd name="T36" fmla="*/ 34 w 103"/>
                  <a:gd name="T37" fmla="*/ 27 h 155"/>
                  <a:gd name="T38" fmla="*/ 34 w 103"/>
                  <a:gd name="T39" fmla="*/ 29 h 155"/>
                  <a:gd name="T40" fmla="*/ 34 w 103"/>
                  <a:gd name="T41" fmla="*/ 31 h 155"/>
                  <a:gd name="T42" fmla="*/ 34 w 103"/>
                  <a:gd name="T43" fmla="*/ 33 h 155"/>
                  <a:gd name="T44" fmla="*/ 34 w 103"/>
                  <a:gd name="T45" fmla="*/ 35 h 155"/>
                  <a:gd name="T46" fmla="*/ 34 w 103"/>
                  <a:gd name="T47" fmla="*/ 37 h 155"/>
                  <a:gd name="T48" fmla="*/ 34 w 103"/>
                  <a:gd name="T49" fmla="*/ 39 h 155"/>
                  <a:gd name="T50" fmla="*/ 31 w 103"/>
                  <a:gd name="T51" fmla="*/ 38 h 155"/>
                  <a:gd name="T52" fmla="*/ 29 w 103"/>
                  <a:gd name="T53" fmla="*/ 38 h 155"/>
                  <a:gd name="T54" fmla="*/ 26 w 103"/>
                  <a:gd name="T55" fmla="*/ 37 h 155"/>
                  <a:gd name="T56" fmla="*/ 24 w 103"/>
                  <a:gd name="T57" fmla="*/ 36 h 155"/>
                  <a:gd name="T58" fmla="*/ 22 w 103"/>
                  <a:gd name="T59" fmla="*/ 35 h 155"/>
                  <a:gd name="T60" fmla="*/ 19 w 103"/>
                  <a:gd name="T61" fmla="*/ 34 h 155"/>
                  <a:gd name="T62" fmla="*/ 17 w 103"/>
                  <a:gd name="T63" fmla="*/ 33 h 155"/>
                  <a:gd name="T64" fmla="*/ 16 w 103"/>
                  <a:gd name="T65" fmla="*/ 32 h 155"/>
                  <a:gd name="T66" fmla="*/ 14 w 103"/>
                  <a:gd name="T67" fmla="*/ 30 h 155"/>
                  <a:gd name="T68" fmla="*/ 12 w 103"/>
                  <a:gd name="T69" fmla="*/ 29 h 155"/>
                  <a:gd name="T70" fmla="*/ 10 w 103"/>
                  <a:gd name="T71" fmla="*/ 28 h 155"/>
                  <a:gd name="T72" fmla="*/ 8 w 103"/>
                  <a:gd name="T73" fmla="*/ 27 h 155"/>
                  <a:gd name="T74" fmla="*/ 6 w 103"/>
                  <a:gd name="T75" fmla="*/ 25 h 155"/>
                  <a:gd name="T76" fmla="*/ 4 w 103"/>
                  <a:gd name="T77" fmla="*/ 25 h 155"/>
                  <a:gd name="T78" fmla="*/ 2 w 103"/>
                  <a:gd name="T79" fmla="*/ 23 h 155"/>
                  <a:gd name="T80" fmla="*/ 0 w 103"/>
                  <a:gd name="T81" fmla="*/ 23 h 155"/>
                  <a:gd name="T82" fmla="*/ 1 w 103"/>
                  <a:gd name="T83" fmla="*/ 21 h 155"/>
                  <a:gd name="T84" fmla="*/ 1 w 103"/>
                  <a:gd name="T85" fmla="*/ 20 h 155"/>
                  <a:gd name="T86" fmla="*/ 1 w 103"/>
                  <a:gd name="T87" fmla="*/ 18 h 155"/>
                  <a:gd name="T88" fmla="*/ 1 w 103"/>
                  <a:gd name="T89" fmla="*/ 17 h 155"/>
                  <a:gd name="T90" fmla="*/ 1 w 103"/>
                  <a:gd name="T91" fmla="*/ 15 h 155"/>
                  <a:gd name="T92" fmla="*/ 1 w 103"/>
                  <a:gd name="T93" fmla="*/ 14 h 155"/>
                  <a:gd name="T94" fmla="*/ 1 w 103"/>
                  <a:gd name="T95" fmla="*/ 12 h 155"/>
                  <a:gd name="T96" fmla="*/ 1 w 103"/>
                  <a:gd name="T97" fmla="*/ 11 h 155"/>
                  <a:gd name="T98" fmla="*/ 1 w 103"/>
                  <a:gd name="T99" fmla="*/ 9 h 155"/>
                  <a:gd name="T100" fmla="*/ 1 w 103"/>
                  <a:gd name="T101" fmla="*/ 8 h 155"/>
                  <a:gd name="T102" fmla="*/ 1 w 103"/>
                  <a:gd name="T103" fmla="*/ 6 h 155"/>
                  <a:gd name="T104" fmla="*/ 1 w 103"/>
                  <a:gd name="T105" fmla="*/ 5 h 155"/>
                  <a:gd name="T106" fmla="*/ 2 w 103"/>
                  <a:gd name="T107" fmla="*/ 3 h 155"/>
                  <a:gd name="T108" fmla="*/ 3 w 103"/>
                  <a:gd name="T109" fmla="*/ 2 h 155"/>
                  <a:gd name="T110" fmla="*/ 4 w 103"/>
                  <a:gd name="T111" fmla="*/ 1 h 155"/>
                  <a:gd name="T112" fmla="*/ 6 w 103"/>
                  <a:gd name="T113" fmla="*/ 0 h 155"/>
                  <a:gd name="T114" fmla="*/ 6 w 103"/>
                  <a:gd name="T115" fmla="*/ 0 h 15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3"/>
                  <a:gd name="T175" fmla="*/ 0 h 155"/>
                  <a:gd name="T176" fmla="*/ 103 w 103"/>
                  <a:gd name="T177" fmla="*/ 155 h 15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3" h="155">
                    <a:moveTo>
                      <a:pt x="17" y="0"/>
                    </a:moveTo>
                    <a:lnTo>
                      <a:pt x="25" y="2"/>
                    </a:lnTo>
                    <a:lnTo>
                      <a:pt x="32" y="6"/>
                    </a:lnTo>
                    <a:lnTo>
                      <a:pt x="39" y="8"/>
                    </a:lnTo>
                    <a:lnTo>
                      <a:pt x="48" y="13"/>
                    </a:lnTo>
                    <a:lnTo>
                      <a:pt x="53" y="17"/>
                    </a:lnTo>
                    <a:lnTo>
                      <a:pt x="59" y="21"/>
                    </a:lnTo>
                    <a:lnTo>
                      <a:pt x="64" y="26"/>
                    </a:lnTo>
                    <a:lnTo>
                      <a:pt x="70" y="32"/>
                    </a:lnTo>
                    <a:lnTo>
                      <a:pt x="74" y="38"/>
                    </a:lnTo>
                    <a:lnTo>
                      <a:pt x="78" y="44"/>
                    </a:lnTo>
                    <a:lnTo>
                      <a:pt x="82" y="51"/>
                    </a:lnTo>
                    <a:lnTo>
                      <a:pt x="87" y="60"/>
                    </a:lnTo>
                    <a:lnTo>
                      <a:pt x="91" y="67"/>
                    </a:lnTo>
                    <a:lnTo>
                      <a:pt x="94" y="74"/>
                    </a:lnTo>
                    <a:lnTo>
                      <a:pt x="98" y="83"/>
                    </a:lnTo>
                    <a:lnTo>
                      <a:pt x="101" y="92"/>
                    </a:lnTo>
                    <a:lnTo>
                      <a:pt x="101" y="100"/>
                    </a:lnTo>
                    <a:lnTo>
                      <a:pt x="102" y="108"/>
                    </a:lnTo>
                    <a:lnTo>
                      <a:pt x="103" y="116"/>
                    </a:lnTo>
                    <a:lnTo>
                      <a:pt x="103" y="125"/>
                    </a:lnTo>
                    <a:lnTo>
                      <a:pt x="103" y="132"/>
                    </a:lnTo>
                    <a:lnTo>
                      <a:pt x="103" y="141"/>
                    </a:lnTo>
                    <a:lnTo>
                      <a:pt x="103" y="148"/>
                    </a:lnTo>
                    <a:lnTo>
                      <a:pt x="103" y="155"/>
                    </a:lnTo>
                    <a:lnTo>
                      <a:pt x="94" y="153"/>
                    </a:lnTo>
                    <a:lnTo>
                      <a:pt x="87" y="150"/>
                    </a:lnTo>
                    <a:lnTo>
                      <a:pt x="80" y="147"/>
                    </a:lnTo>
                    <a:lnTo>
                      <a:pt x="73" y="143"/>
                    </a:lnTo>
                    <a:lnTo>
                      <a:pt x="66" y="138"/>
                    </a:lnTo>
                    <a:lnTo>
                      <a:pt x="59" y="134"/>
                    </a:lnTo>
                    <a:lnTo>
                      <a:pt x="53" y="130"/>
                    </a:lnTo>
                    <a:lnTo>
                      <a:pt x="48" y="126"/>
                    </a:lnTo>
                    <a:lnTo>
                      <a:pt x="42" y="121"/>
                    </a:lnTo>
                    <a:lnTo>
                      <a:pt x="35" y="115"/>
                    </a:lnTo>
                    <a:lnTo>
                      <a:pt x="29" y="110"/>
                    </a:lnTo>
                    <a:lnTo>
                      <a:pt x="24" y="106"/>
                    </a:lnTo>
                    <a:lnTo>
                      <a:pt x="18" y="101"/>
                    </a:lnTo>
                    <a:lnTo>
                      <a:pt x="11" y="98"/>
                    </a:lnTo>
                    <a:lnTo>
                      <a:pt x="6" y="93"/>
                    </a:lnTo>
                    <a:lnTo>
                      <a:pt x="0" y="90"/>
                    </a:lnTo>
                    <a:lnTo>
                      <a:pt x="2" y="84"/>
                    </a:lnTo>
                    <a:lnTo>
                      <a:pt x="3" y="79"/>
                    </a:lnTo>
                    <a:lnTo>
                      <a:pt x="3" y="73"/>
                    </a:lnTo>
                    <a:lnTo>
                      <a:pt x="3" y="67"/>
                    </a:lnTo>
                    <a:lnTo>
                      <a:pt x="3" y="61"/>
                    </a:lnTo>
                    <a:lnTo>
                      <a:pt x="3" y="55"/>
                    </a:lnTo>
                    <a:lnTo>
                      <a:pt x="3" y="49"/>
                    </a:lnTo>
                    <a:lnTo>
                      <a:pt x="3" y="43"/>
                    </a:lnTo>
                    <a:lnTo>
                      <a:pt x="3" y="37"/>
                    </a:lnTo>
                    <a:lnTo>
                      <a:pt x="3" y="30"/>
                    </a:lnTo>
                    <a:lnTo>
                      <a:pt x="3" y="24"/>
                    </a:lnTo>
                    <a:lnTo>
                      <a:pt x="4" y="19"/>
                    </a:lnTo>
                    <a:lnTo>
                      <a:pt x="6" y="13"/>
                    </a:lnTo>
                    <a:lnTo>
                      <a:pt x="9" y="8"/>
                    </a:lnTo>
                    <a:lnTo>
                      <a:pt x="11" y="4"/>
                    </a:lnTo>
                    <a:lnTo>
                      <a:pt x="17" y="0"/>
                    </a:lnTo>
                    <a:close/>
                  </a:path>
                </a:pathLst>
              </a:custGeom>
              <a:solidFill>
                <a:srgbClr val="E6E6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77" name="Freeform 630"/>
              <p:cNvSpPr/>
              <p:nvPr/>
            </p:nvSpPr>
            <p:spPr bwMode="auto">
              <a:xfrm>
                <a:off x="3164" y="-99"/>
                <a:ext cx="188" cy="138"/>
              </a:xfrm>
              <a:custGeom>
                <a:avLst/>
                <a:gdLst>
                  <a:gd name="T0" fmla="*/ 93 w 565"/>
                  <a:gd name="T1" fmla="*/ 24 h 554"/>
                  <a:gd name="T2" fmla="*/ 130 w 565"/>
                  <a:gd name="T3" fmla="*/ 71 h 554"/>
                  <a:gd name="T4" fmla="*/ 150 w 565"/>
                  <a:gd name="T5" fmla="*/ 84 h 554"/>
                  <a:gd name="T6" fmla="*/ 173 w 565"/>
                  <a:gd name="T7" fmla="*/ 97 h 554"/>
                  <a:gd name="T8" fmla="*/ 185 w 565"/>
                  <a:gd name="T9" fmla="*/ 118 h 554"/>
                  <a:gd name="T10" fmla="*/ 185 w 565"/>
                  <a:gd name="T11" fmla="*/ 131 h 554"/>
                  <a:gd name="T12" fmla="*/ 167 w 565"/>
                  <a:gd name="T13" fmla="*/ 137 h 554"/>
                  <a:gd name="T14" fmla="*/ 159 w 565"/>
                  <a:gd name="T15" fmla="*/ 133 h 554"/>
                  <a:gd name="T16" fmla="*/ 162 w 565"/>
                  <a:gd name="T17" fmla="*/ 127 h 554"/>
                  <a:gd name="T18" fmla="*/ 149 w 565"/>
                  <a:gd name="T19" fmla="*/ 134 h 554"/>
                  <a:gd name="T20" fmla="*/ 142 w 565"/>
                  <a:gd name="T21" fmla="*/ 127 h 554"/>
                  <a:gd name="T22" fmla="*/ 151 w 565"/>
                  <a:gd name="T23" fmla="*/ 116 h 554"/>
                  <a:gd name="T24" fmla="*/ 139 w 565"/>
                  <a:gd name="T25" fmla="*/ 116 h 554"/>
                  <a:gd name="T26" fmla="*/ 122 w 565"/>
                  <a:gd name="T27" fmla="*/ 122 h 554"/>
                  <a:gd name="T28" fmla="*/ 116 w 565"/>
                  <a:gd name="T29" fmla="*/ 119 h 554"/>
                  <a:gd name="T30" fmla="*/ 131 w 565"/>
                  <a:gd name="T31" fmla="*/ 109 h 554"/>
                  <a:gd name="T32" fmla="*/ 129 w 565"/>
                  <a:gd name="T33" fmla="*/ 97 h 554"/>
                  <a:gd name="T34" fmla="*/ 113 w 565"/>
                  <a:gd name="T35" fmla="*/ 105 h 554"/>
                  <a:gd name="T36" fmla="*/ 98 w 565"/>
                  <a:gd name="T37" fmla="*/ 114 h 554"/>
                  <a:gd name="T38" fmla="*/ 92 w 565"/>
                  <a:gd name="T39" fmla="*/ 109 h 554"/>
                  <a:gd name="T40" fmla="*/ 105 w 565"/>
                  <a:gd name="T41" fmla="*/ 101 h 554"/>
                  <a:gd name="T42" fmla="*/ 112 w 565"/>
                  <a:gd name="T43" fmla="*/ 94 h 554"/>
                  <a:gd name="T44" fmla="*/ 99 w 565"/>
                  <a:gd name="T45" fmla="*/ 98 h 554"/>
                  <a:gd name="T46" fmla="*/ 85 w 565"/>
                  <a:gd name="T47" fmla="*/ 104 h 554"/>
                  <a:gd name="T48" fmla="*/ 74 w 565"/>
                  <a:gd name="T49" fmla="*/ 102 h 554"/>
                  <a:gd name="T50" fmla="*/ 86 w 565"/>
                  <a:gd name="T51" fmla="*/ 93 h 554"/>
                  <a:gd name="T52" fmla="*/ 108 w 565"/>
                  <a:gd name="T53" fmla="*/ 80 h 554"/>
                  <a:gd name="T54" fmla="*/ 108 w 565"/>
                  <a:gd name="T55" fmla="*/ 63 h 554"/>
                  <a:gd name="T56" fmla="*/ 103 w 565"/>
                  <a:gd name="T57" fmla="*/ 70 h 554"/>
                  <a:gd name="T58" fmla="*/ 97 w 565"/>
                  <a:gd name="T59" fmla="*/ 79 h 554"/>
                  <a:gd name="T60" fmla="*/ 91 w 565"/>
                  <a:gd name="T61" fmla="*/ 82 h 554"/>
                  <a:gd name="T62" fmla="*/ 95 w 565"/>
                  <a:gd name="T63" fmla="*/ 73 h 554"/>
                  <a:gd name="T64" fmla="*/ 93 w 565"/>
                  <a:gd name="T65" fmla="*/ 68 h 554"/>
                  <a:gd name="T66" fmla="*/ 88 w 565"/>
                  <a:gd name="T67" fmla="*/ 76 h 554"/>
                  <a:gd name="T68" fmla="*/ 81 w 565"/>
                  <a:gd name="T69" fmla="*/ 83 h 554"/>
                  <a:gd name="T70" fmla="*/ 83 w 565"/>
                  <a:gd name="T71" fmla="*/ 64 h 554"/>
                  <a:gd name="T72" fmla="*/ 87 w 565"/>
                  <a:gd name="T73" fmla="*/ 45 h 554"/>
                  <a:gd name="T74" fmla="*/ 80 w 565"/>
                  <a:gd name="T75" fmla="*/ 46 h 554"/>
                  <a:gd name="T76" fmla="*/ 69 w 565"/>
                  <a:gd name="T77" fmla="*/ 56 h 554"/>
                  <a:gd name="T78" fmla="*/ 66 w 565"/>
                  <a:gd name="T79" fmla="*/ 46 h 554"/>
                  <a:gd name="T80" fmla="*/ 67 w 565"/>
                  <a:gd name="T81" fmla="*/ 29 h 554"/>
                  <a:gd name="T82" fmla="*/ 65 w 565"/>
                  <a:gd name="T83" fmla="*/ 20 h 554"/>
                  <a:gd name="T84" fmla="*/ 53 w 565"/>
                  <a:gd name="T85" fmla="*/ 11 h 554"/>
                  <a:gd name="T86" fmla="*/ 53 w 565"/>
                  <a:gd name="T87" fmla="*/ 30 h 554"/>
                  <a:gd name="T88" fmla="*/ 47 w 565"/>
                  <a:gd name="T89" fmla="*/ 47 h 554"/>
                  <a:gd name="T90" fmla="*/ 53 w 565"/>
                  <a:gd name="T91" fmla="*/ 72 h 554"/>
                  <a:gd name="T92" fmla="*/ 50 w 565"/>
                  <a:gd name="T93" fmla="*/ 100 h 554"/>
                  <a:gd name="T94" fmla="*/ 28 w 565"/>
                  <a:gd name="T95" fmla="*/ 98 h 554"/>
                  <a:gd name="T96" fmla="*/ 14 w 565"/>
                  <a:gd name="T97" fmla="*/ 68 h 554"/>
                  <a:gd name="T98" fmla="*/ 2 w 565"/>
                  <a:gd name="T99" fmla="*/ 42 h 554"/>
                  <a:gd name="T100" fmla="*/ 20 w 565"/>
                  <a:gd name="T101" fmla="*/ 47 h 554"/>
                  <a:gd name="T102" fmla="*/ 36 w 565"/>
                  <a:gd name="T103" fmla="*/ 45 h 554"/>
                  <a:gd name="T104" fmla="*/ 38 w 565"/>
                  <a:gd name="T105" fmla="*/ 26 h 554"/>
                  <a:gd name="T106" fmla="*/ 35 w 565"/>
                  <a:gd name="T107" fmla="*/ 7 h 55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65"/>
                  <a:gd name="T163" fmla="*/ 0 h 554"/>
                  <a:gd name="T164" fmla="*/ 565 w 565"/>
                  <a:gd name="T165" fmla="*/ 554 h 55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65" h="554">
                    <a:moveTo>
                      <a:pt x="113" y="0"/>
                    </a:moveTo>
                    <a:lnTo>
                      <a:pt x="150" y="6"/>
                    </a:lnTo>
                    <a:lnTo>
                      <a:pt x="183" y="20"/>
                    </a:lnTo>
                    <a:lnTo>
                      <a:pt x="211" y="35"/>
                    </a:lnTo>
                    <a:lnTo>
                      <a:pt x="236" y="54"/>
                    </a:lnTo>
                    <a:lnTo>
                      <a:pt x="258" y="75"/>
                    </a:lnTo>
                    <a:lnTo>
                      <a:pt x="278" y="98"/>
                    </a:lnTo>
                    <a:lnTo>
                      <a:pt x="295" y="122"/>
                    </a:lnTo>
                    <a:lnTo>
                      <a:pt x="313" y="150"/>
                    </a:lnTo>
                    <a:lnTo>
                      <a:pt x="328" y="176"/>
                    </a:lnTo>
                    <a:lnTo>
                      <a:pt x="342" y="206"/>
                    </a:lnTo>
                    <a:lnTo>
                      <a:pt x="357" y="232"/>
                    </a:lnTo>
                    <a:lnTo>
                      <a:pt x="374" y="261"/>
                    </a:lnTo>
                    <a:lnTo>
                      <a:pt x="391" y="286"/>
                    </a:lnTo>
                    <a:lnTo>
                      <a:pt x="410" y="312"/>
                    </a:lnTo>
                    <a:lnTo>
                      <a:pt x="433" y="336"/>
                    </a:lnTo>
                    <a:lnTo>
                      <a:pt x="458" y="360"/>
                    </a:lnTo>
                    <a:lnTo>
                      <a:pt x="461" y="352"/>
                    </a:lnTo>
                    <a:lnTo>
                      <a:pt x="459" y="347"/>
                    </a:lnTo>
                    <a:lnTo>
                      <a:pt x="455" y="341"/>
                    </a:lnTo>
                    <a:lnTo>
                      <a:pt x="452" y="338"/>
                    </a:lnTo>
                    <a:lnTo>
                      <a:pt x="463" y="340"/>
                    </a:lnTo>
                    <a:lnTo>
                      <a:pt x="476" y="345"/>
                    </a:lnTo>
                    <a:lnTo>
                      <a:pt x="486" y="351"/>
                    </a:lnTo>
                    <a:lnTo>
                      <a:pt x="495" y="360"/>
                    </a:lnTo>
                    <a:lnTo>
                      <a:pt x="504" y="368"/>
                    </a:lnTo>
                    <a:lnTo>
                      <a:pt x="512" y="378"/>
                    </a:lnTo>
                    <a:lnTo>
                      <a:pt x="519" y="389"/>
                    </a:lnTo>
                    <a:lnTo>
                      <a:pt x="528" y="401"/>
                    </a:lnTo>
                    <a:lnTo>
                      <a:pt x="533" y="412"/>
                    </a:lnTo>
                    <a:lnTo>
                      <a:pt x="539" y="424"/>
                    </a:lnTo>
                    <a:lnTo>
                      <a:pt x="544" y="436"/>
                    </a:lnTo>
                    <a:lnTo>
                      <a:pt x="548" y="449"/>
                    </a:lnTo>
                    <a:lnTo>
                      <a:pt x="553" y="461"/>
                    </a:lnTo>
                    <a:lnTo>
                      <a:pt x="557" y="473"/>
                    </a:lnTo>
                    <a:lnTo>
                      <a:pt x="560" y="484"/>
                    </a:lnTo>
                    <a:lnTo>
                      <a:pt x="564" y="497"/>
                    </a:lnTo>
                    <a:lnTo>
                      <a:pt x="564" y="503"/>
                    </a:lnTo>
                    <a:lnTo>
                      <a:pt x="565" y="509"/>
                    </a:lnTo>
                    <a:lnTo>
                      <a:pt x="562" y="514"/>
                    </a:lnTo>
                    <a:lnTo>
                      <a:pt x="560" y="520"/>
                    </a:lnTo>
                    <a:lnTo>
                      <a:pt x="555" y="525"/>
                    </a:lnTo>
                    <a:lnTo>
                      <a:pt x="550" y="528"/>
                    </a:lnTo>
                    <a:lnTo>
                      <a:pt x="543" y="533"/>
                    </a:lnTo>
                    <a:lnTo>
                      <a:pt x="537" y="537"/>
                    </a:lnTo>
                    <a:lnTo>
                      <a:pt x="528" y="539"/>
                    </a:lnTo>
                    <a:lnTo>
                      <a:pt x="519" y="543"/>
                    </a:lnTo>
                    <a:lnTo>
                      <a:pt x="511" y="546"/>
                    </a:lnTo>
                    <a:lnTo>
                      <a:pt x="502" y="548"/>
                    </a:lnTo>
                    <a:lnTo>
                      <a:pt x="494" y="549"/>
                    </a:lnTo>
                    <a:lnTo>
                      <a:pt x="486" y="552"/>
                    </a:lnTo>
                    <a:lnTo>
                      <a:pt x="477" y="553"/>
                    </a:lnTo>
                    <a:lnTo>
                      <a:pt x="472" y="554"/>
                    </a:lnTo>
                    <a:lnTo>
                      <a:pt x="470" y="547"/>
                    </a:lnTo>
                    <a:lnTo>
                      <a:pt x="475" y="541"/>
                    </a:lnTo>
                    <a:lnTo>
                      <a:pt x="479" y="535"/>
                    </a:lnTo>
                    <a:lnTo>
                      <a:pt x="487" y="530"/>
                    </a:lnTo>
                    <a:lnTo>
                      <a:pt x="493" y="524"/>
                    </a:lnTo>
                    <a:lnTo>
                      <a:pt x="498" y="517"/>
                    </a:lnTo>
                    <a:lnTo>
                      <a:pt x="502" y="511"/>
                    </a:lnTo>
                    <a:lnTo>
                      <a:pt x="505" y="505"/>
                    </a:lnTo>
                    <a:lnTo>
                      <a:pt x="495" y="506"/>
                    </a:lnTo>
                    <a:lnTo>
                      <a:pt x="488" y="510"/>
                    </a:lnTo>
                    <a:lnTo>
                      <a:pt x="483" y="514"/>
                    </a:lnTo>
                    <a:lnTo>
                      <a:pt x="477" y="520"/>
                    </a:lnTo>
                    <a:lnTo>
                      <a:pt x="472" y="525"/>
                    </a:lnTo>
                    <a:lnTo>
                      <a:pt x="465" y="531"/>
                    </a:lnTo>
                    <a:lnTo>
                      <a:pt x="459" y="536"/>
                    </a:lnTo>
                    <a:lnTo>
                      <a:pt x="455" y="542"/>
                    </a:lnTo>
                    <a:lnTo>
                      <a:pt x="447" y="536"/>
                    </a:lnTo>
                    <a:lnTo>
                      <a:pt x="440" y="530"/>
                    </a:lnTo>
                    <a:lnTo>
                      <a:pt x="430" y="527"/>
                    </a:lnTo>
                    <a:lnTo>
                      <a:pt x="423" y="531"/>
                    </a:lnTo>
                    <a:lnTo>
                      <a:pt x="422" y="526"/>
                    </a:lnTo>
                    <a:lnTo>
                      <a:pt x="423" y="522"/>
                    </a:lnTo>
                    <a:lnTo>
                      <a:pt x="424" y="516"/>
                    </a:lnTo>
                    <a:lnTo>
                      <a:pt x="428" y="510"/>
                    </a:lnTo>
                    <a:lnTo>
                      <a:pt x="433" y="503"/>
                    </a:lnTo>
                    <a:lnTo>
                      <a:pt x="437" y="497"/>
                    </a:lnTo>
                    <a:lnTo>
                      <a:pt x="442" y="489"/>
                    </a:lnTo>
                    <a:lnTo>
                      <a:pt x="447" y="483"/>
                    </a:lnTo>
                    <a:lnTo>
                      <a:pt x="449" y="476"/>
                    </a:lnTo>
                    <a:lnTo>
                      <a:pt x="452" y="471"/>
                    </a:lnTo>
                    <a:lnTo>
                      <a:pt x="454" y="465"/>
                    </a:lnTo>
                    <a:lnTo>
                      <a:pt x="454" y="460"/>
                    </a:lnTo>
                    <a:lnTo>
                      <a:pt x="451" y="456"/>
                    </a:lnTo>
                    <a:lnTo>
                      <a:pt x="445" y="454"/>
                    </a:lnTo>
                    <a:lnTo>
                      <a:pt x="437" y="453"/>
                    </a:lnTo>
                    <a:lnTo>
                      <a:pt x="426" y="454"/>
                    </a:lnTo>
                    <a:lnTo>
                      <a:pt x="423" y="459"/>
                    </a:lnTo>
                    <a:lnTo>
                      <a:pt x="419" y="465"/>
                    </a:lnTo>
                    <a:lnTo>
                      <a:pt x="413" y="471"/>
                    </a:lnTo>
                    <a:lnTo>
                      <a:pt x="406" y="476"/>
                    </a:lnTo>
                    <a:lnTo>
                      <a:pt x="398" y="480"/>
                    </a:lnTo>
                    <a:lnTo>
                      <a:pt x="389" y="483"/>
                    </a:lnTo>
                    <a:lnTo>
                      <a:pt x="382" y="487"/>
                    </a:lnTo>
                    <a:lnTo>
                      <a:pt x="374" y="491"/>
                    </a:lnTo>
                    <a:lnTo>
                      <a:pt x="366" y="491"/>
                    </a:lnTo>
                    <a:lnTo>
                      <a:pt x="357" y="493"/>
                    </a:lnTo>
                    <a:lnTo>
                      <a:pt x="350" y="493"/>
                    </a:lnTo>
                    <a:lnTo>
                      <a:pt x="345" y="493"/>
                    </a:lnTo>
                    <a:lnTo>
                      <a:pt x="336" y="491"/>
                    </a:lnTo>
                    <a:lnTo>
                      <a:pt x="335" y="486"/>
                    </a:lnTo>
                    <a:lnTo>
                      <a:pt x="341" y="481"/>
                    </a:lnTo>
                    <a:lnTo>
                      <a:pt x="349" y="476"/>
                    </a:lnTo>
                    <a:lnTo>
                      <a:pt x="357" y="471"/>
                    </a:lnTo>
                    <a:lnTo>
                      <a:pt x="364" y="465"/>
                    </a:lnTo>
                    <a:lnTo>
                      <a:pt x="371" y="459"/>
                    </a:lnTo>
                    <a:lnTo>
                      <a:pt x="378" y="454"/>
                    </a:lnTo>
                    <a:lnTo>
                      <a:pt x="384" y="449"/>
                    </a:lnTo>
                    <a:lnTo>
                      <a:pt x="391" y="444"/>
                    </a:lnTo>
                    <a:lnTo>
                      <a:pt x="394" y="438"/>
                    </a:lnTo>
                    <a:lnTo>
                      <a:pt x="398" y="432"/>
                    </a:lnTo>
                    <a:lnTo>
                      <a:pt x="401" y="424"/>
                    </a:lnTo>
                    <a:lnTo>
                      <a:pt x="401" y="418"/>
                    </a:lnTo>
                    <a:lnTo>
                      <a:pt x="401" y="411"/>
                    </a:lnTo>
                    <a:lnTo>
                      <a:pt x="398" y="405"/>
                    </a:lnTo>
                    <a:lnTo>
                      <a:pt x="394" y="396"/>
                    </a:lnTo>
                    <a:lnTo>
                      <a:pt x="388" y="390"/>
                    </a:lnTo>
                    <a:lnTo>
                      <a:pt x="382" y="390"/>
                    </a:lnTo>
                    <a:lnTo>
                      <a:pt x="377" y="393"/>
                    </a:lnTo>
                    <a:lnTo>
                      <a:pt x="371" y="395"/>
                    </a:lnTo>
                    <a:lnTo>
                      <a:pt x="367" y="399"/>
                    </a:lnTo>
                    <a:lnTo>
                      <a:pt x="359" y="405"/>
                    </a:lnTo>
                    <a:lnTo>
                      <a:pt x="350" y="415"/>
                    </a:lnTo>
                    <a:lnTo>
                      <a:pt x="341" y="422"/>
                    </a:lnTo>
                    <a:lnTo>
                      <a:pt x="334" y="432"/>
                    </a:lnTo>
                    <a:lnTo>
                      <a:pt x="325" y="440"/>
                    </a:lnTo>
                    <a:lnTo>
                      <a:pt x="316" y="448"/>
                    </a:lnTo>
                    <a:lnTo>
                      <a:pt x="311" y="450"/>
                    </a:lnTo>
                    <a:lnTo>
                      <a:pt x="306" y="453"/>
                    </a:lnTo>
                    <a:lnTo>
                      <a:pt x="300" y="454"/>
                    </a:lnTo>
                    <a:lnTo>
                      <a:pt x="295" y="456"/>
                    </a:lnTo>
                    <a:lnTo>
                      <a:pt x="289" y="456"/>
                    </a:lnTo>
                    <a:lnTo>
                      <a:pt x="283" y="456"/>
                    </a:lnTo>
                    <a:lnTo>
                      <a:pt x="275" y="455"/>
                    </a:lnTo>
                    <a:lnTo>
                      <a:pt x="270" y="454"/>
                    </a:lnTo>
                    <a:lnTo>
                      <a:pt x="270" y="449"/>
                    </a:lnTo>
                    <a:lnTo>
                      <a:pt x="272" y="444"/>
                    </a:lnTo>
                    <a:lnTo>
                      <a:pt x="275" y="439"/>
                    </a:lnTo>
                    <a:lnTo>
                      <a:pt x="282" y="434"/>
                    </a:lnTo>
                    <a:lnTo>
                      <a:pt x="285" y="429"/>
                    </a:lnTo>
                    <a:lnTo>
                      <a:pt x="292" y="424"/>
                    </a:lnTo>
                    <a:lnTo>
                      <a:pt x="297" y="421"/>
                    </a:lnTo>
                    <a:lnTo>
                      <a:pt x="304" y="416"/>
                    </a:lnTo>
                    <a:lnTo>
                      <a:pt x="310" y="411"/>
                    </a:lnTo>
                    <a:lnTo>
                      <a:pt x="316" y="406"/>
                    </a:lnTo>
                    <a:lnTo>
                      <a:pt x="321" y="401"/>
                    </a:lnTo>
                    <a:lnTo>
                      <a:pt x="328" y="396"/>
                    </a:lnTo>
                    <a:lnTo>
                      <a:pt x="331" y="390"/>
                    </a:lnTo>
                    <a:lnTo>
                      <a:pt x="336" y="385"/>
                    </a:lnTo>
                    <a:lnTo>
                      <a:pt x="339" y="379"/>
                    </a:lnTo>
                    <a:lnTo>
                      <a:pt x="342" y="374"/>
                    </a:lnTo>
                    <a:lnTo>
                      <a:pt x="338" y="376"/>
                    </a:lnTo>
                    <a:lnTo>
                      <a:pt x="332" y="377"/>
                    </a:lnTo>
                    <a:lnTo>
                      <a:pt x="327" y="379"/>
                    </a:lnTo>
                    <a:lnTo>
                      <a:pt x="321" y="382"/>
                    </a:lnTo>
                    <a:lnTo>
                      <a:pt x="316" y="384"/>
                    </a:lnTo>
                    <a:lnTo>
                      <a:pt x="310" y="388"/>
                    </a:lnTo>
                    <a:lnTo>
                      <a:pt x="304" y="391"/>
                    </a:lnTo>
                    <a:lnTo>
                      <a:pt x="299" y="395"/>
                    </a:lnTo>
                    <a:lnTo>
                      <a:pt x="292" y="399"/>
                    </a:lnTo>
                    <a:lnTo>
                      <a:pt x="285" y="401"/>
                    </a:lnTo>
                    <a:lnTo>
                      <a:pt x="278" y="405"/>
                    </a:lnTo>
                    <a:lnTo>
                      <a:pt x="272" y="409"/>
                    </a:lnTo>
                    <a:lnTo>
                      <a:pt x="265" y="411"/>
                    </a:lnTo>
                    <a:lnTo>
                      <a:pt x="260" y="413"/>
                    </a:lnTo>
                    <a:lnTo>
                      <a:pt x="254" y="416"/>
                    </a:lnTo>
                    <a:lnTo>
                      <a:pt x="250" y="418"/>
                    </a:lnTo>
                    <a:lnTo>
                      <a:pt x="242" y="420"/>
                    </a:lnTo>
                    <a:lnTo>
                      <a:pt x="236" y="421"/>
                    </a:lnTo>
                    <a:lnTo>
                      <a:pt x="230" y="420"/>
                    </a:lnTo>
                    <a:lnTo>
                      <a:pt x="226" y="418"/>
                    </a:lnTo>
                    <a:lnTo>
                      <a:pt x="223" y="413"/>
                    </a:lnTo>
                    <a:lnTo>
                      <a:pt x="222" y="410"/>
                    </a:lnTo>
                    <a:lnTo>
                      <a:pt x="221" y="405"/>
                    </a:lnTo>
                    <a:lnTo>
                      <a:pt x="221" y="401"/>
                    </a:lnTo>
                    <a:lnTo>
                      <a:pt x="221" y="398"/>
                    </a:lnTo>
                    <a:lnTo>
                      <a:pt x="223" y="393"/>
                    </a:lnTo>
                    <a:lnTo>
                      <a:pt x="233" y="387"/>
                    </a:lnTo>
                    <a:lnTo>
                      <a:pt x="246" y="380"/>
                    </a:lnTo>
                    <a:lnTo>
                      <a:pt x="257" y="374"/>
                    </a:lnTo>
                    <a:lnTo>
                      <a:pt x="270" y="368"/>
                    </a:lnTo>
                    <a:lnTo>
                      <a:pt x="279" y="361"/>
                    </a:lnTo>
                    <a:lnTo>
                      <a:pt x="290" y="354"/>
                    </a:lnTo>
                    <a:lnTo>
                      <a:pt x="300" y="346"/>
                    </a:lnTo>
                    <a:lnTo>
                      <a:pt x="310" y="338"/>
                    </a:lnTo>
                    <a:lnTo>
                      <a:pt x="317" y="329"/>
                    </a:lnTo>
                    <a:lnTo>
                      <a:pt x="324" y="321"/>
                    </a:lnTo>
                    <a:lnTo>
                      <a:pt x="328" y="311"/>
                    </a:lnTo>
                    <a:lnTo>
                      <a:pt x="331" y="301"/>
                    </a:lnTo>
                    <a:lnTo>
                      <a:pt x="332" y="290"/>
                    </a:lnTo>
                    <a:lnTo>
                      <a:pt x="332" y="280"/>
                    </a:lnTo>
                    <a:lnTo>
                      <a:pt x="329" y="268"/>
                    </a:lnTo>
                    <a:lnTo>
                      <a:pt x="325" y="256"/>
                    </a:lnTo>
                    <a:lnTo>
                      <a:pt x="325" y="251"/>
                    </a:lnTo>
                    <a:lnTo>
                      <a:pt x="325" y="248"/>
                    </a:lnTo>
                    <a:lnTo>
                      <a:pt x="323" y="254"/>
                    </a:lnTo>
                    <a:lnTo>
                      <a:pt x="320" y="259"/>
                    </a:lnTo>
                    <a:lnTo>
                      <a:pt x="317" y="264"/>
                    </a:lnTo>
                    <a:lnTo>
                      <a:pt x="314" y="269"/>
                    </a:lnTo>
                    <a:lnTo>
                      <a:pt x="311" y="275"/>
                    </a:lnTo>
                    <a:lnTo>
                      <a:pt x="309" y="280"/>
                    </a:lnTo>
                    <a:lnTo>
                      <a:pt x="306" y="285"/>
                    </a:lnTo>
                    <a:lnTo>
                      <a:pt x="304" y="291"/>
                    </a:lnTo>
                    <a:lnTo>
                      <a:pt x="302" y="296"/>
                    </a:lnTo>
                    <a:lnTo>
                      <a:pt x="299" y="302"/>
                    </a:lnTo>
                    <a:lnTo>
                      <a:pt x="297" y="308"/>
                    </a:lnTo>
                    <a:lnTo>
                      <a:pt x="295" y="314"/>
                    </a:lnTo>
                    <a:lnTo>
                      <a:pt x="293" y="319"/>
                    </a:lnTo>
                    <a:lnTo>
                      <a:pt x="292" y="327"/>
                    </a:lnTo>
                    <a:lnTo>
                      <a:pt x="290" y="333"/>
                    </a:lnTo>
                    <a:lnTo>
                      <a:pt x="290" y="339"/>
                    </a:lnTo>
                    <a:lnTo>
                      <a:pt x="282" y="336"/>
                    </a:lnTo>
                    <a:lnTo>
                      <a:pt x="279" y="335"/>
                    </a:lnTo>
                    <a:lnTo>
                      <a:pt x="275" y="332"/>
                    </a:lnTo>
                    <a:lnTo>
                      <a:pt x="274" y="329"/>
                    </a:lnTo>
                    <a:lnTo>
                      <a:pt x="272" y="323"/>
                    </a:lnTo>
                    <a:lnTo>
                      <a:pt x="275" y="319"/>
                    </a:lnTo>
                    <a:lnTo>
                      <a:pt x="275" y="314"/>
                    </a:lnTo>
                    <a:lnTo>
                      <a:pt x="279" y="310"/>
                    </a:lnTo>
                    <a:lnTo>
                      <a:pt x="281" y="303"/>
                    </a:lnTo>
                    <a:lnTo>
                      <a:pt x="283" y="297"/>
                    </a:lnTo>
                    <a:lnTo>
                      <a:pt x="285" y="292"/>
                    </a:lnTo>
                    <a:lnTo>
                      <a:pt x="289" y="286"/>
                    </a:lnTo>
                    <a:lnTo>
                      <a:pt x="289" y="280"/>
                    </a:lnTo>
                    <a:lnTo>
                      <a:pt x="292" y="275"/>
                    </a:lnTo>
                    <a:lnTo>
                      <a:pt x="290" y="270"/>
                    </a:lnTo>
                    <a:lnTo>
                      <a:pt x="290" y="265"/>
                    </a:lnTo>
                    <a:lnTo>
                      <a:pt x="283" y="269"/>
                    </a:lnTo>
                    <a:lnTo>
                      <a:pt x="279" y="272"/>
                    </a:lnTo>
                    <a:lnTo>
                      <a:pt x="275" y="275"/>
                    </a:lnTo>
                    <a:lnTo>
                      <a:pt x="272" y="280"/>
                    </a:lnTo>
                    <a:lnTo>
                      <a:pt x="270" y="285"/>
                    </a:lnTo>
                    <a:lnTo>
                      <a:pt x="270" y="290"/>
                    </a:lnTo>
                    <a:lnTo>
                      <a:pt x="268" y="295"/>
                    </a:lnTo>
                    <a:lnTo>
                      <a:pt x="268" y="301"/>
                    </a:lnTo>
                    <a:lnTo>
                      <a:pt x="265" y="306"/>
                    </a:lnTo>
                    <a:lnTo>
                      <a:pt x="264" y="311"/>
                    </a:lnTo>
                    <a:lnTo>
                      <a:pt x="263" y="316"/>
                    </a:lnTo>
                    <a:lnTo>
                      <a:pt x="261" y="321"/>
                    </a:lnTo>
                    <a:lnTo>
                      <a:pt x="257" y="324"/>
                    </a:lnTo>
                    <a:lnTo>
                      <a:pt x="253" y="329"/>
                    </a:lnTo>
                    <a:lnTo>
                      <a:pt x="247" y="332"/>
                    </a:lnTo>
                    <a:lnTo>
                      <a:pt x="243" y="335"/>
                    </a:lnTo>
                    <a:lnTo>
                      <a:pt x="243" y="323"/>
                    </a:lnTo>
                    <a:lnTo>
                      <a:pt x="243" y="312"/>
                    </a:lnTo>
                    <a:lnTo>
                      <a:pt x="243" y="301"/>
                    </a:lnTo>
                    <a:lnTo>
                      <a:pt x="246" y="291"/>
                    </a:lnTo>
                    <a:lnTo>
                      <a:pt x="246" y="279"/>
                    </a:lnTo>
                    <a:lnTo>
                      <a:pt x="249" y="269"/>
                    </a:lnTo>
                    <a:lnTo>
                      <a:pt x="250" y="257"/>
                    </a:lnTo>
                    <a:lnTo>
                      <a:pt x="253" y="246"/>
                    </a:lnTo>
                    <a:lnTo>
                      <a:pt x="253" y="234"/>
                    </a:lnTo>
                    <a:lnTo>
                      <a:pt x="256" y="223"/>
                    </a:lnTo>
                    <a:lnTo>
                      <a:pt x="256" y="212"/>
                    </a:lnTo>
                    <a:lnTo>
                      <a:pt x="258" y="201"/>
                    </a:lnTo>
                    <a:lnTo>
                      <a:pt x="258" y="190"/>
                    </a:lnTo>
                    <a:lnTo>
                      <a:pt x="260" y="179"/>
                    </a:lnTo>
                    <a:lnTo>
                      <a:pt x="260" y="168"/>
                    </a:lnTo>
                    <a:lnTo>
                      <a:pt x="260" y="157"/>
                    </a:lnTo>
                    <a:lnTo>
                      <a:pt x="251" y="163"/>
                    </a:lnTo>
                    <a:lnTo>
                      <a:pt x="246" y="170"/>
                    </a:lnTo>
                    <a:lnTo>
                      <a:pt x="243" y="174"/>
                    </a:lnTo>
                    <a:lnTo>
                      <a:pt x="243" y="180"/>
                    </a:lnTo>
                    <a:lnTo>
                      <a:pt x="240" y="184"/>
                    </a:lnTo>
                    <a:lnTo>
                      <a:pt x="239" y="188"/>
                    </a:lnTo>
                    <a:lnTo>
                      <a:pt x="236" y="197"/>
                    </a:lnTo>
                    <a:lnTo>
                      <a:pt x="230" y="204"/>
                    </a:lnTo>
                    <a:lnTo>
                      <a:pt x="225" y="208"/>
                    </a:lnTo>
                    <a:lnTo>
                      <a:pt x="217" y="210"/>
                    </a:lnTo>
                    <a:lnTo>
                      <a:pt x="211" y="219"/>
                    </a:lnTo>
                    <a:lnTo>
                      <a:pt x="207" y="225"/>
                    </a:lnTo>
                    <a:lnTo>
                      <a:pt x="204" y="226"/>
                    </a:lnTo>
                    <a:lnTo>
                      <a:pt x="203" y="225"/>
                    </a:lnTo>
                    <a:lnTo>
                      <a:pt x="201" y="220"/>
                    </a:lnTo>
                    <a:lnTo>
                      <a:pt x="200" y="214"/>
                    </a:lnTo>
                    <a:lnTo>
                      <a:pt x="198" y="206"/>
                    </a:lnTo>
                    <a:lnTo>
                      <a:pt x="198" y="197"/>
                    </a:lnTo>
                    <a:lnTo>
                      <a:pt x="197" y="185"/>
                    </a:lnTo>
                    <a:lnTo>
                      <a:pt x="197" y="174"/>
                    </a:lnTo>
                    <a:lnTo>
                      <a:pt x="197" y="161"/>
                    </a:lnTo>
                    <a:lnTo>
                      <a:pt x="198" y="150"/>
                    </a:lnTo>
                    <a:lnTo>
                      <a:pt x="198" y="139"/>
                    </a:lnTo>
                    <a:lnTo>
                      <a:pt x="198" y="131"/>
                    </a:lnTo>
                    <a:lnTo>
                      <a:pt x="198" y="122"/>
                    </a:lnTo>
                    <a:lnTo>
                      <a:pt x="200" y="117"/>
                    </a:lnTo>
                    <a:lnTo>
                      <a:pt x="200" y="111"/>
                    </a:lnTo>
                    <a:lnTo>
                      <a:pt x="200" y="106"/>
                    </a:lnTo>
                    <a:lnTo>
                      <a:pt x="198" y="102"/>
                    </a:lnTo>
                    <a:lnTo>
                      <a:pt x="198" y="95"/>
                    </a:lnTo>
                    <a:lnTo>
                      <a:pt x="197" y="91"/>
                    </a:lnTo>
                    <a:lnTo>
                      <a:pt x="196" y="84"/>
                    </a:lnTo>
                    <a:lnTo>
                      <a:pt x="194" y="80"/>
                    </a:lnTo>
                    <a:lnTo>
                      <a:pt x="191" y="76"/>
                    </a:lnTo>
                    <a:lnTo>
                      <a:pt x="187" y="70"/>
                    </a:lnTo>
                    <a:lnTo>
                      <a:pt x="184" y="65"/>
                    </a:lnTo>
                    <a:lnTo>
                      <a:pt x="180" y="61"/>
                    </a:lnTo>
                    <a:lnTo>
                      <a:pt x="177" y="59"/>
                    </a:lnTo>
                    <a:lnTo>
                      <a:pt x="168" y="50"/>
                    </a:lnTo>
                    <a:lnTo>
                      <a:pt x="158" y="46"/>
                    </a:lnTo>
                    <a:lnTo>
                      <a:pt x="162" y="56"/>
                    </a:lnTo>
                    <a:lnTo>
                      <a:pt x="165" y="67"/>
                    </a:lnTo>
                    <a:lnTo>
                      <a:pt x="165" y="77"/>
                    </a:lnTo>
                    <a:lnTo>
                      <a:pt x="166" y="88"/>
                    </a:lnTo>
                    <a:lnTo>
                      <a:pt x="164" y="98"/>
                    </a:lnTo>
                    <a:lnTo>
                      <a:pt x="161" y="108"/>
                    </a:lnTo>
                    <a:lnTo>
                      <a:pt x="158" y="119"/>
                    </a:lnTo>
                    <a:lnTo>
                      <a:pt x="155" y="128"/>
                    </a:lnTo>
                    <a:lnTo>
                      <a:pt x="151" y="138"/>
                    </a:lnTo>
                    <a:lnTo>
                      <a:pt x="148" y="148"/>
                    </a:lnTo>
                    <a:lnTo>
                      <a:pt x="144" y="159"/>
                    </a:lnTo>
                    <a:lnTo>
                      <a:pt x="143" y="169"/>
                    </a:lnTo>
                    <a:lnTo>
                      <a:pt x="141" y="180"/>
                    </a:lnTo>
                    <a:lnTo>
                      <a:pt x="141" y="190"/>
                    </a:lnTo>
                    <a:lnTo>
                      <a:pt x="143" y="201"/>
                    </a:lnTo>
                    <a:lnTo>
                      <a:pt x="147" y="214"/>
                    </a:lnTo>
                    <a:lnTo>
                      <a:pt x="148" y="228"/>
                    </a:lnTo>
                    <a:lnTo>
                      <a:pt x="151" y="242"/>
                    </a:lnTo>
                    <a:lnTo>
                      <a:pt x="154" y="258"/>
                    </a:lnTo>
                    <a:lnTo>
                      <a:pt x="157" y="275"/>
                    </a:lnTo>
                    <a:lnTo>
                      <a:pt x="158" y="290"/>
                    </a:lnTo>
                    <a:lnTo>
                      <a:pt x="161" y="307"/>
                    </a:lnTo>
                    <a:lnTo>
                      <a:pt x="162" y="323"/>
                    </a:lnTo>
                    <a:lnTo>
                      <a:pt x="164" y="340"/>
                    </a:lnTo>
                    <a:lnTo>
                      <a:pt x="162" y="355"/>
                    </a:lnTo>
                    <a:lnTo>
                      <a:pt x="161" y="371"/>
                    </a:lnTo>
                    <a:lnTo>
                      <a:pt x="157" y="385"/>
                    </a:lnTo>
                    <a:lnTo>
                      <a:pt x="151" y="400"/>
                    </a:lnTo>
                    <a:lnTo>
                      <a:pt x="144" y="412"/>
                    </a:lnTo>
                    <a:lnTo>
                      <a:pt x="134" y="426"/>
                    </a:lnTo>
                    <a:lnTo>
                      <a:pt x="123" y="437"/>
                    </a:lnTo>
                    <a:lnTo>
                      <a:pt x="109" y="448"/>
                    </a:lnTo>
                    <a:lnTo>
                      <a:pt x="101" y="431"/>
                    </a:lnTo>
                    <a:lnTo>
                      <a:pt x="94" y="412"/>
                    </a:lnTo>
                    <a:lnTo>
                      <a:pt x="85" y="394"/>
                    </a:lnTo>
                    <a:lnTo>
                      <a:pt x="80" y="377"/>
                    </a:lnTo>
                    <a:lnTo>
                      <a:pt x="73" y="358"/>
                    </a:lnTo>
                    <a:lnTo>
                      <a:pt x="67" y="341"/>
                    </a:lnTo>
                    <a:lnTo>
                      <a:pt x="62" y="324"/>
                    </a:lnTo>
                    <a:lnTo>
                      <a:pt x="56" y="308"/>
                    </a:lnTo>
                    <a:lnTo>
                      <a:pt x="49" y="290"/>
                    </a:lnTo>
                    <a:lnTo>
                      <a:pt x="42" y="273"/>
                    </a:lnTo>
                    <a:lnTo>
                      <a:pt x="35" y="256"/>
                    </a:lnTo>
                    <a:lnTo>
                      <a:pt x="30" y="239"/>
                    </a:lnTo>
                    <a:lnTo>
                      <a:pt x="21" y="221"/>
                    </a:lnTo>
                    <a:lnTo>
                      <a:pt x="14" y="206"/>
                    </a:lnTo>
                    <a:lnTo>
                      <a:pt x="7" y="188"/>
                    </a:lnTo>
                    <a:lnTo>
                      <a:pt x="0" y="171"/>
                    </a:lnTo>
                    <a:lnTo>
                      <a:pt x="6" y="168"/>
                    </a:lnTo>
                    <a:lnTo>
                      <a:pt x="11" y="166"/>
                    </a:lnTo>
                    <a:lnTo>
                      <a:pt x="18" y="166"/>
                    </a:lnTo>
                    <a:lnTo>
                      <a:pt x="27" y="169"/>
                    </a:lnTo>
                    <a:lnTo>
                      <a:pt x="34" y="172"/>
                    </a:lnTo>
                    <a:lnTo>
                      <a:pt x="44" y="176"/>
                    </a:lnTo>
                    <a:lnTo>
                      <a:pt x="52" y="182"/>
                    </a:lnTo>
                    <a:lnTo>
                      <a:pt x="60" y="187"/>
                    </a:lnTo>
                    <a:lnTo>
                      <a:pt x="69" y="191"/>
                    </a:lnTo>
                    <a:lnTo>
                      <a:pt x="76" y="193"/>
                    </a:lnTo>
                    <a:lnTo>
                      <a:pt x="83" y="196"/>
                    </a:lnTo>
                    <a:lnTo>
                      <a:pt x="91" y="196"/>
                    </a:lnTo>
                    <a:lnTo>
                      <a:pt x="97" y="193"/>
                    </a:lnTo>
                    <a:lnTo>
                      <a:pt x="102" y="188"/>
                    </a:lnTo>
                    <a:lnTo>
                      <a:pt x="108" y="179"/>
                    </a:lnTo>
                    <a:lnTo>
                      <a:pt x="112" y="168"/>
                    </a:lnTo>
                    <a:lnTo>
                      <a:pt x="115" y="157"/>
                    </a:lnTo>
                    <a:lnTo>
                      <a:pt x="116" y="147"/>
                    </a:lnTo>
                    <a:lnTo>
                      <a:pt x="117" y="136"/>
                    </a:lnTo>
                    <a:lnTo>
                      <a:pt x="119" y="126"/>
                    </a:lnTo>
                    <a:lnTo>
                      <a:pt x="116" y="115"/>
                    </a:lnTo>
                    <a:lnTo>
                      <a:pt x="115" y="104"/>
                    </a:lnTo>
                    <a:lnTo>
                      <a:pt x="113" y="93"/>
                    </a:lnTo>
                    <a:lnTo>
                      <a:pt x="112" y="82"/>
                    </a:lnTo>
                    <a:lnTo>
                      <a:pt x="109" y="71"/>
                    </a:lnTo>
                    <a:lnTo>
                      <a:pt x="108" y="60"/>
                    </a:lnTo>
                    <a:lnTo>
                      <a:pt x="105" y="50"/>
                    </a:lnTo>
                    <a:lnTo>
                      <a:pt x="105" y="39"/>
                    </a:lnTo>
                    <a:lnTo>
                      <a:pt x="104" y="29"/>
                    </a:lnTo>
                    <a:lnTo>
                      <a:pt x="104" y="21"/>
                    </a:lnTo>
                    <a:lnTo>
                      <a:pt x="105" y="12"/>
                    </a:lnTo>
                    <a:lnTo>
                      <a:pt x="109" y="4"/>
                    </a:lnTo>
                    <a:lnTo>
                      <a:pt x="111" y="2"/>
                    </a:lnTo>
                    <a:lnTo>
                      <a:pt x="113" y="0"/>
                    </a:lnTo>
                    <a:close/>
                  </a:path>
                </a:pathLst>
              </a:custGeom>
              <a:solidFill>
                <a:srgbClr val="E6E6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78" name="Freeform 631"/>
              <p:cNvSpPr/>
              <p:nvPr/>
            </p:nvSpPr>
            <p:spPr bwMode="auto">
              <a:xfrm>
                <a:off x="2944" y="-90"/>
                <a:ext cx="252" cy="189"/>
              </a:xfrm>
              <a:custGeom>
                <a:avLst/>
                <a:gdLst>
                  <a:gd name="T0" fmla="*/ 100 w 755"/>
                  <a:gd name="T1" fmla="*/ 6 h 755"/>
                  <a:gd name="T2" fmla="*/ 110 w 755"/>
                  <a:gd name="T3" fmla="*/ 18 h 755"/>
                  <a:gd name="T4" fmla="*/ 129 w 755"/>
                  <a:gd name="T5" fmla="*/ 25 h 755"/>
                  <a:gd name="T6" fmla="*/ 144 w 755"/>
                  <a:gd name="T7" fmla="*/ 35 h 755"/>
                  <a:gd name="T8" fmla="*/ 161 w 755"/>
                  <a:gd name="T9" fmla="*/ 44 h 755"/>
                  <a:gd name="T10" fmla="*/ 180 w 755"/>
                  <a:gd name="T11" fmla="*/ 42 h 755"/>
                  <a:gd name="T12" fmla="*/ 197 w 755"/>
                  <a:gd name="T13" fmla="*/ 44 h 755"/>
                  <a:gd name="T14" fmla="*/ 202 w 755"/>
                  <a:gd name="T15" fmla="*/ 58 h 755"/>
                  <a:gd name="T16" fmla="*/ 206 w 755"/>
                  <a:gd name="T17" fmla="*/ 80 h 755"/>
                  <a:gd name="T18" fmla="*/ 215 w 755"/>
                  <a:gd name="T19" fmla="*/ 103 h 755"/>
                  <a:gd name="T20" fmla="*/ 210 w 755"/>
                  <a:gd name="T21" fmla="*/ 122 h 755"/>
                  <a:gd name="T22" fmla="*/ 197 w 755"/>
                  <a:gd name="T23" fmla="*/ 127 h 755"/>
                  <a:gd name="T24" fmla="*/ 178 w 755"/>
                  <a:gd name="T25" fmla="*/ 122 h 755"/>
                  <a:gd name="T26" fmla="*/ 163 w 755"/>
                  <a:gd name="T27" fmla="*/ 112 h 755"/>
                  <a:gd name="T28" fmla="*/ 148 w 755"/>
                  <a:gd name="T29" fmla="*/ 86 h 755"/>
                  <a:gd name="T30" fmla="*/ 131 w 755"/>
                  <a:gd name="T31" fmla="*/ 57 h 755"/>
                  <a:gd name="T32" fmla="*/ 107 w 755"/>
                  <a:gd name="T33" fmla="*/ 37 h 755"/>
                  <a:gd name="T34" fmla="*/ 123 w 755"/>
                  <a:gd name="T35" fmla="*/ 63 h 755"/>
                  <a:gd name="T36" fmla="*/ 131 w 755"/>
                  <a:gd name="T37" fmla="*/ 98 h 755"/>
                  <a:gd name="T38" fmla="*/ 148 w 755"/>
                  <a:gd name="T39" fmla="*/ 127 h 755"/>
                  <a:gd name="T40" fmla="*/ 156 w 755"/>
                  <a:gd name="T41" fmla="*/ 135 h 755"/>
                  <a:gd name="T42" fmla="*/ 166 w 755"/>
                  <a:gd name="T43" fmla="*/ 140 h 755"/>
                  <a:gd name="T44" fmla="*/ 172 w 755"/>
                  <a:gd name="T45" fmla="*/ 144 h 755"/>
                  <a:gd name="T46" fmla="*/ 160 w 755"/>
                  <a:gd name="T47" fmla="*/ 146 h 755"/>
                  <a:gd name="T48" fmla="*/ 161 w 755"/>
                  <a:gd name="T49" fmla="*/ 151 h 755"/>
                  <a:gd name="T50" fmla="*/ 201 w 755"/>
                  <a:gd name="T51" fmla="*/ 154 h 755"/>
                  <a:gd name="T52" fmla="*/ 236 w 755"/>
                  <a:gd name="T53" fmla="*/ 168 h 755"/>
                  <a:gd name="T54" fmla="*/ 241 w 755"/>
                  <a:gd name="T55" fmla="*/ 184 h 755"/>
                  <a:gd name="T56" fmla="*/ 210 w 755"/>
                  <a:gd name="T57" fmla="*/ 188 h 755"/>
                  <a:gd name="T58" fmla="*/ 177 w 755"/>
                  <a:gd name="T59" fmla="*/ 183 h 755"/>
                  <a:gd name="T60" fmla="*/ 156 w 755"/>
                  <a:gd name="T61" fmla="*/ 174 h 755"/>
                  <a:gd name="T62" fmla="*/ 141 w 755"/>
                  <a:gd name="T63" fmla="*/ 163 h 755"/>
                  <a:gd name="T64" fmla="*/ 126 w 755"/>
                  <a:gd name="T65" fmla="*/ 164 h 755"/>
                  <a:gd name="T66" fmla="*/ 127 w 755"/>
                  <a:gd name="T67" fmla="*/ 156 h 755"/>
                  <a:gd name="T68" fmla="*/ 132 w 755"/>
                  <a:gd name="T69" fmla="*/ 147 h 755"/>
                  <a:gd name="T70" fmla="*/ 132 w 755"/>
                  <a:gd name="T71" fmla="*/ 143 h 755"/>
                  <a:gd name="T72" fmla="*/ 123 w 755"/>
                  <a:gd name="T73" fmla="*/ 144 h 755"/>
                  <a:gd name="T74" fmla="*/ 111 w 755"/>
                  <a:gd name="T75" fmla="*/ 149 h 755"/>
                  <a:gd name="T76" fmla="*/ 96 w 755"/>
                  <a:gd name="T77" fmla="*/ 151 h 755"/>
                  <a:gd name="T78" fmla="*/ 92 w 755"/>
                  <a:gd name="T79" fmla="*/ 147 h 755"/>
                  <a:gd name="T80" fmla="*/ 103 w 755"/>
                  <a:gd name="T81" fmla="*/ 139 h 755"/>
                  <a:gd name="T82" fmla="*/ 116 w 755"/>
                  <a:gd name="T83" fmla="*/ 133 h 755"/>
                  <a:gd name="T84" fmla="*/ 114 w 755"/>
                  <a:gd name="T85" fmla="*/ 128 h 755"/>
                  <a:gd name="T86" fmla="*/ 102 w 755"/>
                  <a:gd name="T87" fmla="*/ 126 h 755"/>
                  <a:gd name="T88" fmla="*/ 90 w 755"/>
                  <a:gd name="T89" fmla="*/ 125 h 755"/>
                  <a:gd name="T90" fmla="*/ 82 w 755"/>
                  <a:gd name="T91" fmla="*/ 133 h 755"/>
                  <a:gd name="T92" fmla="*/ 48 w 755"/>
                  <a:gd name="T93" fmla="*/ 113 h 755"/>
                  <a:gd name="T94" fmla="*/ 33 w 755"/>
                  <a:gd name="T95" fmla="*/ 86 h 755"/>
                  <a:gd name="T96" fmla="*/ 41 w 755"/>
                  <a:gd name="T97" fmla="*/ 79 h 755"/>
                  <a:gd name="T98" fmla="*/ 50 w 755"/>
                  <a:gd name="T99" fmla="*/ 93 h 755"/>
                  <a:gd name="T100" fmla="*/ 61 w 755"/>
                  <a:gd name="T101" fmla="*/ 106 h 755"/>
                  <a:gd name="T102" fmla="*/ 72 w 755"/>
                  <a:gd name="T103" fmla="*/ 111 h 755"/>
                  <a:gd name="T104" fmla="*/ 72 w 755"/>
                  <a:gd name="T105" fmla="*/ 100 h 755"/>
                  <a:gd name="T106" fmla="*/ 60 w 755"/>
                  <a:gd name="T107" fmla="*/ 73 h 755"/>
                  <a:gd name="T108" fmla="*/ 56 w 755"/>
                  <a:gd name="T109" fmla="*/ 45 h 755"/>
                  <a:gd name="T110" fmla="*/ 26 w 755"/>
                  <a:gd name="T111" fmla="*/ 71 h 755"/>
                  <a:gd name="T112" fmla="*/ 10 w 755"/>
                  <a:gd name="T113" fmla="*/ 113 h 755"/>
                  <a:gd name="T114" fmla="*/ 19 w 755"/>
                  <a:gd name="T115" fmla="*/ 150 h 755"/>
                  <a:gd name="T116" fmla="*/ 1 w 755"/>
                  <a:gd name="T117" fmla="*/ 118 h 755"/>
                  <a:gd name="T118" fmla="*/ 17 w 755"/>
                  <a:gd name="T119" fmla="*/ 58 h 755"/>
                  <a:gd name="T120" fmla="*/ 75 w 755"/>
                  <a:gd name="T121" fmla="*/ 7 h 75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55"/>
                  <a:gd name="T184" fmla="*/ 0 h 755"/>
                  <a:gd name="T185" fmla="*/ 755 w 755"/>
                  <a:gd name="T186" fmla="*/ 755 h 75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55" h="755">
                    <a:moveTo>
                      <a:pt x="265" y="0"/>
                    </a:moveTo>
                    <a:lnTo>
                      <a:pt x="275" y="1"/>
                    </a:lnTo>
                    <a:lnTo>
                      <a:pt x="285" y="6"/>
                    </a:lnTo>
                    <a:lnTo>
                      <a:pt x="292" y="10"/>
                    </a:lnTo>
                    <a:lnTo>
                      <a:pt x="298" y="17"/>
                    </a:lnTo>
                    <a:lnTo>
                      <a:pt x="301" y="23"/>
                    </a:lnTo>
                    <a:lnTo>
                      <a:pt x="307" y="32"/>
                    </a:lnTo>
                    <a:lnTo>
                      <a:pt x="312" y="39"/>
                    </a:lnTo>
                    <a:lnTo>
                      <a:pt x="317" y="48"/>
                    </a:lnTo>
                    <a:lnTo>
                      <a:pt x="319" y="55"/>
                    </a:lnTo>
                    <a:lnTo>
                      <a:pt x="325" y="64"/>
                    </a:lnTo>
                    <a:lnTo>
                      <a:pt x="329" y="70"/>
                    </a:lnTo>
                    <a:lnTo>
                      <a:pt x="336" y="78"/>
                    </a:lnTo>
                    <a:lnTo>
                      <a:pt x="343" y="83"/>
                    </a:lnTo>
                    <a:lnTo>
                      <a:pt x="353" y="89"/>
                    </a:lnTo>
                    <a:lnTo>
                      <a:pt x="364" y="94"/>
                    </a:lnTo>
                    <a:lnTo>
                      <a:pt x="377" y="98"/>
                    </a:lnTo>
                    <a:lnTo>
                      <a:pt x="385" y="101"/>
                    </a:lnTo>
                    <a:lnTo>
                      <a:pt x="393" y="106"/>
                    </a:lnTo>
                    <a:lnTo>
                      <a:pt x="400" y="111"/>
                    </a:lnTo>
                    <a:lnTo>
                      <a:pt x="410" y="119"/>
                    </a:lnTo>
                    <a:lnTo>
                      <a:pt x="417" y="125"/>
                    </a:lnTo>
                    <a:lnTo>
                      <a:pt x="425" y="131"/>
                    </a:lnTo>
                    <a:lnTo>
                      <a:pt x="432" y="138"/>
                    </a:lnTo>
                    <a:lnTo>
                      <a:pt x="442" y="146"/>
                    </a:lnTo>
                    <a:lnTo>
                      <a:pt x="449" y="152"/>
                    </a:lnTo>
                    <a:lnTo>
                      <a:pt x="457" y="159"/>
                    </a:lnTo>
                    <a:lnTo>
                      <a:pt x="466" y="165"/>
                    </a:lnTo>
                    <a:lnTo>
                      <a:pt x="474" y="171"/>
                    </a:lnTo>
                    <a:lnTo>
                      <a:pt x="483" y="176"/>
                    </a:lnTo>
                    <a:lnTo>
                      <a:pt x="491" y="182"/>
                    </a:lnTo>
                    <a:lnTo>
                      <a:pt x="499" y="186"/>
                    </a:lnTo>
                    <a:lnTo>
                      <a:pt x="508" y="191"/>
                    </a:lnTo>
                    <a:lnTo>
                      <a:pt x="517" y="180"/>
                    </a:lnTo>
                    <a:lnTo>
                      <a:pt x="527" y="172"/>
                    </a:lnTo>
                    <a:lnTo>
                      <a:pt x="538" y="168"/>
                    </a:lnTo>
                    <a:lnTo>
                      <a:pt x="548" y="165"/>
                    </a:lnTo>
                    <a:lnTo>
                      <a:pt x="558" y="163"/>
                    </a:lnTo>
                    <a:lnTo>
                      <a:pt x="568" y="164"/>
                    </a:lnTo>
                    <a:lnTo>
                      <a:pt x="575" y="166"/>
                    </a:lnTo>
                    <a:lnTo>
                      <a:pt x="583" y="171"/>
                    </a:lnTo>
                    <a:lnTo>
                      <a:pt x="590" y="176"/>
                    </a:lnTo>
                    <a:lnTo>
                      <a:pt x="596" y="183"/>
                    </a:lnTo>
                    <a:lnTo>
                      <a:pt x="600" y="191"/>
                    </a:lnTo>
                    <a:lnTo>
                      <a:pt x="604" y="201"/>
                    </a:lnTo>
                    <a:lnTo>
                      <a:pt x="607" y="210"/>
                    </a:lnTo>
                    <a:lnTo>
                      <a:pt x="607" y="221"/>
                    </a:lnTo>
                    <a:lnTo>
                      <a:pt x="605" y="231"/>
                    </a:lnTo>
                    <a:lnTo>
                      <a:pt x="603" y="245"/>
                    </a:lnTo>
                    <a:lnTo>
                      <a:pt x="603" y="259"/>
                    </a:lnTo>
                    <a:lnTo>
                      <a:pt x="605" y="274"/>
                    </a:lnTo>
                    <a:lnTo>
                      <a:pt x="608" y="290"/>
                    </a:lnTo>
                    <a:lnTo>
                      <a:pt x="612" y="306"/>
                    </a:lnTo>
                    <a:lnTo>
                      <a:pt x="616" y="320"/>
                    </a:lnTo>
                    <a:lnTo>
                      <a:pt x="622" y="335"/>
                    </a:lnTo>
                    <a:lnTo>
                      <a:pt x="626" y="351"/>
                    </a:lnTo>
                    <a:lnTo>
                      <a:pt x="633" y="367"/>
                    </a:lnTo>
                    <a:lnTo>
                      <a:pt x="636" y="380"/>
                    </a:lnTo>
                    <a:lnTo>
                      <a:pt x="640" y="396"/>
                    </a:lnTo>
                    <a:lnTo>
                      <a:pt x="643" y="411"/>
                    </a:lnTo>
                    <a:lnTo>
                      <a:pt x="646" y="427"/>
                    </a:lnTo>
                    <a:lnTo>
                      <a:pt x="644" y="442"/>
                    </a:lnTo>
                    <a:lnTo>
                      <a:pt x="643" y="456"/>
                    </a:lnTo>
                    <a:lnTo>
                      <a:pt x="640" y="472"/>
                    </a:lnTo>
                    <a:lnTo>
                      <a:pt x="636" y="487"/>
                    </a:lnTo>
                    <a:lnTo>
                      <a:pt x="629" y="487"/>
                    </a:lnTo>
                    <a:lnTo>
                      <a:pt x="623" y="487"/>
                    </a:lnTo>
                    <a:lnTo>
                      <a:pt x="619" y="487"/>
                    </a:lnTo>
                    <a:lnTo>
                      <a:pt x="616" y="486"/>
                    </a:lnTo>
                    <a:lnTo>
                      <a:pt x="607" y="495"/>
                    </a:lnTo>
                    <a:lnTo>
                      <a:pt x="600" y="503"/>
                    </a:lnTo>
                    <a:lnTo>
                      <a:pt x="590" y="508"/>
                    </a:lnTo>
                    <a:lnTo>
                      <a:pt x="582" y="510"/>
                    </a:lnTo>
                    <a:lnTo>
                      <a:pt x="572" y="509"/>
                    </a:lnTo>
                    <a:lnTo>
                      <a:pt x="562" y="506"/>
                    </a:lnTo>
                    <a:lnTo>
                      <a:pt x="552" y="501"/>
                    </a:lnTo>
                    <a:lnTo>
                      <a:pt x="544" y="497"/>
                    </a:lnTo>
                    <a:lnTo>
                      <a:pt x="534" y="489"/>
                    </a:lnTo>
                    <a:lnTo>
                      <a:pt x="524" y="482"/>
                    </a:lnTo>
                    <a:lnTo>
                      <a:pt x="515" y="475"/>
                    </a:lnTo>
                    <a:lnTo>
                      <a:pt x="508" y="467"/>
                    </a:lnTo>
                    <a:lnTo>
                      <a:pt x="499" y="460"/>
                    </a:lnTo>
                    <a:lnTo>
                      <a:pt x="494" y="453"/>
                    </a:lnTo>
                    <a:lnTo>
                      <a:pt x="487" y="448"/>
                    </a:lnTo>
                    <a:lnTo>
                      <a:pt x="483" y="444"/>
                    </a:lnTo>
                    <a:lnTo>
                      <a:pt x="474" y="424"/>
                    </a:lnTo>
                    <a:lnTo>
                      <a:pt x="467" y="404"/>
                    </a:lnTo>
                    <a:lnTo>
                      <a:pt x="459" y="384"/>
                    </a:lnTo>
                    <a:lnTo>
                      <a:pt x="452" y="363"/>
                    </a:lnTo>
                    <a:lnTo>
                      <a:pt x="444" y="342"/>
                    </a:lnTo>
                    <a:lnTo>
                      <a:pt x="437" y="323"/>
                    </a:lnTo>
                    <a:lnTo>
                      <a:pt x="428" y="303"/>
                    </a:lnTo>
                    <a:lnTo>
                      <a:pt x="420" y="285"/>
                    </a:lnTo>
                    <a:lnTo>
                      <a:pt x="410" y="265"/>
                    </a:lnTo>
                    <a:lnTo>
                      <a:pt x="400" y="246"/>
                    </a:lnTo>
                    <a:lnTo>
                      <a:pt x="391" y="227"/>
                    </a:lnTo>
                    <a:lnTo>
                      <a:pt x="381" y="210"/>
                    </a:lnTo>
                    <a:lnTo>
                      <a:pt x="367" y="192"/>
                    </a:lnTo>
                    <a:lnTo>
                      <a:pt x="354" y="176"/>
                    </a:lnTo>
                    <a:lnTo>
                      <a:pt x="342" y="160"/>
                    </a:lnTo>
                    <a:lnTo>
                      <a:pt x="328" y="147"/>
                    </a:lnTo>
                    <a:lnTo>
                      <a:pt x="322" y="147"/>
                    </a:lnTo>
                    <a:lnTo>
                      <a:pt x="321" y="147"/>
                    </a:lnTo>
                    <a:lnTo>
                      <a:pt x="335" y="165"/>
                    </a:lnTo>
                    <a:lnTo>
                      <a:pt x="347" y="187"/>
                    </a:lnTo>
                    <a:lnTo>
                      <a:pt x="356" y="208"/>
                    </a:lnTo>
                    <a:lnTo>
                      <a:pt x="364" y="231"/>
                    </a:lnTo>
                    <a:lnTo>
                      <a:pt x="370" y="252"/>
                    </a:lnTo>
                    <a:lnTo>
                      <a:pt x="374" y="275"/>
                    </a:lnTo>
                    <a:lnTo>
                      <a:pt x="378" y="298"/>
                    </a:lnTo>
                    <a:lnTo>
                      <a:pt x="382" y="323"/>
                    </a:lnTo>
                    <a:lnTo>
                      <a:pt x="385" y="345"/>
                    </a:lnTo>
                    <a:lnTo>
                      <a:pt x="388" y="368"/>
                    </a:lnTo>
                    <a:lnTo>
                      <a:pt x="392" y="391"/>
                    </a:lnTo>
                    <a:lnTo>
                      <a:pt x="399" y="415"/>
                    </a:lnTo>
                    <a:lnTo>
                      <a:pt x="404" y="437"/>
                    </a:lnTo>
                    <a:lnTo>
                      <a:pt x="414" y="459"/>
                    </a:lnTo>
                    <a:lnTo>
                      <a:pt x="425" y="481"/>
                    </a:lnTo>
                    <a:lnTo>
                      <a:pt x="439" y="501"/>
                    </a:lnTo>
                    <a:lnTo>
                      <a:pt x="442" y="508"/>
                    </a:lnTo>
                    <a:lnTo>
                      <a:pt x="446" y="512"/>
                    </a:lnTo>
                    <a:lnTo>
                      <a:pt x="451" y="519"/>
                    </a:lnTo>
                    <a:lnTo>
                      <a:pt x="455" y="525"/>
                    </a:lnTo>
                    <a:lnTo>
                      <a:pt x="459" y="530"/>
                    </a:lnTo>
                    <a:lnTo>
                      <a:pt x="463" y="536"/>
                    </a:lnTo>
                    <a:lnTo>
                      <a:pt x="466" y="541"/>
                    </a:lnTo>
                    <a:lnTo>
                      <a:pt x="471" y="546"/>
                    </a:lnTo>
                    <a:lnTo>
                      <a:pt x="476" y="549"/>
                    </a:lnTo>
                    <a:lnTo>
                      <a:pt x="481" y="554"/>
                    </a:lnTo>
                    <a:lnTo>
                      <a:pt x="487" y="557"/>
                    </a:lnTo>
                    <a:lnTo>
                      <a:pt x="492" y="559"/>
                    </a:lnTo>
                    <a:lnTo>
                      <a:pt x="498" y="559"/>
                    </a:lnTo>
                    <a:lnTo>
                      <a:pt x="505" y="560"/>
                    </a:lnTo>
                    <a:lnTo>
                      <a:pt x="512" y="559"/>
                    </a:lnTo>
                    <a:lnTo>
                      <a:pt x="522" y="559"/>
                    </a:lnTo>
                    <a:lnTo>
                      <a:pt x="523" y="565"/>
                    </a:lnTo>
                    <a:lnTo>
                      <a:pt x="523" y="574"/>
                    </a:lnTo>
                    <a:lnTo>
                      <a:pt x="516" y="574"/>
                    </a:lnTo>
                    <a:lnTo>
                      <a:pt x="510" y="574"/>
                    </a:lnTo>
                    <a:lnTo>
                      <a:pt x="504" y="574"/>
                    </a:lnTo>
                    <a:lnTo>
                      <a:pt x="498" y="576"/>
                    </a:lnTo>
                    <a:lnTo>
                      <a:pt x="491" y="579"/>
                    </a:lnTo>
                    <a:lnTo>
                      <a:pt x="485" y="581"/>
                    </a:lnTo>
                    <a:lnTo>
                      <a:pt x="478" y="583"/>
                    </a:lnTo>
                    <a:lnTo>
                      <a:pt x="473" y="586"/>
                    </a:lnTo>
                    <a:lnTo>
                      <a:pt x="471" y="593"/>
                    </a:lnTo>
                    <a:lnTo>
                      <a:pt x="469" y="599"/>
                    </a:lnTo>
                    <a:lnTo>
                      <a:pt x="464" y="605"/>
                    </a:lnTo>
                    <a:lnTo>
                      <a:pt x="463" y="613"/>
                    </a:lnTo>
                    <a:lnTo>
                      <a:pt x="483" y="605"/>
                    </a:lnTo>
                    <a:lnTo>
                      <a:pt x="504" y="601"/>
                    </a:lnTo>
                    <a:lnTo>
                      <a:pt x="524" y="599"/>
                    </a:lnTo>
                    <a:lnTo>
                      <a:pt x="544" y="602"/>
                    </a:lnTo>
                    <a:lnTo>
                      <a:pt x="563" y="604"/>
                    </a:lnTo>
                    <a:lnTo>
                      <a:pt x="583" y="609"/>
                    </a:lnTo>
                    <a:lnTo>
                      <a:pt x="601" y="616"/>
                    </a:lnTo>
                    <a:lnTo>
                      <a:pt x="621" y="625"/>
                    </a:lnTo>
                    <a:lnTo>
                      <a:pt x="637" y="632"/>
                    </a:lnTo>
                    <a:lnTo>
                      <a:pt x="656" y="643"/>
                    </a:lnTo>
                    <a:lnTo>
                      <a:pt x="672" y="653"/>
                    </a:lnTo>
                    <a:lnTo>
                      <a:pt x="690" y="663"/>
                    </a:lnTo>
                    <a:lnTo>
                      <a:pt x="706" y="673"/>
                    </a:lnTo>
                    <a:lnTo>
                      <a:pt x="722" y="683"/>
                    </a:lnTo>
                    <a:lnTo>
                      <a:pt x="738" y="690"/>
                    </a:lnTo>
                    <a:lnTo>
                      <a:pt x="755" y="698"/>
                    </a:lnTo>
                    <a:lnTo>
                      <a:pt x="745" y="712"/>
                    </a:lnTo>
                    <a:lnTo>
                      <a:pt x="734" y="724"/>
                    </a:lnTo>
                    <a:lnTo>
                      <a:pt x="721" y="734"/>
                    </a:lnTo>
                    <a:lnTo>
                      <a:pt x="709" y="741"/>
                    </a:lnTo>
                    <a:lnTo>
                      <a:pt x="692" y="746"/>
                    </a:lnTo>
                    <a:lnTo>
                      <a:pt x="678" y="751"/>
                    </a:lnTo>
                    <a:lnTo>
                      <a:pt x="661" y="753"/>
                    </a:lnTo>
                    <a:lnTo>
                      <a:pt x="646" y="755"/>
                    </a:lnTo>
                    <a:lnTo>
                      <a:pt x="628" y="753"/>
                    </a:lnTo>
                    <a:lnTo>
                      <a:pt x="611" y="752"/>
                    </a:lnTo>
                    <a:lnTo>
                      <a:pt x="593" y="749"/>
                    </a:lnTo>
                    <a:lnTo>
                      <a:pt x="577" y="746"/>
                    </a:lnTo>
                    <a:lnTo>
                      <a:pt x="561" y="741"/>
                    </a:lnTo>
                    <a:lnTo>
                      <a:pt x="544" y="738"/>
                    </a:lnTo>
                    <a:lnTo>
                      <a:pt x="530" y="733"/>
                    </a:lnTo>
                    <a:lnTo>
                      <a:pt x="516" y="728"/>
                    </a:lnTo>
                    <a:lnTo>
                      <a:pt x="505" y="724"/>
                    </a:lnTo>
                    <a:lnTo>
                      <a:pt x="495" y="719"/>
                    </a:lnTo>
                    <a:lnTo>
                      <a:pt x="485" y="712"/>
                    </a:lnTo>
                    <a:lnTo>
                      <a:pt x="476" y="706"/>
                    </a:lnTo>
                    <a:lnTo>
                      <a:pt x="467" y="697"/>
                    </a:lnTo>
                    <a:lnTo>
                      <a:pt x="459" y="689"/>
                    </a:lnTo>
                    <a:lnTo>
                      <a:pt x="452" y="680"/>
                    </a:lnTo>
                    <a:lnTo>
                      <a:pt x="445" y="672"/>
                    </a:lnTo>
                    <a:lnTo>
                      <a:pt x="437" y="664"/>
                    </a:lnTo>
                    <a:lnTo>
                      <a:pt x="430" y="658"/>
                    </a:lnTo>
                    <a:lnTo>
                      <a:pt x="421" y="652"/>
                    </a:lnTo>
                    <a:lnTo>
                      <a:pt x="414" y="650"/>
                    </a:lnTo>
                    <a:lnTo>
                      <a:pt x="406" y="648"/>
                    </a:lnTo>
                    <a:lnTo>
                      <a:pt x="398" y="651"/>
                    </a:lnTo>
                    <a:lnTo>
                      <a:pt x="389" y="654"/>
                    </a:lnTo>
                    <a:lnTo>
                      <a:pt x="381" y="663"/>
                    </a:lnTo>
                    <a:lnTo>
                      <a:pt x="377" y="657"/>
                    </a:lnTo>
                    <a:lnTo>
                      <a:pt x="374" y="652"/>
                    </a:lnTo>
                    <a:lnTo>
                      <a:pt x="374" y="646"/>
                    </a:lnTo>
                    <a:lnTo>
                      <a:pt x="374" y="640"/>
                    </a:lnTo>
                    <a:lnTo>
                      <a:pt x="374" y="635"/>
                    </a:lnTo>
                    <a:lnTo>
                      <a:pt x="377" y="629"/>
                    </a:lnTo>
                    <a:lnTo>
                      <a:pt x="379" y="623"/>
                    </a:lnTo>
                    <a:lnTo>
                      <a:pt x="382" y="616"/>
                    </a:lnTo>
                    <a:lnTo>
                      <a:pt x="385" y="610"/>
                    </a:lnTo>
                    <a:lnTo>
                      <a:pt x="388" y="604"/>
                    </a:lnTo>
                    <a:lnTo>
                      <a:pt x="391" y="598"/>
                    </a:lnTo>
                    <a:lnTo>
                      <a:pt x="395" y="592"/>
                    </a:lnTo>
                    <a:lnTo>
                      <a:pt x="396" y="586"/>
                    </a:lnTo>
                    <a:lnTo>
                      <a:pt x="400" y="580"/>
                    </a:lnTo>
                    <a:lnTo>
                      <a:pt x="403" y="574"/>
                    </a:lnTo>
                    <a:lnTo>
                      <a:pt x="406" y="569"/>
                    </a:lnTo>
                    <a:lnTo>
                      <a:pt x="402" y="565"/>
                    </a:lnTo>
                    <a:lnTo>
                      <a:pt x="398" y="568"/>
                    </a:lnTo>
                    <a:lnTo>
                      <a:pt x="396" y="570"/>
                    </a:lnTo>
                    <a:lnTo>
                      <a:pt x="396" y="575"/>
                    </a:lnTo>
                    <a:lnTo>
                      <a:pt x="391" y="575"/>
                    </a:lnTo>
                    <a:lnTo>
                      <a:pt x="384" y="575"/>
                    </a:lnTo>
                    <a:lnTo>
                      <a:pt x="379" y="575"/>
                    </a:lnTo>
                    <a:lnTo>
                      <a:pt x="375" y="574"/>
                    </a:lnTo>
                    <a:lnTo>
                      <a:pt x="370" y="576"/>
                    </a:lnTo>
                    <a:lnTo>
                      <a:pt x="364" y="581"/>
                    </a:lnTo>
                    <a:lnTo>
                      <a:pt x="357" y="585"/>
                    </a:lnTo>
                    <a:lnTo>
                      <a:pt x="353" y="588"/>
                    </a:lnTo>
                    <a:lnTo>
                      <a:pt x="346" y="591"/>
                    </a:lnTo>
                    <a:lnTo>
                      <a:pt x="339" y="594"/>
                    </a:lnTo>
                    <a:lnTo>
                      <a:pt x="332" y="597"/>
                    </a:lnTo>
                    <a:lnTo>
                      <a:pt x="326" y="599"/>
                    </a:lnTo>
                    <a:lnTo>
                      <a:pt x="318" y="599"/>
                    </a:lnTo>
                    <a:lnTo>
                      <a:pt x="311" y="601"/>
                    </a:lnTo>
                    <a:lnTo>
                      <a:pt x="303" y="602"/>
                    </a:lnTo>
                    <a:lnTo>
                      <a:pt x="296" y="603"/>
                    </a:lnTo>
                    <a:lnTo>
                      <a:pt x="289" y="603"/>
                    </a:lnTo>
                    <a:lnTo>
                      <a:pt x="282" y="603"/>
                    </a:lnTo>
                    <a:lnTo>
                      <a:pt x="273" y="603"/>
                    </a:lnTo>
                    <a:lnTo>
                      <a:pt x="268" y="604"/>
                    </a:lnTo>
                    <a:lnTo>
                      <a:pt x="269" y="598"/>
                    </a:lnTo>
                    <a:lnTo>
                      <a:pt x="272" y="592"/>
                    </a:lnTo>
                    <a:lnTo>
                      <a:pt x="276" y="586"/>
                    </a:lnTo>
                    <a:lnTo>
                      <a:pt x="282" y="581"/>
                    </a:lnTo>
                    <a:lnTo>
                      <a:pt x="286" y="575"/>
                    </a:lnTo>
                    <a:lnTo>
                      <a:pt x="292" y="570"/>
                    </a:lnTo>
                    <a:lnTo>
                      <a:pt x="297" y="565"/>
                    </a:lnTo>
                    <a:lnTo>
                      <a:pt x="304" y="560"/>
                    </a:lnTo>
                    <a:lnTo>
                      <a:pt x="310" y="555"/>
                    </a:lnTo>
                    <a:lnTo>
                      <a:pt x="315" y="550"/>
                    </a:lnTo>
                    <a:lnTo>
                      <a:pt x="322" y="546"/>
                    </a:lnTo>
                    <a:lnTo>
                      <a:pt x="329" y="542"/>
                    </a:lnTo>
                    <a:lnTo>
                      <a:pt x="336" y="538"/>
                    </a:lnTo>
                    <a:lnTo>
                      <a:pt x="343" y="536"/>
                    </a:lnTo>
                    <a:lnTo>
                      <a:pt x="349" y="533"/>
                    </a:lnTo>
                    <a:lnTo>
                      <a:pt x="356" y="531"/>
                    </a:lnTo>
                    <a:lnTo>
                      <a:pt x="354" y="525"/>
                    </a:lnTo>
                    <a:lnTo>
                      <a:pt x="353" y="521"/>
                    </a:lnTo>
                    <a:lnTo>
                      <a:pt x="350" y="517"/>
                    </a:lnTo>
                    <a:lnTo>
                      <a:pt x="347" y="515"/>
                    </a:lnTo>
                    <a:lnTo>
                      <a:pt x="342" y="512"/>
                    </a:lnTo>
                    <a:lnTo>
                      <a:pt x="336" y="510"/>
                    </a:lnTo>
                    <a:lnTo>
                      <a:pt x="331" y="509"/>
                    </a:lnTo>
                    <a:lnTo>
                      <a:pt x="325" y="508"/>
                    </a:lnTo>
                    <a:lnTo>
                      <a:pt x="318" y="506"/>
                    </a:lnTo>
                    <a:lnTo>
                      <a:pt x="312" y="505"/>
                    </a:lnTo>
                    <a:lnTo>
                      <a:pt x="305" y="503"/>
                    </a:lnTo>
                    <a:lnTo>
                      <a:pt x="301" y="501"/>
                    </a:lnTo>
                    <a:lnTo>
                      <a:pt x="292" y="497"/>
                    </a:lnTo>
                    <a:lnTo>
                      <a:pt x="286" y="489"/>
                    </a:lnTo>
                    <a:lnTo>
                      <a:pt x="278" y="490"/>
                    </a:lnTo>
                    <a:lnTo>
                      <a:pt x="273" y="497"/>
                    </a:lnTo>
                    <a:lnTo>
                      <a:pt x="271" y="501"/>
                    </a:lnTo>
                    <a:lnTo>
                      <a:pt x="271" y="509"/>
                    </a:lnTo>
                    <a:lnTo>
                      <a:pt x="269" y="516"/>
                    </a:lnTo>
                    <a:lnTo>
                      <a:pt x="269" y="525"/>
                    </a:lnTo>
                    <a:lnTo>
                      <a:pt x="268" y="532"/>
                    </a:lnTo>
                    <a:lnTo>
                      <a:pt x="265" y="539"/>
                    </a:lnTo>
                    <a:lnTo>
                      <a:pt x="247" y="531"/>
                    </a:lnTo>
                    <a:lnTo>
                      <a:pt x="227" y="521"/>
                    </a:lnTo>
                    <a:lnTo>
                      <a:pt x="211" y="509"/>
                    </a:lnTo>
                    <a:lnTo>
                      <a:pt x="193" y="497"/>
                    </a:lnTo>
                    <a:lnTo>
                      <a:pt x="174" y="482"/>
                    </a:lnTo>
                    <a:lnTo>
                      <a:pt x="160" y="467"/>
                    </a:lnTo>
                    <a:lnTo>
                      <a:pt x="145" y="451"/>
                    </a:lnTo>
                    <a:lnTo>
                      <a:pt x="133" y="435"/>
                    </a:lnTo>
                    <a:lnTo>
                      <a:pt x="120" y="418"/>
                    </a:lnTo>
                    <a:lnTo>
                      <a:pt x="112" y="400"/>
                    </a:lnTo>
                    <a:lnTo>
                      <a:pt x="103" y="380"/>
                    </a:lnTo>
                    <a:lnTo>
                      <a:pt x="99" y="363"/>
                    </a:lnTo>
                    <a:lnTo>
                      <a:pt x="98" y="342"/>
                    </a:lnTo>
                    <a:lnTo>
                      <a:pt x="99" y="325"/>
                    </a:lnTo>
                    <a:lnTo>
                      <a:pt x="103" y="306"/>
                    </a:lnTo>
                    <a:lnTo>
                      <a:pt x="112" y="289"/>
                    </a:lnTo>
                    <a:lnTo>
                      <a:pt x="116" y="297"/>
                    </a:lnTo>
                    <a:lnTo>
                      <a:pt x="120" y="306"/>
                    </a:lnTo>
                    <a:lnTo>
                      <a:pt x="124" y="316"/>
                    </a:lnTo>
                    <a:lnTo>
                      <a:pt x="128" y="325"/>
                    </a:lnTo>
                    <a:lnTo>
                      <a:pt x="131" y="335"/>
                    </a:lnTo>
                    <a:lnTo>
                      <a:pt x="137" y="345"/>
                    </a:lnTo>
                    <a:lnTo>
                      <a:pt x="141" y="355"/>
                    </a:lnTo>
                    <a:lnTo>
                      <a:pt x="145" y="363"/>
                    </a:lnTo>
                    <a:lnTo>
                      <a:pt x="149" y="372"/>
                    </a:lnTo>
                    <a:lnTo>
                      <a:pt x="155" y="380"/>
                    </a:lnTo>
                    <a:lnTo>
                      <a:pt x="159" y="389"/>
                    </a:lnTo>
                    <a:lnTo>
                      <a:pt x="165" y="399"/>
                    </a:lnTo>
                    <a:lnTo>
                      <a:pt x="172" y="407"/>
                    </a:lnTo>
                    <a:lnTo>
                      <a:pt x="177" y="415"/>
                    </a:lnTo>
                    <a:lnTo>
                      <a:pt x="184" y="423"/>
                    </a:lnTo>
                    <a:lnTo>
                      <a:pt x="194" y="431"/>
                    </a:lnTo>
                    <a:lnTo>
                      <a:pt x="199" y="431"/>
                    </a:lnTo>
                    <a:lnTo>
                      <a:pt x="204" y="433"/>
                    </a:lnTo>
                    <a:lnTo>
                      <a:pt x="208" y="435"/>
                    </a:lnTo>
                    <a:lnTo>
                      <a:pt x="213" y="442"/>
                    </a:lnTo>
                    <a:lnTo>
                      <a:pt x="216" y="444"/>
                    </a:lnTo>
                    <a:lnTo>
                      <a:pt x="220" y="449"/>
                    </a:lnTo>
                    <a:lnTo>
                      <a:pt x="225" y="451"/>
                    </a:lnTo>
                    <a:lnTo>
                      <a:pt x="232" y="453"/>
                    </a:lnTo>
                    <a:lnTo>
                      <a:pt x="226" y="433"/>
                    </a:lnTo>
                    <a:lnTo>
                      <a:pt x="222" y="415"/>
                    </a:lnTo>
                    <a:lnTo>
                      <a:pt x="216" y="398"/>
                    </a:lnTo>
                    <a:lnTo>
                      <a:pt x="211" y="380"/>
                    </a:lnTo>
                    <a:lnTo>
                      <a:pt x="204" y="362"/>
                    </a:lnTo>
                    <a:lnTo>
                      <a:pt x="198" y="344"/>
                    </a:lnTo>
                    <a:lnTo>
                      <a:pt x="193" y="327"/>
                    </a:lnTo>
                    <a:lnTo>
                      <a:pt x="187" y="309"/>
                    </a:lnTo>
                    <a:lnTo>
                      <a:pt x="181" y="291"/>
                    </a:lnTo>
                    <a:lnTo>
                      <a:pt x="177" y="274"/>
                    </a:lnTo>
                    <a:lnTo>
                      <a:pt x="174" y="256"/>
                    </a:lnTo>
                    <a:lnTo>
                      <a:pt x="172" y="237"/>
                    </a:lnTo>
                    <a:lnTo>
                      <a:pt x="167" y="219"/>
                    </a:lnTo>
                    <a:lnTo>
                      <a:pt x="167" y="199"/>
                    </a:lnTo>
                    <a:lnTo>
                      <a:pt x="167" y="180"/>
                    </a:lnTo>
                    <a:lnTo>
                      <a:pt x="170" y="161"/>
                    </a:lnTo>
                    <a:lnTo>
                      <a:pt x="148" y="182"/>
                    </a:lnTo>
                    <a:lnTo>
                      <a:pt x="127" y="207"/>
                    </a:lnTo>
                    <a:lnTo>
                      <a:pt x="109" y="231"/>
                    </a:lnTo>
                    <a:lnTo>
                      <a:pt x="92" y="257"/>
                    </a:lnTo>
                    <a:lnTo>
                      <a:pt x="77" y="283"/>
                    </a:lnTo>
                    <a:lnTo>
                      <a:pt x="64" y="311"/>
                    </a:lnTo>
                    <a:lnTo>
                      <a:pt x="53" y="338"/>
                    </a:lnTo>
                    <a:lnTo>
                      <a:pt x="45" y="367"/>
                    </a:lnTo>
                    <a:lnTo>
                      <a:pt x="38" y="395"/>
                    </a:lnTo>
                    <a:lnTo>
                      <a:pt x="34" y="423"/>
                    </a:lnTo>
                    <a:lnTo>
                      <a:pt x="31" y="453"/>
                    </a:lnTo>
                    <a:lnTo>
                      <a:pt x="32" y="482"/>
                    </a:lnTo>
                    <a:lnTo>
                      <a:pt x="35" y="510"/>
                    </a:lnTo>
                    <a:lnTo>
                      <a:pt x="40" y="539"/>
                    </a:lnTo>
                    <a:lnTo>
                      <a:pt x="50" y="568"/>
                    </a:lnTo>
                    <a:lnTo>
                      <a:pt x="63" y="597"/>
                    </a:lnTo>
                    <a:lnTo>
                      <a:pt x="56" y="598"/>
                    </a:lnTo>
                    <a:lnTo>
                      <a:pt x="52" y="599"/>
                    </a:lnTo>
                    <a:lnTo>
                      <a:pt x="46" y="599"/>
                    </a:lnTo>
                    <a:lnTo>
                      <a:pt x="43" y="601"/>
                    </a:lnTo>
                    <a:lnTo>
                      <a:pt x="24" y="558"/>
                    </a:lnTo>
                    <a:lnTo>
                      <a:pt x="11" y="516"/>
                    </a:lnTo>
                    <a:lnTo>
                      <a:pt x="3" y="473"/>
                    </a:lnTo>
                    <a:lnTo>
                      <a:pt x="0" y="433"/>
                    </a:lnTo>
                    <a:lnTo>
                      <a:pt x="1" y="391"/>
                    </a:lnTo>
                    <a:lnTo>
                      <a:pt x="8" y="351"/>
                    </a:lnTo>
                    <a:lnTo>
                      <a:pt x="18" y="311"/>
                    </a:lnTo>
                    <a:lnTo>
                      <a:pt x="34" y="272"/>
                    </a:lnTo>
                    <a:lnTo>
                      <a:pt x="52" y="232"/>
                    </a:lnTo>
                    <a:lnTo>
                      <a:pt x="73" y="196"/>
                    </a:lnTo>
                    <a:lnTo>
                      <a:pt x="98" y="159"/>
                    </a:lnTo>
                    <a:lnTo>
                      <a:pt x="126" y="125"/>
                    </a:lnTo>
                    <a:lnTo>
                      <a:pt x="156" y="89"/>
                    </a:lnTo>
                    <a:lnTo>
                      <a:pt x="191" y="57"/>
                    </a:lnTo>
                    <a:lnTo>
                      <a:pt x="226" y="27"/>
                    </a:lnTo>
                    <a:lnTo>
                      <a:pt x="265" y="0"/>
                    </a:lnTo>
                    <a:close/>
                  </a:path>
                </a:pathLst>
              </a:custGeom>
              <a:solidFill>
                <a:srgbClr val="E6E6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79" name="Freeform 632"/>
              <p:cNvSpPr/>
              <p:nvPr/>
            </p:nvSpPr>
            <p:spPr bwMode="auto">
              <a:xfrm>
                <a:off x="2866" y="-28"/>
                <a:ext cx="654" cy="230"/>
              </a:xfrm>
              <a:custGeom>
                <a:avLst/>
                <a:gdLst>
                  <a:gd name="T0" fmla="*/ 500 w 1963"/>
                  <a:gd name="T1" fmla="*/ 7 h 921"/>
                  <a:gd name="T2" fmla="*/ 548 w 1963"/>
                  <a:gd name="T3" fmla="*/ 17 h 921"/>
                  <a:gd name="T4" fmla="*/ 595 w 1963"/>
                  <a:gd name="T5" fmla="*/ 28 h 921"/>
                  <a:gd name="T6" fmla="*/ 642 w 1963"/>
                  <a:gd name="T7" fmla="*/ 42 h 921"/>
                  <a:gd name="T8" fmla="*/ 642 w 1963"/>
                  <a:gd name="T9" fmla="*/ 55 h 921"/>
                  <a:gd name="T10" fmla="*/ 622 w 1963"/>
                  <a:gd name="T11" fmla="*/ 66 h 921"/>
                  <a:gd name="T12" fmla="*/ 599 w 1963"/>
                  <a:gd name="T13" fmla="*/ 75 h 921"/>
                  <a:gd name="T14" fmla="*/ 578 w 1963"/>
                  <a:gd name="T15" fmla="*/ 85 h 921"/>
                  <a:gd name="T16" fmla="*/ 526 w 1963"/>
                  <a:gd name="T17" fmla="*/ 108 h 921"/>
                  <a:gd name="T18" fmla="*/ 462 w 1963"/>
                  <a:gd name="T19" fmla="*/ 134 h 921"/>
                  <a:gd name="T20" fmla="*/ 398 w 1963"/>
                  <a:gd name="T21" fmla="*/ 160 h 921"/>
                  <a:gd name="T22" fmla="*/ 335 w 1963"/>
                  <a:gd name="T23" fmla="*/ 186 h 921"/>
                  <a:gd name="T24" fmla="*/ 303 w 1963"/>
                  <a:gd name="T25" fmla="*/ 201 h 921"/>
                  <a:gd name="T26" fmla="*/ 282 w 1963"/>
                  <a:gd name="T27" fmla="*/ 211 h 921"/>
                  <a:gd name="T28" fmla="*/ 261 w 1963"/>
                  <a:gd name="T29" fmla="*/ 220 h 921"/>
                  <a:gd name="T30" fmla="*/ 240 w 1963"/>
                  <a:gd name="T31" fmla="*/ 228 h 921"/>
                  <a:gd name="T32" fmla="*/ 212 w 1963"/>
                  <a:gd name="T33" fmla="*/ 223 h 921"/>
                  <a:gd name="T34" fmla="*/ 183 w 1963"/>
                  <a:gd name="T35" fmla="*/ 215 h 921"/>
                  <a:gd name="T36" fmla="*/ 154 w 1963"/>
                  <a:gd name="T37" fmla="*/ 208 h 921"/>
                  <a:gd name="T38" fmla="*/ 125 w 1963"/>
                  <a:gd name="T39" fmla="*/ 198 h 921"/>
                  <a:gd name="T40" fmla="*/ 96 w 1963"/>
                  <a:gd name="T41" fmla="*/ 188 h 921"/>
                  <a:gd name="T42" fmla="*/ 66 w 1963"/>
                  <a:gd name="T43" fmla="*/ 180 h 921"/>
                  <a:gd name="T44" fmla="*/ 35 w 1963"/>
                  <a:gd name="T45" fmla="*/ 173 h 921"/>
                  <a:gd name="T46" fmla="*/ 7 w 1963"/>
                  <a:gd name="T47" fmla="*/ 164 h 921"/>
                  <a:gd name="T48" fmla="*/ 1 w 1963"/>
                  <a:gd name="T49" fmla="*/ 157 h 921"/>
                  <a:gd name="T50" fmla="*/ 8 w 1963"/>
                  <a:gd name="T51" fmla="*/ 154 h 921"/>
                  <a:gd name="T52" fmla="*/ 18 w 1963"/>
                  <a:gd name="T53" fmla="*/ 151 h 921"/>
                  <a:gd name="T54" fmla="*/ 27 w 1963"/>
                  <a:gd name="T55" fmla="*/ 146 h 921"/>
                  <a:gd name="T56" fmla="*/ 48 w 1963"/>
                  <a:gd name="T57" fmla="*/ 137 h 921"/>
                  <a:gd name="T58" fmla="*/ 74 w 1963"/>
                  <a:gd name="T59" fmla="*/ 126 h 921"/>
                  <a:gd name="T60" fmla="*/ 99 w 1963"/>
                  <a:gd name="T61" fmla="*/ 116 h 921"/>
                  <a:gd name="T62" fmla="*/ 125 w 1963"/>
                  <a:gd name="T63" fmla="*/ 109 h 921"/>
                  <a:gd name="T64" fmla="*/ 144 w 1963"/>
                  <a:gd name="T65" fmla="*/ 113 h 921"/>
                  <a:gd name="T66" fmla="*/ 164 w 1963"/>
                  <a:gd name="T67" fmla="*/ 118 h 921"/>
                  <a:gd name="T68" fmla="*/ 185 w 1963"/>
                  <a:gd name="T69" fmla="*/ 122 h 921"/>
                  <a:gd name="T70" fmla="*/ 206 w 1963"/>
                  <a:gd name="T71" fmla="*/ 127 h 921"/>
                  <a:gd name="T72" fmla="*/ 240 w 1963"/>
                  <a:gd name="T73" fmla="*/ 133 h 921"/>
                  <a:gd name="T74" fmla="*/ 280 w 1963"/>
                  <a:gd name="T75" fmla="*/ 136 h 921"/>
                  <a:gd name="T76" fmla="*/ 319 w 1963"/>
                  <a:gd name="T77" fmla="*/ 140 h 921"/>
                  <a:gd name="T78" fmla="*/ 357 w 1963"/>
                  <a:gd name="T79" fmla="*/ 148 h 921"/>
                  <a:gd name="T80" fmla="*/ 388 w 1963"/>
                  <a:gd name="T81" fmla="*/ 140 h 921"/>
                  <a:gd name="T82" fmla="*/ 419 w 1963"/>
                  <a:gd name="T83" fmla="*/ 126 h 921"/>
                  <a:gd name="T84" fmla="*/ 449 w 1963"/>
                  <a:gd name="T85" fmla="*/ 113 h 921"/>
                  <a:gd name="T86" fmla="*/ 480 w 1963"/>
                  <a:gd name="T87" fmla="*/ 101 h 921"/>
                  <a:gd name="T88" fmla="*/ 494 w 1963"/>
                  <a:gd name="T89" fmla="*/ 101 h 921"/>
                  <a:gd name="T90" fmla="*/ 494 w 1963"/>
                  <a:gd name="T91" fmla="*/ 108 h 921"/>
                  <a:gd name="T92" fmla="*/ 506 w 1963"/>
                  <a:gd name="T93" fmla="*/ 104 h 921"/>
                  <a:gd name="T94" fmla="*/ 525 w 1963"/>
                  <a:gd name="T95" fmla="*/ 97 h 921"/>
                  <a:gd name="T96" fmla="*/ 538 w 1963"/>
                  <a:gd name="T97" fmla="*/ 88 h 921"/>
                  <a:gd name="T98" fmla="*/ 539 w 1963"/>
                  <a:gd name="T99" fmla="*/ 77 h 921"/>
                  <a:gd name="T100" fmla="*/ 527 w 1963"/>
                  <a:gd name="T101" fmla="*/ 63 h 921"/>
                  <a:gd name="T102" fmla="*/ 513 w 1963"/>
                  <a:gd name="T103" fmla="*/ 53 h 921"/>
                  <a:gd name="T104" fmla="*/ 499 w 1963"/>
                  <a:gd name="T105" fmla="*/ 43 h 921"/>
                  <a:gd name="T106" fmla="*/ 488 w 1963"/>
                  <a:gd name="T107" fmla="*/ 30 h 921"/>
                  <a:gd name="T108" fmla="*/ 484 w 1963"/>
                  <a:gd name="T109" fmla="*/ 20 h 921"/>
                  <a:gd name="T110" fmla="*/ 474 w 1963"/>
                  <a:gd name="T111" fmla="*/ 13 h 921"/>
                  <a:gd name="T112" fmla="*/ 464 w 1963"/>
                  <a:gd name="T113" fmla="*/ 8 h 921"/>
                  <a:gd name="T114" fmla="*/ 461 w 1963"/>
                  <a:gd name="T115" fmla="*/ 1 h 92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963"/>
                  <a:gd name="T175" fmla="*/ 0 h 921"/>
                  <a:gd name="T176" fmla="*/ 1963 w 1963"/>
                  <a:gd name="T177" fmla="*/ 921 h 92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963" h="921">
                    <a:moveTo>
                      <a:pt x="1389" y="0"/>
                    </a:moveTo>
                    <a:lnTo>
                      <a:pt x="1426" y="9"/>
                    </a:lnTo>
                    <a:lnTo>
                      <a:pt x="1463" y="18"/>
                    </a:lnTo>
                    <a:lnTo>
                      <a:pt x="1500" y="27"/>
                    </a:lnTo>
                    <a:lnTo>
                      <a:pt x="1536" y="38"/>
                    </a:lnTo>
                    <a:lnTo>
                      <a:pt x="1572" y="48"/>
                    </a:lnTo>
                    <a:lnTo>
                      <a:pt x="1608" y="58"/>
                    </a:lnTo>
                    <a:lnTo>
                      <a:pt x="1645" y="67"/>
                    </a:lnTo>
                    <a:lnTo>
                      <a:pt x="1681" y="80"/>
                    </a:lnTo>
                    <a:lnTo>
                      <a:pt x="1716" y="91"/>
                    </a:lnTo>
                    <a:lnTo>
                      <a:pt x="1752" y="102"/>
                    </a:lnTo>
                    <a:lnTo>
                      <a:pt x="1787" y="114"/>
                    </a:lnTo>
                    <a:lnTo>
                      <a:pt x="1823" y="127"/>
                    </a:lnTo>
                    <a:lnTo>
                      <a:pt x="1857" y="139"/>
                    </a:lnTo>
                    <a:lnTo>
                      <a:pt x="1893" y="154"/>
                    </a:lnTo>
                    <a:lnTo>
                      <a:pt x="1928" y="168"/>
                    </a:lnTo>
                    <a:lnTo>
                      <a:pt x="1963" y="184"/>
                    </a:lnTo>
                    <a:lnTo>
                      <a:pt x="1952" y="196"/>
                    </a:lnTo>
                    <a:lnTo>
                      <a:pt x="1940" y="208"/>
                    </a:lnTo>
                    <a:lnTo>
                      <a:pt x="1926" y="220"/>
                    </a:lnTo>
                    <a:lnTo>
                      <a:pt x="1914" y="231"/>
                    </a:lnTo>
                    <a:lnTo>
                      <a:pt x="1899" y="242"/>
                    </a:lnTo>
                    <a:lnTo>
                      <a:pt x="1883" y="252"/>
                    </a:lnTo>
                    <a:lnTo>
                      <a:pt x="1866" y="263"/>
                    </a:lnTo>
                    <a:lnTo>
                      <a:pt x="1851" y="274"/>
                    </a:lnTo>
                    <a:lnTo>
                      <a:pt x="1834" y="283"/>
                    </a:lnTo>
                    <a:lnTo>
                      <a:pt x="1818" y="292"/>
                    </a:lnTo>
                    <a:lnTo>
                      <a:pt x="1799" y="301"/>
                    </a:lnTo>
                    <a:lnTo>
                      <a:pt x="1783" y="312"/>
                    </a:lnTo>
                    <a:lnTo>
                      <a:pt x="1765" y="321"/>
                    </a:lnTo>
                    <a:lnTo>
                      <a:pt x="1749" y="332"/>
                    </a:lnTo>
                    <a:lnTo>
                      <a:pt x="1734" y="341"/>
                    </a:lnTo>
                    <a:lnTo>
                      <a:pt x="1720" y="354"/>
                    </a:lnTo>
                    <a:lnTo>
                      <a:pt x="1671" y="380"/>
                    </a:lnTo>
                    <a:lnTo>
                      <a:pt x="1625" y="407"/>
                    </a:lnTo>
                    <a:lnTo>
                      <a:pt x="1578" y="434"/>
                    </a:lnTo>
                    <a:lnTo>
                      <a:pt x="1530" y="461"/>
                    </a:lnTo>
                    <a:lnTo>
                      <a:pt x="1483" y="487"/>
                    </a:lnTo>
                    <a:lnTo>
                      <a:pt x="1435" y="513"/>
                    </a:lnTo>
                    <a:lnTo>
                      <a:pt x="1388" y="538"/>
                    </a:lnTo>
                    <a:lnTo>
                      <a:pt x="1341" y="564"/>
                    </a:lnTo>
                    <a:lnTo>
                      <a:pt x="1292" y="590"/>
                    </a:lnTo>
                    <a:lnTo>
                      <a:pt x="1244" y="615"/>
                    </a:lnTo>
                    <a:lnTo>
                      <a:pt x="1196" y="641"/>
                    </a:lnTo>
                    <a:lnTo>
                      <a:pt x="1148" y="667"/>
                    </a:lnTo>
                    <a:lnTo>
                      <a:pt x="1101" y="692"/>
                    </a:lnTo>
                    <a:lnTo>
                      <a:pt x="1052" y="719"/>
                    </a:lnTo>
                    <a:lnTo>
                      <a:pt x="1005" y="746"/>
                    </a:lnTo>
                    <a:lnTo>
                      <a:pt x="957" y="774"/>
                    </a:lnTo>
                    <a:lnTo>
                      <a:pt x="940" y="783"/>
                    </a:lnTo>
                    <a:lnTo>
                      <a:pt x="925" y="793"/>
                    </a:lnTo>
                    <a:lnTo>
                      <a:pt x="908" y="803"/>
                    </a:lnTo>
                    <a:lnTo>
                      <a:pt x="894" y="814"/>
                    </a:lnTo>
                    <a:lnTo>
                      <a:pt x="879" y="822"/>
                    </a:lnTo>
                    <a:lnTo>
                      <a:pt x="862" y="833"/>
                    </a:lnTo>
                    <a:lnTo>
                      <a:pt x="847" y="843"/>
                    </a:lnTo>
                    <a:lnTo>
                      <a:pt x="833" y="853"/>
                    </a:lnTo>
                    <a:lnTo>
                      <a:pt x="816" y="861"/>
                    </a:lnTo>
                    <a:lnTo>
                      <a:pt x="801" y="871"/>
                    </a:lnTo>
                    <a:lnTo>
                      <a:pt x="784" y="880"/>
                    </a:lnTo>
                    <a:lnTo>
                      <a:pt x="770" y="889"/>
                    </a:lnTo>
                    <a:lnTo>
                      <a:pt x="753" y="897"/>
                    </a:lnTo>
                    <a:lnTo>
                      <a:pt x="737" y="905"/>
                    </a:lnTo>
                    <a:lnTo>
                      <a:pt x="720" y="913"/>
                    </a:lnTo>
                    <a:lnTo>
                      <a:pt x="705" y="921"/>
                    </a:lnTo>
                    <a:lnTo>
                      <a:pt x="682" y="911"/>
                    </a:lnTo>
                    <a:lnTo>
                      <a:pt x="659" y="903"/>
                    </a:lnTo>
                    <a:lnTo>
                      <a:pt x="636" y="894"/>
                    </a:lnTo>
                    <a:lnTo>
                      <a:pt x="615" y="886"/>
                    </a:lnTo>
                    <a:lnTo>
                      <a:pt x="593" y="878"/>
                    </a:lnTo>
                    <a:lnTo>
                      <a:pt x="571" y="871"/>
                    </a:lnTo>
                    <a:lnTo>
                      <a:pt x="548" y="862"/>
                    </a:lnTo>
                    <a:lnTo>
                      <a:pt x="528" y="855"/>
                    </a:lnTo>
                    <a:lnTo>
                      <a:pt x="505" y="847"/>
                    </a:lnTo>
                    <a:lnTo>
                      <a:pt x="483" y="839"/>
                    </a:lnTo>
                    <a:lnTo>
                      <a:pt x="461" y="831"/>
                    </a:lnTo>
                    <a:lnTo>
                      <a:pt x="440" y="822"/>
                    </a:lnTo>
                    <a:lnTo>
                      <a:pt x="417" y="814"/>
                    </a:lnTo>
                    <a:lnTo>
                      <a:pt x="395" y="805"/>
                    </a:lnTo>
                    <a:lnTo>
                      <a:pt x="374" y="794"/>
                    </a:lnTo>
                    <a:lnTo>
                      <a:pt x="353" y="785"/>
                    </a:lnTo>
                    <a:lnTo>
                      <a:pt x="332" y="772"/>
                    </a:lnTo>
                    <a:lnTo>
                      <a:pt x="310" y="762"/>
                    </a:lnTo>
                    <a:lnTo>
                      <a:pt x="288" y="751"/>
                    </a:lnTo>
                    <a:lnTo>
                      <a:pt x="267" y="744"/>
                    </a:lnTo>
                    <a:lnTo>
                      <a:pt x="243" y="736"/>
                    </a:lnTo>
                    <a:lnTo>
                      <a:pt x="221" y="728"/>
                    </a:lnTo>
                    <a:lnTo>
                      <a:pt x="197" y="722"/>
                    </a:lnTo>
                    <a:lnTo>
                      <a:pt x="175" y="716"/>
                    </a:lnTo>
                    <a:lnTo>
                      <a:pt x="151" y="707"/>
                    </a:lnTo>
                    <a:lnTo>
                      <a:pt x="129" y="701"/>
                    </a:lnTo>
                    <a:lnTo>
                      <a:pt x="106" y="692"/>
                    </a:lnTo>
                    <a:lnTo>
                      <a:pt x="84" y="686"/>
                    </a:lnTo>
                    <a:lnTo>
                      <a:pt x="62" y="678"/>
                    </a:lnTo>
                    <a:lnTo>
                      <a:pt x="41" y="668"/>
                    </a:lnTo>
                    <a:lnTo>
                      <a:pt x="21" y="658"/>
                    </a:lnTo>
                    <a:lnTo>
                      <a:pt x="2" y="647"/>
                    </a:lnTo>
                    <a:lnTo>
                      <a:pt x="0" y="640"/>
                    </a:lnTo>
                    <a:lnTo>
                      <a:pt x="2" y="635"/>
                    </a:lnTo>
                    <a:lnTo>
                      <a:pt x="2" y="630"/>
                    </a:lnTo>
                    <a:lnTo>
                      <a:pt x="6" y="626"/>
                    </a:lnTo>
                    <a:lnTo>
                      <a:pt x="10" y="623"/>
                    </a:lnTo>
                    <a:lnTo>
                      <a:pt x="17" y="620"/>
                    </a:lnTo>
                    <a:lnTo>
                      <a:pt x="23" y="617"/>
                    </a:lnTo>
                    <a:lnTo>
                      <a:pt x="31" y="614"/>
                    </a:lnTo>
                    <a:lnTo>
                      <a:pt x="37" y="610"/>
                    </a:lnTo>
                    <a:lnTo>
                      <a:pt x="45" y="607"/>
                    </a:lnTo>
                    <a:lnTo>
                      <a:pt x="53" y="603"/>
                    </a:lnTo>
                    <a:lnTo>
                      <a:pt x="60" y="599"/>
                    </a:lnTo>
                    <a:lnTo>
                      <a:pt x="67" y="595"/>
                    </a:lnTo>
                    <a:lnTo>
                      <a:pt x="76" y="590"/>
                    </a:lnTo>
                    <a:lnTo>
                      <a:pt x="81" y="584"/>
                    </a:lnTo>
                    <a:lnTo>
                      <a:pt x="88" y="577"/>
                    </a:lnTo>
                    <a:lnTo>
                      <a:pt x="106" y="568"/>
                    </a:lnTo>
                    <a:lnTo>
                      <a:pt x="126" y="558"/>
                    </a:lnTo>
                    <a:lnTo>
                      <a:pt x="144" y="548"/>
                    </a:lnTo>
                    <a:lnTo>
                      <a:pt x="164" y="538"/>
                    </a:lnTo>
                    <a:lnTo>
                      <a:pt x="182" y="527"/>
                    </a:lnTo>
                    <a:lnTo>
                      <a:pt x="201" y="517"/>
                    </a:lnTo>
                    <a:lnTo>
                      <a:pt x="221" y="506"/>
                    </a:lnTo>
                    <a:lnTo>
                      <a:pt x="240" y="497"/>
                    </a:lnTo>
                    <a:lnTo>
                      <a:pt x="258" y="487"/>
                    </a:lnTo>
                    <a:lnTo>
                      <a:pt x="278" y="477"/>
                    </a:lnTo>
                    <a:lnTo>
                      <a:pt x="296" y="466"/>
                    </a:lnTo>
                    <a:lnTo>
                      <a:pt x="316" y="459"/>
                    </a:lnTo>
                    <a:lnTo>
                      <a:pt x="335" y="450"/>
                    </a:lnTo>
                    <a:lnTo>
                      <a:pt x="355" y="443"/>
                    </a:lnTo>
                    <a:lnTo>
                      <a:pt x="374" y="437"/>
                    </a:lnTo>
                    <a:lnTo>
                      <a:pt x="394" y="433"/>
                    </a:lnTo>
                    <a:lnTo>
                      <a:pt x="406" y="439"/>
                    </a:lnTo>
                    <a:lnTo>
                      <a:pt x="420" y="447"/>
                    </a:lnTo>
                    <a:lnTo>
                      <a:pt x="433" y="453"/>
                    </a:lnTo>
                    <a:lnTo>
                      <a:pt x="448" y="460"/>
                    </a:lnTo>
                    <a:lnTo>
                      <a:pt x="462" y="464"/>
                    </a:lnTo>
                    <a:lnTo>
                      <a:pt x="476" y="469"/>
                    </a:lnTo>
                    <a:lnTo>
                      <a:pt x="493" y="473"/>
                    </a:lnTo>
                    <a:lnTo>
                      <a:pt x="508" y="478"/>
                    </a:lnTo>
                    <a:lnTo>
                      <a:pt x="523" y="482"/>
                    </a:lnTo>
                    <a:lnTo>
                      <a:pt x="539" y="486"/>
                    </a:lnTo>
                    <a:lnTo>
                      <a:pt x="554" y="489"/>
                    </a:lnTo>
                    <a:lnTo>
                      <a:pt x="571" y="494"/>
                    </a:lnTo>
                    <a:lnTo>
                      <a:pt x="586" y="499"/>
                    </a:lnTo>
                    <a:lnTo>
                      <a:pt x="601" y="505"/>
                    </a:lnTo>
                    <a:lnTo>
                      <a:pt x="617" y="510"/>
                    </a:lnTo>
                    <a:lnTo>
                      <a:pt x="632" y="517"/>
                    </a:lnTo>
                    <a:lnTo>
                      <a:pt x="661" y="522"/>
                    </a:lnTo>
                    <a:lnTo>
                      <a:pt x="691" y="527"/>
                    </a:lnTo>
                    <a:lnTo>
                      <a:pt x="720" y="531"/>
                    </a:lnTo>
                    <a:lnTo>
                      <a:pt x="751" y="535"/>
                    </a:lnTo>
                    <a:lnTo>
                      <a:pt x="780" y="537"/>
                    </a:lnTo>
                    <a:lnTo>
                      <a:pt x="809" y="541"/>
                    </a:lnTo>
                    <a:lnTo>
                      <a:pt x="839" y="544"/>
                    </a:lnTo>
                    <a:lnTo>
                      <a:pt x="871" y="548"/>
                    </a:lnTo>
                    <a:lnTo>
                      <a:pt x="900" y="551"/>
                    </a:lnTo>
                    <a:lnTo>
                      <a:pt x="929" y="554"/>
                    </a:lnTo>
                    <a:lnTo>
                      <a:pt x="958" y="560"/>
                    </a:lnTo>
                    <a:lnTo>
                      <a:pt x="989" y="566"/>
                    </a:lnTo>
                    <a:lnTo>
                      <a:pt x="1017" y="573"/>
                    </a:lnTo>
                    <a:lnTo>
                      <a:pt x="1045" y="582"/>
                    </a:lnTo>
                    <a:lnTo>
                      <a:pt x="1073" y="592"/>
                    </a:lnTo>
                    <a:lnTo>
                      <a:pt x="1101" y="604"/>
                    </a:lnTo>
                    <a:lnTo>
                      <a:pt x="1122" y="590"/>
                    </a:lnTo>
                    <a:lnTo>
                      <a:pt x="1144" y="576"/>
                    </a:lnTo>
                    <a:lnTo>
                      <a:pt x="1166" y="562"/>
                    </a:lnTo>
                    <a:lnTo>
                      <a:pt x="1189" y="548"/>
                    </a:lnTo>
                    <a:lnTo>
                      <a:pt x="1212" y="533"/>
                    </a:lnTo>
                    <a:lnTo>
                      <a:pt x="1235" y="520"/>
                    </a:lnTo>
                    <a:lnTo>
                      <a:pt x="1258" y="505"/>
                    </a:lnTo>
                    <a:lnTo>
                      <a:pt x="1281" y="493"/>
                    </a:lnTo>
                    <a:lnTo>
                      <a:pt x="1304" y="480"/>
                    </a:lnTo>
                    <a:lnTo>
                      <a:pt x="1327" y="466"/>
                    </a:lnTo>
                    <a:lnTo>
                      <a:pt x="1349" y="454"/>
                    </a:lnTo>
                    <a:lnTo>
                      <a:pt x="1373" y="442"/>
                    </a:lnTo>
                    <a:lnTo>
                      <a:pt x="1395" y="428"/>
                    </a:lnTo>
                    <a:lnTo>
                      <a:pt x="1419" y="417"/>
                    </a:lnTo>
                    <a:lnTo>
                      <a:pt x="1442" y="405"/>
                    </a:lnTo>
                    <a:lnTo>
                      <a:pt x="1466" y="395"/>
                    </a:lnTo>
                    <a:lnTo>
                      <a:pt x="1475" y="396"/>
                    </a:lnTo>
                    <a:lnTo>
                      <a:pt x="1480" y="400"/>
                    </a:lnTo>
                    <a:lnTo>
                      <a:pt x="1483" y="405"/>
                    </a:lnTo>
                    <a:lnTo>
                      <a:pt x="1486" y="411"/>
                    </a:lnTo>
                    <a:lnTo>
                      <a:pt x="1486" y="417"/>
                    </a:lnTo>
                    <a:lnTo>
                      <a:pt x="1486" y="425"/>
                    </a:lnTo>
                    <a:lnTo>
                      <a:pt x="1484" y="432"/>
                    </a:lnTo>
                    <a:lnTo>
                      <a:pt x="1483" y="439"/>
                    </a:lnTo>
                    <a:lnTo>
                      <a:pt x="1494" y="432"/>
                    </a:lnTo>
                    <a:lnTo>
                      <a:pt x="1507" y="425"/>
                    </a:lnTo>
                    <a:lnTo>
                      <a:pt x="1519" y="417"/>
                    </a:lnTo>
                    <a:lnTo>
                      <a:pt x="1533" y="410"/>
                    </a:lnTo>
                    <a:lnTo>
                      <a:pt x="1547" y="403"/>
                    </a:lnTo>
                    <a:lnTo>
                      <a:pt x="1561" y="396"/>
                    </a:lnTo>
                    <a:lnTo>
                      <a:pt x="1575" y="388"/>
                    </a:lnTo>
                    <a:lnTo>
                      <a:pt x="1587" y="382"/>
                    </a:lnTo>
                    <a:lnTo>
                      <a:pt x="1599" y="372"/>
                    </a:lnTo>
                    <a:lnTo>
                      <a:pt x="1607" y="363"/>
                    </a:lnTo>
                    <a:lnTo>
                      <a:pt x="1614" y="352"/>
                    </a:lnTo>
                    <a:lnTo>
                      <a:pt x="1620" y="344"/>
                    </a:lnTo>
                    <a:lnTo>
                      <a:pt x="1621" y="333"/>
                    </a:lnTo>
                    <a:lnTo>
                      <a:pt x="1621" y="321"/>
                    </a:lnTo>
                    <a:lnTo>
                      <a:pt x="1617" y="307"/>
                    </a:lnTo>
                    <a:lnTo>
                      <a:pt x="1608" y="292"/>
                    </a:lnTo>
                    <a:lnTo>
                      <a:pt x="1599" y="279"/>
                    </a:lnTo>
                    <a:lnTo>
                      <a:pt x="1590" y="267"/>
                    </a:lnTo>
                    <a:lnTo>
                      <a:pt x="1581" y="254"/>
                    </a:lnTo>
                    <a:lnTo>
                      <a:pt x="1571" y="245"/>
                    </a:lnTo>
                    <a:lnTo>
                      <a:pt x="1560" y="234"/>
                    </a:lnTo>
                    <a:lnTo>
                      <a:pt x="1550" y="223"/>
                    </a:lnTo>
                    <a:lnTo>
                      <a:pt x="1539" y="214"/>
                    </a:lnTo>
                    <a:lnTo>
                      <a:pt x="1529" y="204"/>
                    </a:lnTo>
                    <a:lnTo>
                      <a:pt x="1516" y="193"/>
                    </a:lnTo>
                    <a:lnTo>
                      <a:pt x="1507" y="182"/>
                    </a:lnTo>
                    <a:lnTo>
                      <a:pt x="1497" y="171"/>
                    </a:lnTo>
                    <a:lnTo>
                      <a:pt x="1488" y="162"/>
                    </a:lnTo>
                    <a:lnTo>
                      <a:pt x="1480" y="148"/>
                    </a:lnTo>
                    <a:lnTo>
                      <a:pt x="1472" y="136"/>
                    </a:lnTo>
                    <a:lnTo>
                      <a:pt x="1466" y="121"/>
                    </a:lnTo>
                    <a:lnTo>
                      <a:pt x="1461" y="106"/>
                    </a:lnTo>
                    <a:lnTo>
                      <a:pt x="1461" y="97"/>
                    </a:lnTo>
                    <a:lnTo>
                      <a:pt x="1458" y="89"/>
                    </a:lnTo>
                    <a:lnTo>
                      <a:pt x="1452" y="82"/>
                    </a:lnTo>
                    <a:lnTo>
                      <a:pt x="1448" y="75"/>
                    </a:lnTo>
                    <a:lnTo>
                      <a:pt x="1440" y="67"/>
                    </a:lnTo>
                    <a:lnTo>
                      <a:pt x="1431" y="61"/>
                    </a:lnTo>
                    <a:lnTo>
                      <a:pt x="1424" y="54"/>
                    </a:lnTo>
                    <a:lnTo>
                      <a:pt x="1416" y="49"/>
                    </a:lnTo>
                    <a:lnTo>
                      <a:pt x="1408" y="43"/>
                    </a:lnTo>
                    <a:lnTo>
                      <a:pt x="1399" y="37"/>
                    </a:lnTo>
                    <a:lnTo>
                      <a:pt x="1392" y="31"/>
                    </a:lnTo>
                    <a:lnTo>
                      <a:pt x="1388" y="26"/>
                    </a:lnTo>
                    <a:lnTo>
                      <a:pt x="1384" y="18"/>
                    </a:lnTo>
                    <a:lnTo>
                      <a:pt x="1384" y="12"/>
                    </a:lnTo>
                    <a:lnTo>
                      <a:pt x="1385" y="6"/>
                    </a:lnTo>
                    <a:lnTo>
                      <a:pt x="1389" y="0"/>
                    </a:lnTo>
                    <a:close/>
                  </a:path>
                </a:pathLst>
              </a:custGeom>
              <a:solidFill>
                <a:srgbClr val="FFF2CC"/>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80" name="Freeform 633"/>
              <p:cNvSpPr/>
              <p:nvPr/>
            </p:nvSpPr>
            <p:spPr bwMode="auto">
              <a:xfrm>
                <a:off x="3099" y="-18"/>
                <a:ext cx="18" cy="12"/>
              </a:xfrm>
              <a:custGeom>
                <a:avLst/>
                <a:gdLst>
                  <a:gd name="T0" fmla="*/ 0 w 54"/>
                  <a:gd name="T1" fmla="*/ 0 h 47"/>
                  <a:gd name="T2" fmla="*/ 3 w 54"/>
                  <a:gd name="T3" fmla="*/ 2 h 47"/>
                  <a:gd name="T4" fmla="*/ 7 w 54"/>
                  <a:gd name="T5" fmla="*/ 3 h 47"/>
                  <a:gd name="T6" fmla="*/ 8 w 54"/>
                  <a:gd name="T7" fmla="*/ 4 h 47"/>
                  <a:gd name="T8" fmla="*/ 10 w 54"/>
                  <a:gd name="T9" fmla="*/ 5 h 47"/>
                  <a:gd name="T10" fmla="*/ 12 w 54"/>
                  <a:gd name="T11" fmla="*/ 6 h 47"/>
                  <a:gd name="T12" fmla="*/ 14 w 54"/>
                  <a:gd name="T13" fmla="*/ 6 h 47"/>
                  <a:gd name="T14" fmla="*/ 15 w 54"/>
                  <a:gd name="T15" fmla="*/ 7 h 47"/>
                  <a:gd name="T16" fmla="*/ 16 w 54"/>
                  <a:gd name="T17" fmla="*/ 9 h 47"/>
                  <a:gd name="T18" fmla="*/ 17 w 54"/>
                  <a:gd name="T19" fmla="*/ 10 h 47"/>
                  <a:gd name="T20" fmla="*/ 18 w 54"/>
                  <a:gd name="T21" fmla="*/ 12 h 47"/>
                  <a:gd name="T22" fmla="*/ 15 w 54"/>
                  <a:gd name="T23" fmla="*/ 11 h 47"/>
                  <a:gd name="T24" fmla="*/ 13 w 54"/>
                  <a:gd name="T25" fmla="*/ 10 h 47"/>
                  <a:gd name="T26" fmla="*/ 10 w 54"/>
                  <a:gd name="T27" fmla="*/ 9 h 47"/>
                  <a:gd name="T28" fmla="*/ 7 w 54"/>
                  <a:gd name="T29" fmla="*/ 8 h 47"/>
                  <a:gd name="T30" fmla="*/ 4 w 54"/>
                  <a:gd name="T31" fmla="*/ 6 h 47"/>
                  <a:gd name="T32" fmla="*/ 2 w 54"/>
                  <a:gd name="T33" fmla="*/ 4 h 47"/>
                  <a:gd name="T34" fmla="*/ 0 w 54"/>
                  <a:gd name="T35" fmla="*/ 2 h 47"/>
                  <a:gd name="T36" fmla="*/ 0 w 54"/>
                  <a:gd name="T37" fmla="*/ 0 h 47"/>
                  <a:gd name="T38" fmla="*/ 0 w 54"/>
                  <a:gd name="T39" fmla="*/ 0 h 4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4"/>
                  <a:gd name="T61" fmla="*/ 0 h 47"/>
                  <a:gd name="T62" fmla="*/ 54 w 54"/>
                  <a:gd name="T63" fmla="*/ 47 h 4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4" h="47">
                    <a:moveTo>
                      <a:pt x="0" y="0"/>
                    </a:moveTo>
                    <a:lnTo>
                      <a:pt x="8" y="6"/>
                    </a:lnTo>
                    <a:lnTo>
                      <a:pt x="20" y="13"/>
                    </a:lnTo>
                    <a:lnTo>
                      <a:pt x="25" y="16"/>
                    </a:lnTo>
                    <a:lnTo>
                      <a:pt x="31" y="18"/>
                    </a:lnTo>
                    <a:lnTo>
                      <a:pt x="35" y="22"/>
                    </a:lnTo>
                    <a:lnTo>
                      <a:pt x="42" y="25"/>
                    </a:lnTo>
                    <a:lnTo>
                      <a:pt x="45" y="29"/>
                    </a:lnTo>
                    <a:lnTo>
                      <a:pt x="49" y="35"/>
                    </a:lnTo>
                    <a:lnTo>
                      <a:pt x="52" y="40"/>
                    </a:lnTo>
                    <a:lnTo>
                      <a:pt x="54" y="47"/>
                    </a:lnTo>
                    <a:lnTo>
                      <a:pt x="46" y="42"/>
                    </a:lnTo>
                    <a:lnTo>
                      <a:pt x="38" y="39"/>
                    </a:lnTo>
                    <a:lnTo>
                      <a:pt x="29" y="34"/>
                    </a:lnTo>
                    <a:lnTo>
                      <a:pt x="22" y="31"/>
                    </a:lnTo>
                    <a:lnTo>
                      <a:pt x="13" y="23"/>
                    </a:lnTo>
                    <a:lnTo>
                      <a:pt x="6" y="17"/>
                    </a:lnTo>
                    <a:lnTo>
                      <a:pt x="1" y="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81" name="Freeform 634"/>
              <p:cNvSpPr/>
              <p:nvPr/>
            </p:nvSpPr>
            <p:spPr bwMode="auto">
              <a:xfrm>
                <a:off x="3025" y="-5"/>
                <a:ext cx="12" cy="10"/>
              </a:xfrm>
              <a:custGeom>
                <a:avLst/>
                <a:gdLst>
                  <a:gd name="T0" fmla="*/ 3 w 35"/>
                  <a:gd name="T1" fmla="*/ 0 h 39"/>
                  <a:gd name="T2" fmla="*/ 3 w 35"/>
                  <a:gd name="T3" fmla="*/ 1 h 39"/>
                  <a:gd name="T4" fmla="*/ 5 w 35"/>
                  <a:gd name="T5" fmla="*/ 3 h 39"/>
                  <a:gd name="T6" fmla="*/ 7 w 35"/>
                  <a:gd name="T7" fmla="*/ 4 h 39"/>
                  <a:gd name="T8" fmla="*/ 9 w 35"/>
                  <a:gd name="T9" fmla="*/ 6 h 39"/>
                  <a:gd name="T10" fmla="*/ 11 w 35"/>
                  <a:gd name="T11" fmla="*/ 8 h 39"/>
                  <a:gd name="T12" fmla="*/ 12 w 35"/>
                  <a:gd name="T13" fmla="*/ 10 h 39"/>
                  <a:gd name="T14" fmla="*/ 10 w 35"/>
                  <a:gd name="T15" fmla="*/ 10 h 39"/>
                  <a:gd name="T16" fmla="*/ 8 w 35"/>
                  <a:gd name="T17" fmla="*/ 10 h 39"/>
                  <a:gd name="T18" fmla="*/ 7 w 35"/>
                  <a:gd name="T19" fmla="*/ 10 h 39"/>
                  <a:gd name="T20" fmla="*/ 5 w 35"/>
                  <a:gd name="T21" fmla="*/ 10 h 39"/>
                  <a:gd name="T22" fmla="*/ 3 w 35"/>
                  <a:gd name="T23" fmla="*/ 9 h 39"/>
                  <a:gd name="T24" fmla="*/ 2 w 35"/>
                  <a:gd name="T25" fmla="*/ 8 h 39"/>
                  <a:gd name="T26" fmla="*/ 0 w 35"/>
                  <a:gd name="T27" fmla="*/ 6 h 39"/>
                  <a:gd name="T28" fmla="*/ 0 w 35"/>
                  <a:gd name="T29" fmla="*/ 4 h 39"/>
                  <a:gd name="T30" fmla="*/ 1 w 35"/>
                  <a:gd name="T31" fmla="*/ 2 h 39"/>
                  <a:gd name="T32" fmla="*/ 3 w 35"/>
                  <a:gd name="T33" fmla="*/ 0 h 39"/>
                  <a:gd name="T34" fmla="*/ 3 w 35"/>
                  <a:gd name="T35" fmla="*/ 0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
                  <a:gd name="T55" fmla="*/ 0 h 39"/>
                  <a:gd name="T56" fmla="*/ 35 w 35"/>
                  <a:gd name="T57" fmla="*/ 39 h 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 h="39">
                    <a:moveTo>
                      <a:pt x="8" y="0"/>
                    </a:moveTo>
                    <a:lnTo>
                      <a:pt x="9" y="5"/>
                    </a:lnTo>
                    <a:lnTo>
                      <a:pt x="15" y="11"/>
                    </a:lnTo>
                    <a:lnTo>
                      <a:pt x="21" y="16"/>
                    </a:lnTo>
                    <a:lnTo>
                      <a:pt x="26" y="23"/>
                    </a:lnTo>
                    <a:lnTo>
                      <a:pt x="33" y="30"/>
                    </a:lnTo>
                    <a:lnTo>
                      <a:pt x="35" y="39"/>
                    </a:lnTo>
                    <a:lnTo>
                      <a:pt x="29" y="39"/>
                    </a:lnTo>
                    <a:lnTo>
                      <a:pt x="23" y="39"/>
                    </a:lnTo>
                    <a:lnTo>
                      <a:pt x="19" y="39"/>
                    </a:lnTo>
                    <a:lnTo>
                      <a:pt x="16" y="39"/>
                    </a:lnTo>
                    <a:lnTo>
                      <a:pt x="9" y="35"/>
                    </a:lnTo>
                    <a:lnTo>
                      <a:pt x="5" y="30"/>
                    </a:lnTo>
                    <a:lnTo>
                      <a:pt x="0" y="23"/>
                    </a:lnTo>
                    <a:lnTo>
                      <a:pt x="0" y="16"/>
                    </a:lnTo>
                    <a:lnTo>
                      <a:pt x="3" y="7"/>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82" name="Freeform 635"/>
              <p:cNvSpPr/>
              <p:nvPr/>
            </p:nvSpPr>
            <p:spPr bwMode="auto">
              <a:xfrm>
                <a:off x="3111" y="1"/>
                <a:ext cx="23" cy="14"/>
              </a:xfrm>
              <a:custGeom>
                <a:avLst/>
                <a:gdLst>
                  <a:gd name="T0" fmla="*/ 0 w 69"/>
                  <a:gd name="T1" fmla="*/ 0 h 56"/>
                  <a:gd name="T2" fmla="*/ 4 w 69"/>
                  <a:gd name="T3" fmla="*/ 1 h 56"/>
                  <a:gd name="T4" fmla="*/ 7 w 69"/>
                  <a:gd name="T5" fmla="*/ 3 h 56"/>
                  <a:gd name="T6" fmla="*/ 10 w 69"/>
                  <a:gd name="T7" fmla="*/ 4 h 56"/>
                  <a:gd name="T8" fmla="*/ 14 w 69"/>
                  <a:gd name="T9" fmla="*/ 6 h 56"/>
                  <a:gd name="T10" fmla="*/ 17 w 69"/>
                  <a:gd name="T11" fmla="*/ 7 h 56"/>
                  <a:gd name="T12" fmla="*/ 19 w 69"/>
                  <a:gd name="T13" fmla="*/ 9 h 56"/>
                  <a:gd name="T14" fmla="*/ 20 w 69"/>
                  <a:gd name="T15" fmla="*/ 10 h 56"/>
                  <a:gd name="T16" fmla="*/ 21 w 69"/>
                  <a:gd name="T17" fmla="*/ 11 h 56"/>
                  <a:gd name="T18" fmla="*/ 22 w 69"/>
                  <a:gd name="T19" fmla="*/ 13 h 56"/>
                  <a:gd name="T20" fmla="*/ 23 w 69"/>
                  <a:gd name="T21" fmla="*/ 14 h 56"/>
                  <a:gd name="T22" fmla="*/ 20 w 69"/>
                  <a:gd name="T23" fmla="*/ 14 h 56"/>
                  <a:gd name="T24" fmla="*/ 18 w 69"/>
                  <a:gd name="T25" fmla="*/ 14 h 56"/>
                  <a:gd name="T26" fmla="*/ 14 w 69"/>
                  <a:gd name="T27" fmla="*/ 13 h 56"/>
                  <a:gd name="T28" fmla="*/ 12 w 69"/>
                  <a:gd name="T29" fmla="*/ 13 h 56"/>
                  <a:gd name="T30" fmla="*/ 10 w 69"/>
                  <a:gd name="T31" fmla="*/ 12 h 56"/>
                  <a:gd name="T32" fmla="*/ 9 w 69"/>
                  <a:gd name="T33" fmla="*/ 11 h 56"/>
                  <a:gd name="T34" fmla="*/ 7 w 69"/>
                  <a:gd name="T35" fmla="*/ 10 h 56"/>
                  <a:gd name="T36" fmla="*/ 5 w 69"/>
                  <a:gd name="T37" fmla="*/ 9 h 56"/>
                  <a:gd name="T38" fmla="*/ 4 w 69"/>
                  <a:gd name="T39" fmla="*/ 7 h 56"/>
                  <a:gd name="T40" fmla="*/ 2 w 69"/>
                  <a:gd name="T41" fmla="*/ 5 h 56"/>
                  <a:gd name="T42" fmla="*/ 1 w 69"/>
                  <a:gd name="T43" fmla="*/ 3 h 56"/>
                  <a:gd name="T44" fmla="*/ 1 w 69"/>
                  <a:gd name="T45" fmla="*/ 2 h 56"/>
                  <a:gd name="T46" fmla="*/ 0 w 69"/>
                  <a:gd name="T47" fmla="*/ 1 h 56"/>
                  <a:gd name="T48" fmla="*/ 0 w 69"/>
                  <a:gd name="T49" fmla="*/ 0 h 56"/>
                  <a:gd name="T50" fmla="*/ 0 w 69"/>
                  <a:gd name="T51" fmla="*/ 0 h 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9"/>
                  <a:gd name="T79" fmla="*/ 0 h 56"/>
                  <a:gd name="T80" fmla="*/ 69 w 69"/>
                  <a:gd name="T81" fmla="*/ 56 h 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9" h="56">
                    <a:moveTo>
                      <a:pt x="0" y="0"/>
                    </a:moveTo>
                    <a:lnTo>
                      <a:pt x="11" y="5"/>
                    </a:lnTo>
                    <a:lnTo>
                      <a:pt x="21" y="10"/>
                    </a:lnTo>
                    <a:lnTo>
                      <a:pt x="30" y="15"/>
                    </a:lnTo>
                    <a:lnTo>
                      <a:pt x="42" y="23"/>
                    </a:lnTo>
                    <a:lnTo>
                      <a:pt x="50" y="28"/>
                    </a:lnTo>
                    <a:lnTo>
                      <a:pt x="58" y="37"/>
                    </a:lnTo>
                    <a:lnTo>
                      <a:pt x="61" y="40"/>
                    </a:lnTo>
                    <a:lnTo>
                      <a:pt x="64" y="45"/>
                    </a:lnTo>
                    <a:lnTo>
                      <a:pt x="67" y="50"/>
                    </a:lnTo>
                    <a:lnTo>
                      <a:pt x="69" y="56"/>
                    </a:lnTo>
                    <a:lnTo>
                      <a:pt x="60" y="56"/>
                    </a:lnTo>
                    <a:lnTo>
                      <a:pt x="53" y="56"/>
                    </a:lnTo>
                    <a:lnTo>
                      <a:pt x="43" y="53"/>
                    </a:lnTo>
                    <a:lnTo>
                      <a:pt x="37" y="51"/>
                    </a:lnTo>
                    <a:lnTo>
                      <a:pt x="30" y="48"/>
                    </a:lnTo>
                    <a:lnTo>
                      <a:pt x="26" y="45"/>
                    </a:lnTo>
                    <a:lnTo>
                      <a:pt x="21" y="39"/>
                    </a:lnTo>
                    <a:lnTo>
                      <a:pt x="16" y="36"/>
                    </a:lnTo>
                    <a:lnTo>
                      <a:pt x="11" y="27"/>
                    </a:lnTo>
                    <a:lnTo>
                      <a:pt x="5" y="18"/>
                    </a:lnTo>
                    <a:lnTo>
                      <a:pt x="4" y="13"/>
                    </a:lnTo>
                    <a:lnTo>
                      <a:pt x="3" y="9"/>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83" name="Freeform 636"/>
              <p:cNvSpPr/>
              <p:nvPr/>
            </p:nvSpPr>
            <p:spPr bwMode="auto">
              <a:xfrm>
                <a:off x="3378" y="5"/>
                <a:ext cx="11" cy="11"/>
              </a:xfrm>
              <a:custGeom>
                <a:avLst/>
                <a:gdLst>
                  <a:gd name="T0" fmla="*/ 2 w 33"/>
                  <a:gd name="T1" fmla="*/ 0 h 44"/>
                  <a:gd name="T2" fmla="*/ 3 w 33"/>
                  <a:gd name="T3" fmla="*/ 1 h 44"/>
                  <a:gd name="T4" fmla="*/ 5 w 33"/>
                  <a:gd name="T5" fmla="*/ 3 h 44"/>
                  <a:gd name="T6" fmla="*/ 6 w 33"/>
                  <a:gd name="T7" fmla="*/ 4 h 44"/>
                  <a:gd name="T8" fmla="*/ 7 w 33"/>
                  <a:gd name="T9" fmla="*/ 5 h 44"/>
                  <a:gd name="T10" fmla="*/ 8 w 33"/>
                  <a:gd name="T11" fmla="*/ 6 h 44"/>
                  <a:gd name="T12" fmla="*/ 9 w 33"/>
                  <a:gd name="T13" fmla="*/ 8 h 44"/>
                  <a:gd name="T14" fmla="*/ 10 w 33"/>
                  <a:gd name="T15" fmla="*/ 10 h 44"/>
                  <a:gd name="T16" fmla="*/ 11 w 33"/>
                  <a:gd name="T17" fmla="*/ 11 h 44"/>
                  <a:gd name="T18" fmla="*/ 8 w 33"/>
                  <a:gd name="T19" fmla="*/ 10 h 44"/>
                  <a:gd name="T20" fmla="*/ 5 w 33"/>
                  <a:gd name="T21" fmla="*/ 8 h 44"/>
                  <a:gd name="T22" fmla="*/ 2 w 33"/>
                  <a:gd name="T23" fmla="*/ 6 h 44"/>
                  <a:gd name="T24" fmla="*/ 0 w 33"/>
                  <a:gd name="T25" fmla="*/ 5 h 44"/>
                  <a:gd name="T26" fmla="*/ 0 w 33"/>
                  <a:gd name="T27" fmla="*/ 2 h 44"/>
                  <a:gd name="T28" fmla="*/ 2 w 33"/>
                  <a:gd name="T29" fmla="*/ 0 h 44"/>
                  <a:gd name="T30" fmla="*/ 2 w 33"/>
                  <a:gd name="T31" fmla="*/ 0 h 4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3"/>
                  <a:gd name="T49" fmla="*/ 0 h 44"/>
                  <a:gd name="T50" fmla="*/ 33 w 33"/>
                  <a:gd name="T51" fmla="*/ 44 h 4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3" h="44">
                    <a:moveTo>
                      <a:pt x="7" y="0"/>
                    </a:moveTo>
                    <a:lnTo>
                      <a:pt x="10" y="5"/>
                    </a:lnTo>
                    <a:lnTo>
                      <a:pt x="14" y="11"/>
                    </a:lnTo>
                    <a:lnTo>
                      <a:pt x="17" y="16"/>
                    </a:lnTo>
                    <a:lnTo>
                      <a:pt x="22" y="21"/>
                    </a:lnTo>
                    <a:lnTo>
                      <a:pt x="25" y="26"/>
                    </a:lnTo>
                    <a:lnTo>
                      <a:pt x="28" y="32"/>
                    </a:lnTo>
                    <a:lnTo>
                      <a:pt x="29" y="38"/>
                    </a:lnTo>
                    <a:lnTo>
                      <a:pt x="33" y="44"/>
                    </a:lnTo>
                    <a:lnTo>
                      <a:pt x="24" y="40"/>
                    </a:lnTo>
                    <a:lnTo>
                      <a:pt x="15" y="32"/>
                    </a:lnTo>
                    <a:lnTo>
                      <a:pt x="7" y="25"/>
                    </a:lnTo>
                    <a:lnTo>
                      <a:pt x="1" y="18"/>
                    </a:lnTo>
                    <a:lnTo>
                      <a:pt x="0" y="8"/>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84" name="Freeform 637"/>
              <p:cNvSpPr/>
              <p:nvPr/>
            </p:nvSpPr>
            <p:spPr bwMode="auto">
              <a:xfrm>
                <a:off x="3035" y="10"/>
                <a:ext cx="10" cy="5"/>
              </a:xfrm>
              <a:custGeom>
                <a:avLst/>
                <a:gdLst>
                  <a:gd name="T0" fmla="*/ 1 w 28"/>
                  <a:gd name="T1" fmla="*/ 0 h 20"/>
                  <a:gd name="T2" fmla="*/ 3 w 28"/>
                  <a:gd name="T3" fmla="*/ 1 h 20"/>
                  <a:gd name="T4" fmla="*/ 6 w 28"/>
                  <a:gd name="T5" fmla="*/ 2 h 20"/>
                  <a:gd name="T6" fmla="*/ 8 w 28"/>
                  <a:gd name="T7" fmla="*/ 3 h 20"/>
                  <a:gd name="T8" fmla="*/ 10 w 28"/>
                  <a:gd name="T9" fmla="*/ 5 h 20"/>
                  <a:gd name="T10" fmla="*/ 10 w 28"/>
                  <a:gd name="T11" fmla="*/ 5 h 20"/>
                  <a:gd name="T12" fmla="*/ 8 w 28"/>
                  <a:gd name="T13" fmla="*/ 4 h 20"/>
                  <a:gd name="T14" fmla="*/ 6 w 28"/>
                  <a:gd name="T15" fmla="*/ 3 h 20"/>
                  <a:gd name="T16" fmla="*/ 3 w 28"/>
                  <a:gd name="T17" fmla="*/ 3 h 20"/>
                  <a:gd name="T18" fmla="*/ 2 w 28"/>
                  <a:gd name="T19" fmla="*/ 2 h 20"/>
                  <a:gd name="T20" fmla="*/ 0 w 28"/>
                  <a:gd name="T21" fmla="*/ 1 h 20"/>
                  <a:gd name="T22" fmla="*/ 1 w 28"/>
                  <a:gd name="T23" fmla="*/ 0 h 20"/>
                  <a:gd name="T24" fmla="*/ 1 w 28"/>
                  <a:gd name="T25" fmla="*/ 0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
                  <a:gd name="T40" fmla="*/ 0 h 20"/>
                  <a:gd name="T41" fmla="*/ 28 w 28"/>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 h="20">
                    <a:moveTo>
                      <a:pt x="2" y="0"/>
                    </a:moveTo>
                    <a:lnTo>
                      <a:pt x="9" y="3"/>
                    </a:lnTo>
                    <a:lnTo>
                      <a:pt x="16" y="8"/>
                    </a:lnTo>
                    <a:lnTo>
                      <a:pt x="21" y="13"/>
                    </a:lnTo>
                    <a:lnTo>
                      <a:pt x="28" y="18"/>
                    </a:lnTo>
                    <a:lnTo>
                      <a:pt x="28" y="20"/>
                    </a:lnTo>
                    <a:lnTo>
                      <a:pt x="23" y="17"/>
                    </a:lnTo>
                    <a:lnTo>
                      <a:pt x="16" y="14"/>
                    </a:lnTo>
                    <a:lnTo>
                      <a:pt x="9" y="12"/>
                    </a:lnTo>
                    <a:lnTo>
                      <a:pt x="5" y="9"/>
                    </a:lnTo>
                    <a:lnTo>
                      <a:pt x="0" y="6"/>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85" name="Freeform 638"/>
              <p:cNvSpPr/>
              <p:nvPr/>
            </p:nvSpPr>
            <p:spPr bwMode="auto">
              <a:xfrm>
                <a:off x="3138" y="14"/>
                <a:ext cx="18" cy="10"/>
              </a:xfrm>
              <a:custGeom>
                <a:avLst/>
                <a:gdLst>
                  <a:gd name="T0" fmla="*/ 5 w 56"/>
                  <a:gd name="T1" fmla="*/ 0 h 38"/>
                  <a:gd name="T2" fmla="*/ 6 w 56"/>
                  <a:gd name="T3" fmla="*/ 1 h 38"/>
                  <a:gd name="T4" fmla="*/ 8 w 56"/>
                  <a:gd name="T5" fmla="*/ 2 h 38"/>
                  <a:gd name="T6" fmla="*/ 10 w 56"/>
                  <a:gd name="T7" fmla="*/ 3 h 38"/>
                  <a:gd name="T8" fmla="*/ 11 w 56"/>
                  <a:gd name="T9" fmla="*/ 4 h 38"/>
                  <a:gd name="T10" fmla="*/ 13 w 56"/>
                  <a:gd name="T11" fmla="*/ 5 h 38"/>
                  <a:gd name="T12" fmla="*/ 14 w 56"/>
                  <a:gd name="T13" fmla="*/ 6 h 38"/>
                  <a:gd name="T14" fmla="*/ 16 w 56"/>
                  <a:gd name="T15" fmla="*/ 7 h 38"/>
                  <a:gd name="T16" fmla="*/ 18 w 56"/>
                  <a:gd name="T17" fmla="*/ 9 h 38"/>
                  <a:gd name="T18" fmla="*/ 15 w 56"/>
                  <a:gd name="T19" fmla="*/ 10 h 38"/>
                  <a:gd name="T20" fmla="*/ 12 w 56"/>
                  <a:gd name="T21" fmla="*/ 10 h 38"/>
                  <a:gd name="T22" fmla="*/ 9 w 56"/>
                  <a:gd name="T23" fmla="*/ 10 h 38"/>
                  <a:gd name="T24" fmla="*/ 5 w 56"/>
                  <a:gd name="T25" fmla="*/ 10 h 38"/>
                  <a:gd name="T26" fmla="*/ 3 w 56"/>
                  <a:gd name="T27" fmla="*/ 9 h 38"/>
                  <a:gd name="T28" fmla="*/ 2 w 56"/>
                  <a:gd name="T29" fmla="*/ 8 h 38"/>
                  <a:gd name="T30" fmla="*/ 1 w 56"/>
                  <a:gd name="T31" fmla="*/ 7 h 38"/>
                  <a:gd name="T32" fmla="*/ 0 w 56"/>
                  <a:gd name="T33" fmla="*/ 6 h 38"/>
                  <a:gd name="T34" fmla="*/ 0 w 56"/>
                  <a:gd name="T35" fmla="*/ 4 h 38"/>
                  <a:gd name="T36" fmla="*/ 1 w 56"/>
                  <a:gd name="T37" fmla="*/ 3 h 38"/>
                  <a:gd name="T38" fmla="*/ 2 w 56"/>
                  <a:gd name="T39" fmla="*/ 1 h 38"/>
                  <a:gd name="T40" fmla="*/ 5 w 56"/>
                  <a:gd name="T41" fmla="*/ 0 h 38"/>
                  <a:gd name="T42" fmla="*/ 5 w 56"/>
                  <a:gd name="T43" fmla="*/ 0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6"/>
                  <a:gd name="T67" fmla="*/ 0 h 38"/>
                  <a:gd name="T68" fmla="*/ 56 w 56"/>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6" h="38">
                    <a:moveTo>
                      <a:pt x="14" y="0"/>
                    </a:moveTo>
                    <a:lnTo>
                      <a:pt x="18" y="4"/>
                    </a:lnTo>
                    <a:lnTo>
                      <a:pt x="24" y="8"/>
                    </a:lnTo>
                    <a:lnTo>
                      <a:pt x="30" y="11"/>
                    </a:lnTo>
                    <a:lnTo>
                      <a:pt x="35" y="16"/>
                    </a:lnTo>
                    <a:lnTo>
                      <a:pt x="39" y="19"/>
                    </a:lnTo>
                    <a:lnTo>
                      <a:pt x="45" y="23"/>
                    </a:lnTo>
                    <a:lnTo>
                      <a:pt x="49" y="28"/>
                    </a:lnTo>
                    <a:lnTo>
                      <a:pt x="56" y="34"/>
                    </a:lnTo>
                    <a:lnTo>
                      <a:pt x="46" y="37"/>
                    </a:lnTo>
                    <a:lnTo>
                      <a:pt x="36" y="38"/>
                    </a:lnTo>
                    <a:lnTo>
                      <a:pt x="27" y="38"/>
                    </a:lnTo>
                    <a:lnTo>
                      <a:pt x="17" y="37"/>
                    </a:lnTo>
                    <a:lnTo>
                      <a:pt x="10" y="33"/>
                    </a:lnTo>
                    <a:lnTo>
                      <a:pt x="6" y="29"/>
                    </a:lnTo>
                    <a:lnTo>
                      <a:pt x="2" y="26"/>
                    </a:lnTo>
                    <a:lnTo>
                      <a:pt x="0" y="21"/>
                    </a:lnTo>
                    <a:lnTo>
                      <a:pt x="0" y="16"/>
                    </a:lnTo>
                    <a:lnTo>
                      <a:pt x="2" y="11"/>
                    </a:lnTo>
                    <a:lnTo>
                      <a:pt x="7" y="5"/>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86" name="Freeform 639"/>
              <p:cNvSpPr/>
              <p:nvPr/>
            </p:nvSpPr>
            <p:spPr bwMode="auto">
              <a:xfrm>
                <a:off x="3421" y="15"/>
                <a:ext cx="9" cy="12"/>
              </a:xfrm>
              <a:custGeom>
                <a:avLst/>
                <a:gdLst>
                  <a:gd name="T0" fmla="*/ 4 w 25"/>
                  <a:gd name="T1" fmla="*/ 0 h 46"/>
                  <a:gd name="T2" fmla="*/ 7 w 25"/>
                  <a:gd name="T3" fmla="*/ 0 h 46"/>
                  <a:gd name="T4" fmla="*/ 9 w 25"/>
                  <a:gd name="T5" fmla="*/ 1 h 46"/>
                  <a:gd name="T6" fmla="*/ 9 w 25"/>
                  <a:gd name="T7" fmla="*/ 2 h 46"/>
                  <a:gd name="T8" fmla="*/ 8 w 25"/>
                  <a:gd name="T9" fmla="*/ 4 h 46"/>
                  <a:gd name="T10" fmla="*/ 7 w 25"/>
                  <a:gd name="T11" fmla="*/ 6 h 46"/>
                  <a:gd name="T12" fmla="*/ 6 w 25"/>
                  <a:gd name="T13" fmla="*/ 8 h 46"/>
                  <a:gd name="T14" fmla="*/ 5 w 25"/>
                  <a:gd name="T15" fmla="*/ 10 h 46"/>
                  <a:gd name="T16" fmla="*/ 4 w 25"/>
                  <a:gd name="T17" fmla="*/ 12 h 46"/>
                  <a:gd name="T18" fmla="*/ 4 w 25"/>
                  <a:gd name="T19" fmla="*/ 12 h 46"/>
                  <a:gd name="T20" fmla="*/ 4 w 25"/>
                  <a:gd name="T21" fmla="*/ 12 h 46"/>
                  <a:gd name="T22" fmla="*/ 1 w 25"/>
                  <a:gd name="T23" fmla="*/ 10 h 46"/>
                  <a:gd name="T24" fmla="*/ 0 w 25"/>
                  <a:gd name="T25" fmla="*/ 9 h 46"/>
                  <a:gd name="T26" fmla="*/ 0 w 25"/>
                  <a:gd name="T27" fmla="*/ 8 h 46"/>
                  <a:gd name="T28" fmla="*/ 0 w 25"/>
                  <a:gd name="T29" fmla="*/ 6 h 46"/>
                  <a:gd name="T30" fmla="*/ 0 w 25"/>
                  <a:gd name="T31" fmla="*/ 4 h 46"/>
                  <a:gd name="T32" fmla="*/ 0 w 25"/>
                  <a:gd name="T33" fmla="*/ 3 h 46"/>
                  <a:gd name="T34" fmla="*/ 1 w 25"/>
                  <a:gd name="T35" fmla="*/ 1 h 46"/>
                  <a:gd name="T36" fmla="*/ 4 w 25"/>
                  <a:gd name="T37" fmla="*/ 0 h 46"/>
                  <a:gd name="T38" fmla="*/ 4 w 25"/>
                  <a:gd name="T39" fmla="*/ 0 h 4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
                  <a:gd name="T61" fmla="*/ 0 h 46"/>
                  <a:gd name="T62" fmla="*/ 25 w 25"/>
                  <a:gd name="T63" fmla="*/ 46 h 4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 h="46">
                    <a:moveTo>
                      <a:pt x="11" y="0"/>
                    </a:moveTo>
                    <a:lnTo>
                      <a:pt x="20" y="0"/>
                    </a:lnTo>
                    <a:lnTo>
                      <a:pt x="24" y="3"/>
                    </a:lnTo>
                    <a:lnTo>
                      <a:pt x="25" y="8"/>
                    </a:lnTo>
                    <a:lnTo>
                      <a:pt x="22" y="14"/>
                    </a:lnTo>
                    <a:lnTo>
                      <a:pt x="20" y="22"/>
                    </a:lnTo>
                    <a:lnTo>
                      <a:pt x="17" y="30"/>
                    </a:lnTo>
                    <a:lnTo>
                      <a:pt x="13" y="38"/>
                    </a:lnTo>
                    <a:lnTo>
                      <a:pt x="11" y="46"/>
                    </a:lnTo>
                    <a:lnTo>
                      <a:pt x="10" y="46"/>
                    </a:lnTo>
                    <a:lnTo>
                      <a:pt x="3" y="40"/>
                    </a:lnTo>
                    <a:lnTo>
                      <a:pt x="1" y="36"/>
                    </a:lnTo>
                    <a:lnTo>
                      <a:pt x="0" y="30"/>
                    </a:lnTo>
                    <a:lnTo>
                      <a:pt x="0" y="24"/>
                    </a:lnTo>
                    <a:lnTo>
                      <a:pt x="0" y="17"/>
                    </a:lnTo>
                    <a:lnTo>
                      <a:pt x="1" y="11"/>
                    </a:lnTo>
                    <a:lnTo>
                      <a:pt x="4" y="3"/>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87" name="Freeform 640"/>
              <p:cNvSpPr/>
              <p:nvPr/>
            </p:nvSpPr>
            <p:spPr bwMode="auto">
              <a:xfrm>
                <a:off x="3118" y="17"/>
                <a:ext cx="21" cy="12"/>
              </a:xfrm>
              <a:custGeom>
                <a:avLst/>
                <a:gdLst>
                  <a:gd name="T0" fmla="*/ 0 w 61"/>
                  <a:gd name="T1" fmla="*/ 0 h 46"/>
                  <a:gd name="T2" fmla="*/ 2 w 61"/>
                  <a:gd name="T3" fmla="*/ 1 h 46"/>
                  <a:gd name="T4" fmla="*/ 6 w 61"/>
                  <a:gd name="T5" fmla="*/ 2 h 46"/>
                  <a:gd name="T6" fmla="*/ 8 w 61"/>
                  <a:gd name="T7" fmla="*/ 4 h 46"/>
                  <a:gd name="T8" fmla="*/ 11 w 61"/>
                  <a:gd name="T9" fmla="*/ 5 h 46"/>
                  <a:gd name="T10" fmla="*/ 13 w 61"/>
                  <a:gd name="T11" fmla="*/ 7 h 46"/>
                  <a:gd name="T12" fmla="*/ 16 w 61"/>
                  <a:gd name="T13" fmla="*/ 9 h 46"/>
                  <a:gd name="T14" fmla="*/ 18 w 61"/>
                  <a:gd name="T15" fmla="*/ 10 h 46"/>
                  <a:gd name="T16" fmla="*/ 21 w 61"/>
                  <a:gd name="T17" fmla="*/ 12 h 46"/>
                  <a:gd name="T18" fmla="*/ 18 w 61"/>
                  <a:gd name="T19" fmla="*/ 12 h 46"/>
                  <a:gd name="T20" fmla="*/ 15 w 61"/>
                  <a:gd name="T21" fmla="*/ 12 h 46"/>
                  <a:gd name="T22" fmla="*/ 11 w 61"/>
                  <a:gd name="T23" fmla="*/ 10 h 46"/>
                  <a:gd name="T24" fmla="*/ 9 w 61"/>
                  <a:gd name="T25" fmla="*/ 8 h 46"/>
                  <a:gd name="T26" fmla="*/ 7 w 61"/>
                  <a:gd name="T27" fmla="*/ 7 h 46"/>
                  <a:gd name="T28" fmla="*/ 6 w 61"/>
                  <a:gd name="T29" fmla="*/ 6 h 46"/>
                  <a:gd name="T30" fmla="*/ 4 w 61"/>
                  <a:gd name="T31" fmla="*/ 4 h 46"/>
                  <a:gd name="T32" fmla="*/ 3 w 61"/>
                  <a:gd name="T33" fmla="*/ 4 h 46"/>
                  <a:gd name="T34" fmla="*/ 1 w 61"/>
                  <a:gd name="T35" fmla="*/ 2 h 46"/>
                  <a:gd name="T36" fmla="*/ 0 w 61"/>
                  <a:gd name="T37" fmla="*/ 0 h 46"/>
                  <a:gd name="T38" fmla="*/ 0 w 61"/>
                  <a:gd name="T39" fmla="*/ 0 h 4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1"/>
                  <a:gd name="T61" fmla="*/ 0 h 46"/>
                  <a:gd name="T62" fmla="*/ 61 w 61"/>
                  <a:gd name="T63" fmla="*/ 46 h 4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1" h="46">
                    <a:moveTo>
                      <a:pt x="0" y="0"/>
                    </a:moveTo>
                    <a:lnTo>
                      <a:pt x="7" y="2"/>
                    </a:lnTo>
                    <a:lnTo>
                      <a:pt x="16" y="8"/>
                    </a:lnTo>
                    <a:lnTo>
                      <a:pt x="23" y="15"/>
                    </a:lnTo>
                    <a:lnTo>
                      <a:pt x="32" y="21"/>
                    </a:lnTo>
                    <a:lnTo>
                      <a:pt x="39" y="26"/>
                    </a:lnTo>
                    <a:lnTo>
                      <a:pt x="46" y="33"/>
                    </a:lnTo>
                    <a:lnTo>
                      <a:pt x="53" y="39"/>
                    </a:lnTo>
                    <a:lnTo>
                      <a:pt x="61" y="45"/>
                    </a:lnTo>
                    <a:lnTo>
                      <a:pt x="51" y="46"/>
                    </a:lnTo>
                    <a:lnTo>
                      <a:pt x="43" y="45"/>
                    </a:lnTo>
                    <a:lnTo>
                      <a:pt x="33" y="39"/>
                    </a:lnTo>
                    <a:lnTo>
                      <a:pt x="25" y="32"/>
                    </a:lnTo>
                    <a:lnTo>
                      <a:pt x="19" y="27"/>
                    </a:lnTo>
                    <a:lnTo>
                      <a:pt x="16" y="23"/>
                    </a:lnTo>
                    <a:lnTo>
                      <a:pt x="11" y="17"/>
                    </a:lnTo>
                    <a:lnTo>
                      <a:pt x="8" y="15"/>
                    </a:lnTo>
                    <a:lnTo>
                      <a:pt x="2" y="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88" name="Freeform 641"/>
              <p:cNvSpPr/>
              <p:nvPr/>
            </p:nvSpPr>
            <p:spPr bwMode="auto">
              <a:xfrm>
                <a:off x="2969" y="20"/>
                <a:ext cx="58" cy="58"/>
              </a:xfrm>
              <a:custGeom>
                <a:avLst/>
                <a:gdLst>
                  <a:gd name="T0" fmla="*/ 0 w 174"/>
                  <a:gd name="T1" fmla="*/ 0 h 230"/>
                  <a:gd name="T2" fmla="*/ 2 w 174"/>
                  <a:gd name="T3" fmla="*/ 1 h 230"/>
                  <a:gd name="T4" fmla="*/ 4 w 174"/>
                  <a:gd name="T5" fmla="*/ 3 h 230"/>
                  <a:gd name="T6" fmla="*/ 5 w 174"/>
                  <a:gd name="T7" fmla="*/ 4 h 230"/>
                  <a:gd name="T8" fmla="*/ 7 w 174"/>
                  <a:gd name="T9" fmla="*/ 6 h 230"/>
                  <a:gd name="T10" fmla="*/ 9 w 174"/>
                  <a:gd name="T11" fmla="*/ 8 h 230"/>
                  <a:gd name="T12" fmla="*/ 11 w 174"/>
                  <a:gd name="T13" fmla="*/ 10 h 230"/>
                  <a:gd name="T14" fmla="*/ 12 w 174"/>
                  <a:gd name="T15" fmla="*/ 12 h 230"/>
                  <a:gd name="T16" fmla="*/ 14 w 174"/>
                  <a:gd name="T17" fmla="*/ 15 h 230"/>
                  <a:gd name="T18" fmla="*/ 15 w 174"/>
                  <a:gd name="T19" fmla="*/ 16 h 230"/>
                  <a:gd name="T20" fmla="*/ 17 w 174"/>
                  <a:gd name="T21" fmla="*/ 19 h 230"/>
                  <a:gd name="T22" fmla="*/ 18 w 174"/>
                  <a:gd name="T23" fmla="*/ 21 h 230"/>
                  <a:gd name="T24" fmla="*/ 20 w 174"/>
                  <a:gd name="T25" fmla="*/ 23 h 230"/>
                  <a:gd name="T26" fmla="*/ 22 w 174"/>
                  <a:gd name="T27" fmla="*/ 25 h 230"/>
                  <a:gd name="T28" fmla="*/ 23 w 174"/>
                  <a:gd name="T29" fmla="*/ 27 h 230"/>
                  <a:gd name="T30" fmla="*/ 25 w 174"/>
                  <a:gd name="T31" fmla="*/ 30 h 230"/>
                  <a:gd name="T32" fmla="*/ 27 w 174"/>
                  <a:gd name="T33" fmla="*/ 32 h 230"/>
                  <a:gd name="T34" fmla="*/ 26 w 174"/>
                  <a:gd name="T35" fmla="*/ 32 h 230"/>
                  <a:gd name="T36" fmla="*/ 25 w 174"/>
                  <a:gd name="T37" fmla="*/ 33 h 230"/>
                  <a:gd name="T38" fmla="*/ 26 w 174"/>
                  <a:gd name="T39" fmla="*/ 34 h 230"/>
                  <a:gd name="T40" fmla="*/ 30 w 174"/>
                  <a:gd name="T41" fmla="*/ 35 h 230"/>
                  <a:gd name="T42" fmla="*/ 31 w 174"/>
                  <a:gd name="T43" fmla="*/ 35 h 230"/>
                  <a:gd name="T44" fmla="*/ 32 w 174"/>
                  <a:gd name="T45" fmla="*/ 36 h 230"/>
                  <a:gd name="T46" fmla="*/ 32 w 174"/>
                  <a:gd name="T47" fmla="*/ 36 h 230"/>
                  <a:gd name="T48" fmla="*/ 32 w 174"/>
                  <a:gd name="T49" fmla="*/ 38 h 230"/>
                  <a:gd name="T50" fmla="*/ 34 w 174"/>
                  <a:gd name="T51" fmla="*/ 38 h 230"/>
                  <a:gd name="T52" fmla="*/ 36 w 174"/>
                  <a:gd name="T53" fmla="*/ 39 h 230"/>
                  <a:gd name="T54" fmla="*/ 38 w 174"/>
                  <a:gd name="T55" fmla="*/ 40 h 230"/>
                  <a:gd name="T56" fmla="*/ 40 w 174"/>
                  <a:gd name="T57" fmla="*/ 41 h 230"/>
                  <a:gd name="T58" fmla="*/ 42 w 174"/>
                  <a:gd name="T59" fmla="*/ 42 h 230"/>
                  <a:gd name="T60" fmla="*/ 44 w 174"/>
                  <a:gd name="T61" fmla="*/ 44 h 230"/>
                  <a:gd name="T62" fmla="*/ 46 w 174"/>
                  <a:gd name="T63" fmla="*/ 45 h 230"/>
                  <a:gd name="T64" fmla="*/ 48 w 174"/>
                  <a:gd name="T65" fmla="*/ 46 h 230"/>
                  <a:gd name="T66" fmla="*/ 49 w 174"/>
                  <a:gd name="T67" fmla="*/ 47 h 230"/>
                  <a:gd name="T68" fmla="*/ 51 w 174"/>
                  <a:gd name="T69" fmla="*/ 49 h 230"/>
                  <a:gd name="T70" fmla="*/ 52 w 174"/>
                  <a:gd name="T71" fmla="*/ 50 h 230"/>
                  <a:gd name="T72" fmla="*/ 53 w 174"/>
                  <a:gd name="T73" fmla="*/ 52 h 230"/>
                  <a:gd name="T74" fmla="*/ 55 w 174"/>
                  <a:gd name="T75" fmla="*/ 53 h 230"/>
                  <a:gd name="T76" fmla="*/ 56 w 174"/>
                  <a:gd name="T77" fmla="*/ 55 h 230"/>
                  <a:gd name="T78" fmla="*/ 57 w 174"/>
                  <a:gd name="T79" fmla="*/ 56 h 230"/>
                  <a:gd name="T80" fmla="*/ 58 w 174"/>
                  <a:gd name="T81" fmla="*/ 58 h 230"/>
                  <a:gd name="T82" fmla="*/ 51 w 174"/>
                  <a:gd name="T83" fmla="*/ 55 h 230"/>
                  <a:gd name="T84" fmla="*/ 46 w 174"/>
                  <a:gd name="T85" fmla="*/ 53 h 230"/>
                  <a:gd name="T86" fmla="*/ 40 w 174"/>
                  <a:gd name="T87" fmla="*/ 50 h 230"/>
                  <a:gd name="T88" fmla="*/ 35 w 174"/>
                  <a:gd name="T89" fmla="*/ 47 h 230"/>
                  <a:gd name="T90" fmla="*/ 30 w 174"/>
                  <a:gd name="T91" fmla="*/ 44 h 230"/>
                  <a:gd name="T92" fmla="*/ 25 w 174"/>
                  <a:gd name="T93" fmla="*/ 40 h 230"/>
                  <a:gd name="T94" fmla="*/ 21 w 174"/>
                  <a:gd name="T95" fmla="*/ 36 h 230"/>
                  <a:gd name="T96" fmla="*/ 18 w 174"/>
                  <a:gd name="T97" fmla="*/ 33 h 230"/>
                  <a:gd name="T98" fmla="*/ 13 w 174"/>
                  <a:gd name="T99" fmla="*/ 28 h 230"/>
                  <a:gd name="T100" fmla="*/ 10 w 174"/>
                  <a:gd name="T101" fmla="*/ 24 h 230"/>
                  <a:gd name="T102" fmla="*/ 7 w 174"/>
                  <a:gd name="T103" fmla="*/ 20 h 230"/>
                  <a:gd name="T104" fmla="*/ 5 w 174"/>
                  <a:gd name="T105" fmla="*/ 16 h 230"/>
                  <a:gd name="T106" fmla="*/ 3 w 174"/>
                  <a:gd name="T107" fmla="*/ 12 h 230"/>
                  <a:gd name="T108" fmla="*/ 1 w 174"/>
                  <a:gd name="T109" fmla="*/ 8 h 230"/>
                  <a:gd name="T110" fmla="*/ 0 w 174"/>
                  <a:gd name="T111" fmla="*/ 4 h 230"/>
                  <a:gd name="T112" fmla="*/ 0 w 174"/>
                  <a:gd name="T113" fmla="*/ 0 h 230"/>
                  <a:gd name="T114" fmla="*/ 0 w 174"/>
                  <a:gd name="T115" fmla="*/ 0 h 23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74"/>
                  <a:gd name="T175" fmla="*/ 0 h 230"/>
                  <a:gd name="T176" fmla="*/ 174 w 174"/>
                  <a:gd name="T177" fmla="*/ 230 h 23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74" h="230">
                    <a:moveTo>
                      <a:pt x="0" y="0"/>
                    </a:moveTo>
                    <a:lnTo>
                      <a:pt x="5" y="5"/>
                    </a:lnTo>
                    <a:lnTo>
                      <a:pt x="11" y="11"/>
                    </a:lnTo>
                    <a:lnTo>
                      <a:pt x="16" y="16"/>
                    </a:lnTo>
                    <a:lnTo>
                      <a:pt x="22" y="25"/>
                    </a:lnTo>
                    <a:lnTo>
                      <a:pt x="26" y="31"/>
                    </a:lnTo>
                    <a:lnTo>
                      <a:pt x="32" y="39"/>
                    </a:lnTo>
                    <a:lnTo>
                      <a:pt x="36" y="48"/>
                    </a:lnTo>
                    <a:lnTo>
                      <a:pt x="41" y="58"/>
                    </a:lnTo>
                    <a:lnTo>
                      <a:pt x="46" y="65"/>
                    </a:lnTo>
                    <a:lnTo>
                      <a:pt x="50" y="75"/>
                    </a:lnTo>
                    <a:lnTo>
                      <a:pt x="54" y="83"/>
                    </a:lnTo>
                    <a:lnTo>
                      <a:pt x="60" y="92"/>
                    </a:lnTo>
                    <a:lnTo>
                      <a:pt x="65" y="100"/>
                    </a:lnTo>
                    <a:lnTo>
                      <a:pt x="69" y="109"/>
                    </a:lnTo>
                    <a:lnTo>
                      <a:pt x="75" y="118"/>
                    </a:lnTo>
                    <a:lnTo>
                      <a:pt x="82" y="126"/>
                    </a:lnTo>
                    <a:lnTo>
                      <a:pt x="78" y="127"/>
                    </a:lnTo>
                    <a:lnTo>
                      <a:pt x="75" y="129"/>
                    </a:lnTo>
                    <a:lnTo>
                      <a:pt x="79" y="135"/>
                    </a:lnTo>
                    <a:lnTo>
                      <a:pt x="89" y="137"/>
                    </a:lnTo>
                    <a:lnTo>
                      <a:pt x="92" y="138"/>
                    </a:lnTo>
                    <a:lnTo>
                      <a:pt x="96" y="141"/>
                    </a:lnTo>
                    <a:lnTo>
                      <a:pt x="97" y="143"/>
                    </a:lnTo>
                    <a:lnTo>
                      <a:pt x="97" y="149"/>
                    </a:lnTo>
                    <a:lnTo>
                      <a:pt x="103" y="152"/>
                    </a:lnTo>
                    <a:lnTo>
                      <a:pt x="108" y="155"/>
                    </a:lnTo>
                    <a:lnTo>
                      <a:pt x="114" y="158"/>
                    </a:lnTo>
                    <a:lnTo>
                      <a:pt x="121" y="164"/>
                    </a:lnTo>
                    <a:lnTo>
                      <a:pt x="125" y="166"/>
                    </a:lnTo>
                    <a:lnTo>
                      <a:pt x="131" y="173"/>
                    </a:lnTo>
                    <a:lnTo>
                      <a:pt x="138" y="177"/>
                    </a:lnTo>
                    <a:lnTo>
                      <a:pt x="143" y="184"/>
                    </a:lnTo>
                    <a:lnTo>
                      <a:pt x="147" y="188"/>
                    </a:lnTo>
                    <a:lnTo>
                      <a:pt x="152" y="193"/>
                    </a:lnTo>
                    <a:lnTo>
                      <a:pt x="156" y="198"/>
                    </a:lnTo>
                    <a:lnTo>
                      <a:pt x="160" y="206"/>
                    </a:lnTo>
                    <a:lnTo>
                      <a:pt x="164" y="211"/>
                    </a:lnTo>
                    <a:lnTo>
                      <a:pt x="167" y="218"/>
                    </a:lnTo>
                    <a:lnTo>
                      <a:pt x="170" y="224"/>
                    </a:lnTo>
                    <a:lnTo>
                      <a:pt x="174" y="230"/>
                    </a:lnTo>
                    <a:lnTo>
                      <a:pt x="154" y="220"/>
                    </a:lnTo>
                    <a:lnTo>
                      <a:pt x="138" y="209"/>
                    </a:lnTo>
                    <a:lnTo>
                      <a:pt x="120" y="198"/>
                    </a:lnTo>
                    <a:lnTo>
                      <a:pt x="104" y="186"/>
                    </a:lnTo>
                    <a:lnTo>
                      <a:pt x="90" y="173"/>
                    </a:lnTo>
                    <a:lnTo>
                      <a:pt x="76" y="158"/>
                    </a:lnTo>
                    <a:lnTo>
                      <a:pt x="62" y="143"/>
                    </a:lnTo>
                    <a:lnTo>
                      <a:pt x="53" y="129"/>
                    </a:lnTo>
                    <a:lnTo>
                      <a:pt x="40" y="113"/>
                    </a:lnTo>
                    <a:lnTo>
                      <a:pt x="30" y="97"/>
                    </a:lnTo>
                    <a:lnTo>
                      <a:pt x="22" y="80"/>
                    </a:lnTo>
                    <a:lnTo>
                      <a:pt x="15" y="65"/>
                    </a:lnTo>
                    <a:lnTo>
                      <a:pt x="8" y="48"/>
                    </a:lnTo>
                    <a:lnTo>
                      <a:pt x="4" y="31"/>
                    </a:lnTo>
                    <a:lnTo>
                      <a:pt x="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89" name="Freeform 642"/>
              <p:cNvSpPr/>
              <p:nvPr/>
            </p:nvSpPr>
            <p:spPr bwMode="auto">
              <a:xfrm>
                <a:off x="3446" y="22"/>
                <a:ext cx="17" cy="21"/>
              </a:xfrm>
              <a:custGeom>
                <a:avLst/>
                <a:gdLst>
                  <a:gd name="T0" fmla="*/ 17 w 53"/>
                  <a:gd name="T1" fmla="*/ 0 h 83"/>
                  <a:gd name="T2" fmla="*/ 17 w 53"/>
                  <a:gd name="T3" fmla="*/ 1 h 83"/>
                  <a:gd name="T4" fmla="*/ 17 w 53"/>
                  <a:gd name="T5" fmla="*/ 2 h 83"/>
                  <a:gd name="T6" fmla="*/ 16 w 53"/>
                  <a:gd name="T7" fmla="*/ 4 h 83"/>
                  <a:gd name="T8" fmla="*/ 15 w 53"/>
                  <a:gd name="T9" fmla="*/ 6 h 83"/>
                  <a:gd name="T10" fmla="*/ 14 w 53"/>
                  <a:gd name="T11" fmla="*/ 7 h 83"/>
                  <a:gd name="T12" fmla="*/ 13 w 53"/>
                  <a:gd name="T13" fmla="*/ 9 h 83"/>
                  <a:gd name="T14" fmla="*/ 11 w 53"/>
                  <a:gd name="T15" fmla="*/ 11 h 83"/>
                  <a:gd name="T16" fmla="*/ 9 w 53"/>
                  <a:gd name="T17" fmla="*/ 13 h 83"/>
                  <a:gd name="T18" fmla="*/ 6 w 53"/>
                  <a:gd name="T19" fmla="*/ 14 h 83"/>
                  <a:gd name="T20" fmla="*/ 4 w 53"/>
                  <a:gd name="T21" fmla="*/ 17 h 83"/>
                  <a:gd name="T22" fmla="*/ 2 w 53"/>
                  <a:gd name="T23" fmla="*/ 19 h 83"/>
                  <a:gd name="T24" fmla="*/ 0 w 53"/>
                  <a:gd name="T25" fmla="*/ 21 h 83"/>
                  <a:gd name="T26" fmla="*/ 1 w 53"/>
                  <a:gd name="T27" fmla="*/ 19 h 83"/>
                  <a:gd name="T28" fmla="*/ 2 w 53"/>
                  <a:gd name="T29" fmla="*/ 17 h 83"/>
                  <a:gd name="T30" fmla="*/ 3 w 53"/>
                  <a:gd name="T31" fmla="*/ 15 h 83"/>
                  <a:gd name="T32" fmla="*/ 5 w 53"/>
                  <a:gd name="T33" fmla="*/ 13 h 83"/>
                  <a:gd name="T34" fmla="*/ 6 w 53"/>
                  <a:gd name="T35" fmla="*/ 11 h 83"/>
                  <a:gd name="T36" fmla="*/ 8 w 53"/>
                  <a:gd name="T37" fmla="*/ 10 h 83"/>
                  <a:gd name="T38" fmla="*/ 9 w 53"/>
                  <a:gd name="T39" fmla="*/ 8 h 83"/>
                  <a:gd name="T40" fmla="*/ 12 w 53"/>
                  <a:gd name="T41" fmla="*/ 7 h 83"/>
                  <a:gd name="T42" fmla="*/ 13 w 53"/>
                  <a:gd name="T43" fmla="*/ 5 h 83"/>
                  <a:gd name="T44" fmla="*/ 14 w 53"/>
                  <a:gd name="T45" fmla="*/ 3 h 83"/>
                  <a:gd name="T46" fmla="*/ 15 w 53"/>
                  <a:gd name="T47" fmla="*/ 2 h 83"/>
                  <a:gd name="T48" fmla="*/ 17 w 53"/>
                  <a:gd name="T49" fmla="*/ 0 h 83"/>
                  <a:gd name="T50" fmla="*/ 17 w 53"/>
                  <a:gd name="T51" fmla="*/ 0 h 8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3"/>
                  <a:gd name="T79" fmla="*/ 0 h 83"/>
                  <a:gd name="T80" fmla="*/ 53 w 53"/>
                  <a:gd name="T81" fmla="*/ 83 h 8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3" h="83">
                    <a:moveTo>
                      <a:pt x="53" y="0"/>
                    </a:moveTo>
                    <a:lnTo>
                      <a:pt x="53" y="5"/>
                    </a:lnTo>
                    <a:lnTo>
                      <a:pt x="53" y="9"/>
                    </a:lnTo>
                    <a:lnTo>
                      <a:pt x="50" y="16"/>
                    </a:lnTo>
                    <a:lnTo>
                      <a:pt x="48" y="22"/>
                    </a:lnTo>
                    <a:lnTo>
                      <a:pt x="43" y="28"/>
                    </a:lnTo>
                    <a:lnTo>
                      <a:pt x="39" y="35"/>
                    </a:lnTo>
                    <a:lnTo>
                      <a:pt x="34" y="42"/>
                    </a:lnTo>
                    <a:lnTo>
                      <a:pt x="29" y="50"/>
                    </a:lnTo>
                    <a:lnTo>
                      <a:pt x="20" y="57"/>
                    </a:lnTo>
                    <a:lnTo>
                      <a:pt x="12" y="66"/>
                    </a:lnTo>
                    <a:lnTo>
                      <a:pt x="5" y="74"/>
                    </a:lnTo>
                    <a:lnTo>
                      <a:pt x="0" y="83"/>
                    </a:lnTo>
                    <a:lnTo>
                      <a:pt x="2" y="74"/>
                    </a:lnTo>
                    <a:lnTo>
                      <a:pt x="5" y="66"/>
                    </a:lnTo>
                    <a:lnTo>
                      <a:pt x="9" y="58"/>
                    </a:lnTo>
                    <a:lnTo>
                      <a:pt x="15" y="52"/>
                    </a:lnTo>
                    <a:lnTo>
                      <a:pt x="19" y="45"/>
                    </a:lnTo>
                    <a:lnTo>
                      <a:pt x="25" y="39"/>
                    </a:lnTo>
                    <a:lnTo>
                      <a:pt x="29" y="33"/>
                    </a:lnTo>
                    <a:lnTo>
                      <a:pt x="36" y="28"/>
                    </a:lnTo>
                    <a:lnTo>
                      <a:pt x="40" y="20"/>
                    </a:lnTo>
                    <a:lnTo>
                      <a:pt x="44" y="13"/>
                    </a:lnTo>
                    <a:lnTo>
                      <a:pt x="48" y="7"/>
                    </a:ln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90" name="Freeform 643"/>
              <p:cNvSpPr/>
              <p:nvPr/>
            </p:nvSpPr>
            <p:spPr bwMode="auto">
              <a:xfrm>
                <a:off x="3433" y="26"/>
                <a:ext cx="11" cy="15"/>
              </a:xfrm>
              <a:custGeom>
                <a:avLst/>
                <a:gdLst>
                  <a:gd name="T0" fmla="*/ 6 w 32"/>
                  <a:gd name="T1" fmla="*/ 0 h 63"/>
                  <a:gd name="T2" fmla="*/ 8 w 32"/>
                  <a:gd name="T3" fmla="*/ 0 h 63"/>
                  <a:gd name="T4" fmla="*/ 10 w 32"/>
                  <a:gd name="T5" fmla="*/ 1 h 63"/>
                  <a:gd name="T6" fmla="*/ 11 w 32"/>
                  <a:gd name="T7" fmla="*/ 1 h 63"/>
                  <a:gd name="T8" fmla="*/ 11 w 32"/>
                  <a:gd name="T9" fmla="*/ 2 h 63"/>
                  <a:gd name="T10" fmla="*/ 11 w 32"/>
                  <a:gd name="T11" fmla="*/ 2 h 63"/>
                  <a:gd name="T12" fmla="*/ 11 w 32"/>
                  <a:gd name="T13" fmla="*/ 4 h 63"/>
                  <a:gd name="T14" fmla="*/ 11 w 32"/>
                  <a:gd name="T15" fmla="*/ 5 h 63"/>
                  <a:gd name="T16" fmla="*/ 10 w 32"/>
                  <a:gd name="T17" fmla="*/ 6 h 63"/>
                  <a:gd name="T18" fmla="*/ 8 w 32"/>
                  <a:gd name="T19" fmla="*/ 8 h 63"/>
                  <a:gd name="T20" fmla="*/ 7 w 32"/>
                  <a:gd name="T21" fmla="*/ 9 h 63"/>
                  <a:gd name="T22" fmla="*/ 5 w 32"/>
                  <a:gd name="T23" fmla="*/ 10 h 63"/>
                  <a:gd name="T24" fmla="*/ 4 w 32"/>
                  <a:gd name="T25" fmla="*/ 12 h 63"/>
                  <a:gd name="T26" fmla="*/ 2 w 32"/>
                  <a:gd name="T27" fmla="*/ 13 h 63"/>
                  <a:gd name="T28" fmla="*/ 1 w 32"/>
                  <a:gd name="T29" fmla="*/ 14 h 63"/>
                  <a:gd name="T30" fmla="*/ 0 w 32"/>
                  <a:gd name="T31" fmla="*/ 14 h 63"/>
                  <a:gd name="T32" fmla="*/ 0 w 32"/>
                  <a:gd name="T33" fmla="*/ 15 h 63"/>
                  <a:gd name="T34" fmla="*/ 0 w 32"/>
                  <a:gd name="T35" fmla="*/ 13 h 63"/>
                  <a:gd name="T36" fmla="*/ 1 w 32"/>
                  <a:gd name="T37" fmla="*/ 11 h 63"/>
                  <a:gd name="T38" fmla="*/ 2 w 32"/>
                  <a:gd name="T39" fmla="*/ 10 h 63"/>
                  <a:gd name="T40" fmla="*/ 2 w 32"/>
                  <a:gd name="T41" fmla="*/ 9 h 63"/>
                  <a:gd name="T42" fmla="*/ 2 w 32"/>
                  <a:gd name="T43" fmla="*/ 7 h 63"/>
                  <a:gd name="T44" fmla="*/ 3 w 32"/>
                  <a:gd name="T45" fmla="*/ 6 h 63"/>
                  <a:gd name="T46" fmla="*/ 4 w 32"/>
                  <a:gd name="T47" fmla="*/ 5 h 63"/>
                  <a:gd name="T48" fmla="*/ 5 w 32"/>
                  <a:gd name="T49" fmla="*/ 3 h 63"/>
                  <a:gd name="T50" fmla="*/ 5 w 32"/>
                  <a:gd name="T51" fmla="*/ 1 h 63"/>
                  <a:gd name="T52" fmla="*/ 6 w 32"/>
                  <a:gd name="T53" fmla="*/ 0 h 63"/>
                  <a:gd name="T54" fmla="*/ 6 w 32"/>
                  <a:gd name="T55" fmla="*/ 0 h 6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2"/>
                  <a:gd name="T85" fmla="*/ 0 h 63"/>
                  <a:gd name="T86" fmla="*/ 32 w 32"/>
                  <a:gd name="T87" fmla="*/ 63 h 6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2" h="63">
                    <a:moveTo>
                      <a:pt x="18" y="0"/>
                    </a:moveTo>
                    <a:lnTo>
                      <a:pt x="22" y="0"/>
                    </a:lnTo>
                    <a:lnTo>
                      <a:pt x="28" y="3"/>
                    </a:lnTo>
                    <a:lnTo>
                      <a:pt x="31" y="4"/>
                    </a:lnTo>
                    <a:lnTo>
                      <a:pt x="32" y="8"/>
                    </a:lnTo>
                    <a:lnTo>
                      <a:pt x="32" y="10"/>
                    </a:lnTo>
                    <a:lnTo>
                      <a:pt x="32" y="16"/>
                    </a:lnTo>
                    <a:lnTo>
                      <a:pt x="31" y="21"/>
                    </a:lnTo>
                    <a:lnTo>
                      <a:pt x="29" y="27"/>
                    </a:lnTo>
                    <a:lnTo>
                      <a:pt x="24" y="32"/>
                    </a:lnTo>
                    <a:lnTo>
                      <a:pt x="21" y="38"/>
                    </a:lnTo>
                    <a:lnTo>
                      <a:pt x="15" y="43"/>
                    </a:lnTo>
                    <a:lnTo>
                      <a:pt x="12" y="49"/>
                    </a:lnTo>
                    <a:lnTo>
                      <a:pt x="7" y="54"/>
                    </a:lnTo>
                    <a:lnTo>
                      <a:pt x="4" y="58"/>
                    </a:lnTo>
                    <a:lnTo>
                      <a:pt x="1" y="60"/>
                    </a:lnTo>
                    <a:lnTo>
                      <a:pt x="0" y="63"/>
                    </a:lnTo>
                    <a:lnTo>
                      <a:pt x="1" y="54"/>
                    </a:lnTo>
                    <a:lnTo>
                      <a:pt x="4" y="46"/>
                    </a:lnTo>
                    <a:lnTo>
                      <a:pt x="5" y="41"/>
                    </a:lnTo>
                    <a:lnTo>
                      <a:pt x="7" y="37"/>
                    </a:lnTo>
                    <a:lnTo>
                      <a:pt x="7" y="31"/>
                    </a:lnTo>
                    <a:lnTo>
                      <a:pt x="10" y="27"/>
                    </a:lnTo>
                    <a:lnTo>
                      <a:pt x="11" y="20"/>
                    </a:lnTo>
                    <a:lnTo>
                      <a:pt x="14" y="13"/>
                    </a:lnTo>
                    <a:lnTo>
                      <a:pt x="14" y="5"/>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91" name="Freeform 644"/>
              <p:cNvSpPr/>
              <p:nvPr/>
            </p:nvSpPr>
            <p:spPr bwMode="auto">
              <a:xfrm>
                <a:off x="3464" y="27"/>
                <a:ext cx="15" cy="10"/>
              </a:xfrm>
              <a:custGeom>
                <a:avLst/>
                <a:gdLst>
                  <a:gd name="T0" fmla="*/ 10 w 46"/>
                  <a:gd name="T1" fmla="*/ 0 h 39"/>
                  <a:gd name="T2" fmla="*/ 11 w 46"/>
                  <a:gd name="T3" fmla="*/ 0 h 39"/>
                  <a:gd name="T4" fmla="*/ 13 w 46"/>
                  <a:gd name="T5" fmla="*/ 1 h 39"/>
                  <a:gd name="T6" fmla="*/ 14 w 46"/>
                  <a:gd name="T7" fmla="*/ 1 h 39"/>
                  <a:gd name="T8" fmla="*/ 15 w 46"/>
                  <a:gd name="T9" fmla="*/ 2 h 39"/>
                  <a:gd name="T10" fmla="*/ 15 w 46"/>
                  <a:gd name="T11" fmla="*/ 4 h 39"/>
                  <a:gd name="T12" fmla="*/ 14 w 46"/>
                  <a:gd name="T13" fmla="*/ 5 h 39"/>
                  <a:gd name="T14" fmla="*/ 13 w 46"/>
                  <a:gd name="T15" fmla="*/ 6 h 39"/>
                  <a:gd name="T16" fmla="*/ 11 w 46"/>
                  <a:gd name="T17" fmla="*/ 7 h 39"/>
                  <a:gd name="T18" fmla="*/ 10 w 46"/>
                  <a:gd name="T19" fmla="*/ 7 h 39"/>
                  <a:gd name="T20" fmla="*/ 8 w 46"/>
                  <a:gd name="T21" fmla="*/ 8 h 39"/>
                  <a:gd name="T22" fmla="*/ 5 w 46"/>
                  <a:gd name="T23" fmla="*/ 8 h 39"/>
                  <a:gd name="T24" fmla="*/ 3 w 46"/>
                  <a:gd name="T25" fmla="*/ 9 h 39"/>
                  <a:gd name="T26" fmla="*/ 2 w 46"/>
                  <a:gd name="T27" fmla="*/ 10 h 39"/>
                  <a:gd name="T28" fmla="*/ 0 w 46"/>
                  <a:gd name="T29" fmla="*/ 10 h 39"/>
                  <a:gd name="T30" fmla="*/ 1 w 46"/>
                  <a:gd name="T31" fmla="*/ 9 h 39"/>
                  <a:gd name="T32" fmla="*/ 2 w 46"/>
                  <a:gd name="T33" fmla="*/ 8 h 39"/>
                  <a:gd name="T34" fmla="*/ 3 w 46"/>
                  <a:gd name="T35" fmla="*/ 6 h 39"/>
                  <a:gd name="T36" fmla="*/ 5 w 46"/>
                  <a:gd name="T37" fmla="*/ 5 h 39"/>
                  <a:gd name="T38" fmla="*/ 6 w 46"/>
                  <a:gd name="T39" fmla="*/ 4 h 39"/>
                  <a:gd name="T40" fmla="*/ 7 w 46"/>
                  <a:gd name="T41" fmla="*/ 2 h 39"/>
                  <a:gd name="T42" fmla="*/ 8 w 46"/>
                  <a:gd name="T43" fmla="*/ 1 h 39"/>
                  <a:gd name="T44" fmla="*/ 10 w 46"/>
                  <a:gd name="T45" fmla="*/ 0 h 39"/>
                  <a:gd name="T46" fmla="*/ 10 w 46"/>
                  <a:gd name="T47" fmla="*/ 0 h 3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6"/>
                  <a:gd name="T73" fmla="*/ 0 h 39"/>
                  <a:gd name="T74" fmla="*/ 46 w 46"/>
                  <a:gd name="T75" fmla="*/ 39 h 3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6" h="39">
                    <a:moveTo>
                      <a:pt x="30" y="0"/>
                    </a:moveTo>
                    <a:lnTo>
                      <a:pt x="35" y="0"/>
                    </a:lnTo>
                    <a:lnTo>
                      <a:pt x="41" y="3"/>
                    </a:lnTo>
                    <a:lnTo>
                      <a:pt x="44" y="5"/>
                    </a:lnTo>
                    <a:lnTo>
                      <a:pt x="46" y="8"/>
                    </a:lnTo>
                    <a:lnTo>
                      <a:pt x="46" y="14"/>
                    </a:lnTo>
                    <a:lnTo>
                      <a:pt x="44" y="20"/>
                    </a:lnTo>
                    <a:lnTo>
                      <a:pt x="39" y="23"/>
                    </a:lnTo>
                    <a:lnTo>
                      <a:pt x="34" y="26"/>
                    </a:lnTo>
                    <a:lnTo>
                      <a:pt x="30" y="28"/>
                    </a:lnTo>
                    <a:lnTo>
                      <a:pt x="24" y="31"/>
                    </a:lnTo>
                    <a:lnTo>
                      <a:pt x="16" y="33"/>
                    </a:lnTo>
                    <a:lnTo>
                      <a:pt x="10" y="36"/>
                    </a:lnTo>
                    <a:lnTo>
                      <a:pt x="6" y="38"/>
                    </a:lnTo>
                    <a:lnTo>
                      <a:pt x="0" y="39"/>
                    </a:lnTo>
                    <a:lnTo>
                      <a:pt x="3" y="34"/>
                    </a:lnTo>
                    <a:lnTo>
                      <a:pt x="6" y="30"/>
                    </a:lnTo>
                    <a:lnTo>
                      <a:pt x="10" y="23"/>
                    </a:lnTo>
                    <a:lnTo>
                      <a:pt x="14" y="20"/>
                    </a:lnTo>
                    <a:lnTo>
                      <a:pt x="17" y="15"/>
                    </a:lnTo>
                    <a:lnTo>
                      <a:pt x="21" y="9"/>
                    </a:lnTo>
                    <a:lnTo>
                      <a:pt x="25" y="4"/>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92" name="Freeform 645"/>
              <p:cNvSpPr/>
              <p:nvPr/>
            </p:nvSpPr>
            <p:spPr bwMode="auto">
              <a:xfrm>
                <a:off x="3145" y="28"/>
                <a:ext cx="186" cy="66"/>
              </a:xfrm>
              <a:custGeom>
                <a:avLst/>
                <a:gdLst>
                  <a:gd name="T0" fmla="*/ 75 w 557"/>
                  <a:gd name="T1" fmla="*/ 1 h 265"/>
                  <a:gd name="T2" fmla="*/ 85 w 557"/>
                  <a:gd name="T3" fmla="*/ 3 h 265"/>
                  <a:gd name="T4" fmla="*/ 96 w 557"/>
                  <a:gd name="T5" fmla="*/ 7 h 265"/>
                  <a:gd name="T6" fmla="*/ 106 w 557"/>
                  <a:gd name="T7" fmla="*/ 10 h 265"/>
                  <a:gd name="T8" fmla="*/ 116 w 557"/>
                  <a:gd name="T9" fmla="*/ 14 h 265"/>
                  <a:gd name="T10" fmla="*/ 126 w 557"/>
                  <a:gd name="T11" fmla="*/ 18 h 265"/>
                  <a:gd name="T12" fmla="*/ 137 w 557"/>
                  <a:gd name="T13" fmla="*/ 21 h 265"/>
                  <a:gd name="T14" fmla="*/ 148 w 557"/>
                  <a:gd name="T15" fmla="*/ 23 h 265"/>
                  <a:gd name="T16" fmla="*/ 157 w 557"/>
                  <a:gd name="T17" fmla="*/ 25 h 265"/>
                  <a:gd name="T18" fmla="*/ 165 w 557"/>
                  <a:gd name="T19" fmla="*/ 26 h 265"/>
                  <a:gd name="T20" fmla="*/ 173 w 557"/>
                  <a:gd name="T21" fmla="*/ 29 h 265"/>
                  <a:gd name="T22" fmla="*/ 179 w 557"/>
                  <a:gd name="T23" fmla="*/ 32 h 265"/>
                  <a:gd name="T24" fmla="*/ 184 w 557"/>
                  <a:gd name="T25" fmla="*/ 35 h 265"/>
                  <a:gd name="T26" fmla="*/ 186 w 557"/>
                  <a:gd name="T27" fmla="*/ 38 h 265"/>
                  <a:gd name="T28" fmla="*/ 185 w 557"/>
                  <a:gd name="T29" fmla="*/ 42 h 265"/>
                  <a:gd name="T30" fmla="*/ 178 w 557"/>
                  <a:gd name="T31" fmla="*/ 45 h 265"/>
                  <a:gd name="T32" fmla="*/ 169 w 557"/>
                  <a:gd name="T33" fmla="*/ 49 h 265"/>
                  <a:gd name="T34" fmla="*/ 161 w 557"/>
                  <a:gd name="T35" fmla="*/ 53 h 265"/>
                  <a:gd name="T36" fmla="*/ 153 w 557"/>
                  <a:gd name="T37" fmla="*/ 58 h 265"/>
                  <a:gd name="T38" fmla="*/ 144 w 557"/>
                  <a:gd name="T39" fmla="*/ 62 h 265"/>
                  <a:gd name="T40" fmla="*/ 135 w 557"/>
                  <a:gd name="T41" fmla="*/ 64 h 265"/>
                  <a:gd name="T42" fmla="*/ 127 w 557"/>
                  <a:gd name="T43" fmla="*/ 66 h 265"/>
                  <a:gd name="T44" fmla="*/ 118 w 557"/>
                  <a:gd name="T45" fmla="*/ 66 h 265"/>
                  <a:gd name="T46" fmla="*/ 109 w 557"/>
                  <a:gd name="T47" fmla="*/ 63 h 265"/>
                  <a:gd name="T48" fmla="*/ 97 w 557"/>
                  <a:gd name="T49" fmla="*/ 59 h 265"/>
                  <a:gd name="T50" fmla="*/ 84 w 557"/>
                  <a:gd name="T51" fmla="*/ 55 h 265"/>
                  <a:gd name="T52" fmla="*/ 71 w 557"/>
                  <a:gd name="T53" fmla="*/ 52 h 265"/>
                  <a:gd name="T54" fmla="*/ 58 w 557"/>
                  <a:gd name="T55" fmla="*/ 48 h 265"/>
                  <a:gd name="T56" fmla="*/ 45 w 557"/>
                  <a:gd name="T57" fmla="*/ 45 h 265"/>
                  <a:gd name="T58" fmla="*/ 32 w 557"/>
                  <a:gd name="T59" fmla="*/ 41 h 265"/>
                  <a:gd name="T60" fmla="*/ 19 w 557"/>
                  <a:gd name="T61" fmla="*/ 37 h 265"/>
                  <a:gd name="T62" fmla="*/ 8 w 557"/>
                  <a:gd name="T63" fmla="*/ 33 h 265"/>
                  <a:gd name="T64" fmla="*/ 2 w 557"/>
                  <a:gd name="T65" fmla="*/ 29 h 265"/>
                  <a:gd name="T66" fmla="*/ 0 w 557"/>
                  <a:gd name="T67" fmla="*/ 26 h 265"/>
                  <a:gd name="T68" fmla="*/ 0 w 557"/>
                  <a:gd name="T69" fmla="*/ 22 h 265"/>
                  <a:gd name="T70" fmla="*/ 2 w 557"/>
                  <a:gd name="T71" fmla="*/ 20 h 265"/>
                  <a:gd name="T72" fmla="*/ 6 w 557"/>
                  <a:gd name="T73" fmla="*/ 19 h 265"/>
                  <a:gd name="T74" fmla="*/ 13 w 557"/>
                  <a:gd name="T75" fmla="*/ 17 h 265"/>
                  <a:gd name="T76" fmla="*/ 20 w 557"/>
                  <a:gd name="T77" fmla="*/ 14 h 265"/>
                  <a:gd name="T78" fmla="*/ 27 w 557"/>
                  <a:gd name="T79" fmla="*/ 12 h 265"/>
                  <a:gd name="T80" fmla="*/ 35 w 557"/>
                  <a:gd name="T81" fmla="*/ 10 h 265"/>
                  <a:gd name="T82" fmla="*/ 43 w 557"/>
                  <a:gd name="T83" fmla="*/ 7 h 265"/>
                  <a:gd name="T84" fmla="*/ 51 w 557"/>
                  <a:gd name="T85" fmla="*/ 5 h 265"/>
                  <a:gd name="T86" fmla="*/ 59 w 557"/>
                  <a:gd name="T87" fmla="*/ 3 h 265"/>
                  <a:gd name="T88" fmla="*/ 66 w 557"/>
                  <a:gd name="T89" fmla="*/ 1 h 265"/>
                  <a:gd name="T90" fmla="*/ 71 w 557"/>
                  <a:gd name="T91" fmla="*/ 0 h 2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57"/>
                  <a:gd name="T139" fmla="*/ 0 h 265"/>
                  <a:gd name="T140" fmla="*/ 557 w 557"/>
                  <a:gd name="T141" fmla="*/ 265 h 2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57" h="265">
                    <a:moveTo>
                      <a:pt x="212" y="0"/>
                    </a:moveTo>
                    <a:lnTo>
                      <a:pt x="225" y="3"/>
                    </a:lnTo>
                    <a:lnTo>
                      <a:pt x="242" y="8"/>
                    </a:lnTo>
                    <a:lnTo>
                      <a:pt x="256" y="14"/>
                    </a:lnTo>
                    <a:lnTo>
                      <a:pt x="272" y="20"/>
                    </a:lnTo>
                    <a:lnTo>
                      <a:pt x="287" y="28"/>
                    </a:lnTo>
                    <a:lnTo>
                      <a:pt x="301" y="35"/>
                    </a:lnTo>
                    <a:lnTo>
                      <a:pt x="318" y="42"/>
                    </a:lnTo>
                    <a:lnTo>
                      <a:pt x="333" y="50"/>
                    </a:lnTo>
                    <a:lnTo>
                      <a:pt x="347" y="57"/>
                    </a:lnTo>
                    <a:lnTo>
                      <a:pt x="362" y="63"/>
                    </a:lnTo>
                    <a:lnTo>
                      <a:pt x="378" y="71"/>
                    </a:lnTo>
                    <a:lnTo>
                      <a:pt x="394" y="78"/>
                    </a:lnTo>
                    <a:lnTo>
                      <a:pt x="410" y="83"/>
                    </a:lnTo>
                    <a:lnTo>
                      <a:pt x="426" y="89"/>
                    </a:lnTo>
                    <a:lnTo>
                      <a:pt x="444" y="93"/>
                    </a:lnTo>
                    <a:lnTo>
                      <a:pt x="461" y="98"/>
                    </a:lnTo>
                    <a:lnTo>
                      <a:pt x="471" y="99"/>
                    </a:lnTo>
                    <a:lnTo>
                      <a:pt x="482" y="102"/>
                    </a:lnTo>
                    <a:lnTo>
                      <a:pt x="495" y="106"/>
                    </a:lnTo>
                    <a:lnTo>
                      <a:pt x="506" y="111"/>
                    </a:lnTo>
                    <a:lnTo>
                      <a:pt x="517" y="115"/>
                    </a:lnTo>
                    <a:lnTo>
                      <a:pt x="527" y="121"/>
                    </a:lnTo>
                    <a:lnTo>
                      <a:pt x="536" y="127"/>
                    </a:lnTo>
                    <a:lnTo>
                      <a:pt x="546" y="134"/>
                    </a:lnTo>
                    <a:lnTo>
                      <a:pt x="552" y="140"/>
                    </a:lnTo>
                    <a:lnTo>
                      <a:pt x="556" y="146"/>
                    </a:lnTo>
                    <a:lnTo>
                      <a:pt x="557" y="154"/>
                    </a:lnTo>
                    <a:lnTo>
                      <a:pt x="557" y="161"/>
                    </a:lnTo>
                    <a:lnTo>
                      <a:pt x="553" y="168"/>
                    </a:lnTo>
                    <a:lnTo>
                      <a:pt x="546" y="176"/>
                    </a:lnTo>
                    <a:lnTo>
                      <a:pt x="534" y="182"/>
                    </a:lnTo>
                    <a:lnTo>
                      <a:pt x="520" y="189"/>
                    </a:lnTo>
                    <a:lnTo>
                      <a:pt x="507" y="197"/>
                    </a:lnTo>
                    <a:lnTo>
                      <a:pt x="495" y="206"/>
                    </a:lnTo>
                    <a:lnTo>
                      <a:pt x="481" y="214"/>
                    </a:lnTo>
                    <a:lnTo>
                      <a:pt x="470" y="224"/>
                    </a:lnTo>
                    <a:lnTo>
                      <a:pt x="457" y="231"/>
                    </a:lnTo>
                    <a:lnTo>
                      <a:pt x="444" y="239"/>
                    </a:lnTo>
                    <a:lnTo>
                      <a:pt x="432" y="247"/>
                    </a:lnTo>
                    <a:lnTo>
                      <a:pt x="419" y="254"/>
                    </a:lnTo>
                    <a:lnTo>
                      <a:pt x="405" y="258"/>
                    </a:lnTo>
                    <a:lnTo>
                      <a:pt x="393" y="263"/>
                    </a:lnTo>
                    <a:lnTo>
                      <a:pt x="380" y="264"/>
                    </a:lnTo>
                    <a:lnTo>
                      <a:pt x="366" y="265"/>
                    </a:lnTo>
                    <a:lnTo>
                      <a:pt x="354" y="263"/>
                    </a:lnTo>
                    <a:lnTo>
                      <a:pt x="340" y="259"/>
                    </a:lnTo>
                    <a:lnTo>
                      <a:pt x="325" y="254"/>
                    </a:lnTo>
                    <a:lnTo>
                      <a:pt x="311" y="246"/>
                    </a:lnTo>
                    <a:lnTo>
                      <a:pt x="291" y="238"/>
                    </a:lnTo>
                    <a:lnTo>
                      <a:pt x="272" y="231"/>
                    </a:lnTo>
                    <a:lnTo>
                      <a:pt x="252" y="222"/>
                    </a:lnTo>
                    <a:lnTo>
                      <a:pt x="234" y="216"/>
                    </a:lnTo>
                    <a:lnTo>
                      <a:pt x="213" y="208"/>
                    </a:lnTo>
                    <a:lnTo>
                      <a:pt x="193" y="202"/>
                    </a:lnTo>
                    <a:lnTo>
                      <a:pt x="174" y="194"/>
                    </a:lnTo>
                    <a:lnTo>
                      <a:pt x="154" y="187"/>
                    </a:lnTo>
                    <a:lnTo>
                      <a:pt x="135" y="180"/>
                    </a:lnTo>
                    <a:lnTo>
                      <a:pt x="115" y="172"/>
                    </a:lnTo>
                    <a:lnTo>
                      <a:pt x="96" y="165"/>
                    </a:lnTo>
                    <a:lnTo>
                      <a:pt x="78" y="156"/>
                    </a:lnTo>
                    <a:lnTo>
                      <a:pt x="58" y="148"/>
                    </a:lnTo>
                    <a:lnTo>
                      <a:pt x="40" y="140"/>
                    </a:lnTo>
                    <a:lnTo>
                      <a:pt x="23" y="132"/>
                    </a:lnTo>
                    <a:lnTo>
                      <a:pt x="7" y="124"/>
                    </a:lnTo>
                    <a:lnTo>
                      <a:pt x="5" y="117"/>
                    </a:lnTo>
                    <a:lnTo>
                      <a:pt x="4" y="110"/>
                    </a:lnTo>
                    <a:lnTo>
                      <a:pt x="1" y="104"/>
                    </a:lnTo>
                    <a:lnTo>
                      <a:pt x="0" y="98"/>
                    </a:lnTo>
                    <a:lnTo>
                      <a:pt x="0" y="89"/>
                    </a:lnTo>
                    <a:lnTo>
                      <a:pt x="4" y="84"/>
                    </a:lnTo>
                    <a:lnTo>
                      <a:pt x="7" y="80"/>
                    </a:lnTo>
                    <a:lnTo>
                      <a:pt x="12" y="78"/>
                    </a:lnTo>
                    <a:lnTo>
                      <a:pt x="18" y="76"/>
                    </a:lnTo>
                    <a:lnTo>
                      <a:pt x="27" y="74"/>
                    </a:lnTo>
                    <a:lnTo>
                      <a:pt x="39" y="69"/>
                    </a:lnTo>
                    <a:lnTo>
                      <a:pt x="48" y="63"/>
                    </a:lnTo>
                    <a:lnTo>
                      <a:pt x="60" y="58"/>
                    </a:lnTo>
                    <a:lnTo>
                      <a:pt x="72" y="54"/>
                    </a:lnTo>
                    <a:lnTo>
                      <a:pt x="82" y="49"/>
                    </a:lnTo>
                    <a:lnTo>
                      <a:pt x="94" y="44"/>
                    </a:lnTo>
                    <a:lnTo>
                      <a:pt x="106" y="39"/>
                    </a:lnTo>
                    <a:lnTo>
                      <a:pt x="118" y="35"/>
                    </a:lnTo>
                    <a:lnTo>
                      <a:pt x="129" y="29"/>
                    </a:lnTo>
                    <a:lnTo>
                      <a:pt x="140" y="25"/>
                    </a:lnTo>
                    <a:lnTo>
                      <a:pt x="153" y="20"/>
                    </a:lnTo>
                    <a:lnTo>
                      <a:pt x="164" y="17"/>
                    </a:lnTo>
                    <a:lnTo>
                      <a:pt x="177" y="12"/>
                    </a:lnTo>
                    <a:lnTo>
                      <a:pt x="188" y="8"/>
                    </a:lnTo>
                    <a:lnTo>
                      <a:pt x="199" y="3"/>
                    </a:lnTo>
                    <a:lnTo>
                      <a:pt x="21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93" name="Freeform 646"/>
              <p:cNvSpPr/>
              <p:nvPr/>
            </p:nvSpPr>
            <p:spPr bwMode="auto">
              <a:xfrm>
                <a:off x="3110" y="29"/>
                <a:ext cx="422" cy="193"/>
              </a:xfrm>
              <a:custGeom>
                <a:avLst/>
                <a:gdLst>
                  <a:gd name="T0" fmla="*/ 419 w 1265"/>
                  <a:gd name="T1" fmla="*/ 3 h 770"/>
                  <a:gd name="T2" fmla="*/ 422 w 1265"/>
                  <a:gd name="T3" fmla="*/ 9 h 770"/>
                  <a:gd name="T4" fmla="*/ 419 w 1265"/>
                  <a:gd name="T5" fmla="*/ 14 h 770"/>
                  <a:gd name="T6" fmla="*/ 412 w 1265"/>
                  <a:gd name="T7" fmla="*/ 19 h 770"/>
                  <a:gd name="T8" fmla="*/ 401 w 1265"/>
                  <a:gd name="T9" fmla="*/ 24 h 770"/>
                  <a:gd name="T10" fmla="*/ 390 w 1265"/>
                  <a:gd name="T11" fmla="*/ 29 h 770"/>
                  <a:gd name="T12" fmla="*/ 379 w 1265"/>
                  <a:gd name="T13" fmla="*/ 33 h 770"/>
                  <a:gd name="T14" fmla="*/ 369 w 1265"/>
                  <a:gd name="T15" fmla="*/ 38 h 770"/>
                  <a:gd name="T16" fmla="*/ 348 w 1265"/>
                  <a:gd name="T17" fmla="*/ 47 h 770"/>
                  <a:gd name="T18" fmla="*/ 314 w 1265"/>
                  <a:gd name="T19" fmla="*/ 61 h 770"/>
                  <a:gd name="T20" fmla="*/ 280 w 1265"/>
                  <a:gd name="T21" fmla="*/ 75 h 770"/>
                  <a:gd name="T22" fmla="*/ 247 w 1265"/>
                  <a:gd name="T23" fmla="*/ 89 h 770"/>
                  <a:gd name="T24" fmla="*/ 213 w 1265"/>
                  <a:gd name="T25" fmla="*/ 104 h 770"/>
                  <a:gd name="T26" fmla="*/ 179 w 1265"/>
                  <a:gd name="T27" fmla="*/ 118 h 770"/>
                  <a:gd name="T28" fmla="*/ 146 w 1265"/>
                  <a:gd name="T29" fmla="*/ 132 h 770"/>
                  <a:gd name="T30" fmla="*/ 113 w 1265"/>
                  <a:gd name="T31" fmla="*/ 146 h 770"/>
                  <a:gd name="T32" fmla="*/ 91 w 1265"/>
                  <a:gd name="T33" fmla="*/ 155 h 770"/>
                  <a:gd name="T34" fmla="*/ 82 w 1265"/>
                  <a:gd name="T35" fmla="*/ 160 h 770"/>
                  <a:gd name="T36" fmla="*/ 71 w 1265"/>
                  <a:gd name="T37" fmla="*/ 165 h 770"/>
                  <a:gd name="T38" fmla="*/ 61 w 1265"/>
                  <a:gd name="T39" fmla="*/ 170 h 770"/>
                  <a:gd name="T40" fmla="*/ 50 w 1265"/>
                  <a:gd name="T41" fmla="*/ 175 h 770"/>
                  <a:gd name="T42" fmla="*/ 38 w 1265"/>
                  <a:gd name="T43" fmla="*/ 179 h 770"/>
                  <a:gd name="T44" fmla="*/ 27 w 1265"/>
                  <a:gd name="T45" fmla="*/ 184 h 770"/>
                  <a:gd name="T46" fmla="*/ 17 w 1265"/>
                  <a:gd name="T47" fmla="*/ 189 h 770"/>
                  <a:gd name="T48" fmla="*/ 9 w 1265"/>
                  <a:gd name="T49" fmla="*/ 191 h 770"/>
                  <a:gd name="T50" fmla="*/ 4 w 1265"/>
                  <a:gd name="T51" fmla="*/ 192 h 770"/>
                  <a:gd name="T52" fmla="*/ 0 w 1265"/>
                  <a:gd name="T53" fmla="*/ 190 h 770"/>
                  <a:gd name="T54" fmla="*/ 0 w 1265"/>
                  <a:gd name="T55" fmla="*/ 184 h 770"/>
                  <a:gd name="T56" fmla="*/ 5 w 1265"/>
                  <a:gd name="T57" fmla="*/ 179 h 770"/>
                  <a:gd name="T58" fmla="*/ 12 w 1265"/>
                  <a:gd name="T59" fmla="*/ 176 h 770"/>
                  <a:gd name="T60" fmla="*/ 21 w 1265"/>
                  <a:gd name="T61" fmla="*/ 172 h 770"/>
                  <a:gd name="T62" fmla="*/ 31 w 1265"/>
                  <a:gd name="T63" fmla="*/ 168 h 770"/>
                  <a:gd name="T64" fmla="*/ 40 w 1265"/>
                  <a:gd name="T65" fmla="*/ 164 h 770"/>
                  <a:gd name="T66" fmla="*/ 47 w 1265"/>
                  <a:gd name="T67" fmla="*/ 161 h 770"/>
                  <a:gd name="T68" fmla="*/ 60 w 1265"/>
                  <a:gd name="T69" fmla="*/ 154 h 770"/>
                  <a:gd name="T70" fmla="*/ 81 w 1265"/>
                  <a:gd name="T71" fmla="*/ 145 h 770"/>
                  <a:gd name="T72" fmla="*/ 101 w 1265"/>
                  <a:gd name="T73" fmla="*/ 136 h 770"/>
                  <a:gd name="T74" fmla="*/ 122 w 1265"/>
                  <a:gd name="T75" fmla="*/ 127 h 770"/>
                  <a:gd name="T76" fmla="*/ 143 w 1265"/>
                  <a:gd name="T77" fmla="*/ 118 h 770"/>
                  <a:gd name="T78" fmla="*/ 163 w 1265"/>
                  <a:gd name="T79" fmla="*/ 109 h 770"/>
                  <a:gd name="T80" fmla="*/ 184 w 1265"/>
                  <a:gd name="T81" fmla="*/ 100 h 770"/>
                  <a:gd name="T82" fmla="*/ 205 w 1265"/>
                  <a:gd name="T83" fmla="*/ 91 h 770"/>
                  <a:gd name="T84" fmla="*/ 229 w 1265"/>
                  <a:gd name="T85" fmla="*/ 82 h 770"/>
                  <a:gd name="T86" fmla="*/ 254 w 1265"/>
                  <a:gd name="T87" fmla="*/ 72 h 770"/>
                  <a:gd name="T88" fmla="*/ 279 w 1265"/>
                  <a:gd name="T89" fmla="*/ 61 h 770"/>
                  <a:gd name="T90" fmla="*/ 305 w 1265"/>
                  <a:gd name="T91" fmla="*/ 51 h 770"/>
                  <a:gd name="T92" fmla="*/ 329 w 1265"/>
                  <a:gd name="T93" fmla="*/ 40 h 770"/>
                  <a:gd name="T94" fmla="*/ 354 w 1265"/>
                  <a:gd name="T95" fmla="*/ 28 h 770"/>
                  <a:gd name="T96" fmla="*/ 379 w 1265"/>
                  <a:gd name="T97" fmla="*/ 17 h 770"/>
                  <a:gd name="T98" fmla="*/ 403 w 1265"/>
                  <a:gd name="T99" fmla="*/ 6 h 770"/>
                  <a:gd name="T100" fmla="*/ 415 w 1265"/>
                  <a:gd name="T101" fmla="*/ 0 h 77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65"/>
                  <a:gd name="T154" fmla="*/ 0 h 770"/>
                  <a:gd name="T155" fmla="*/ 1265 w 1265"/>
                  <a:gd name="T156" fmla="*/ 770 h 77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65" h="770">
                    <a:moveTo>
                      <a:pt x="1244" y="0"/>
                    </a:moveTo>
                    <a:lnTo>
                      <a:pt x="1256" y="11"/>
                    </a:lnTo>
                    <a:lnTo>
                      <a:pt x="1263" y="23"/>
                    </a:lnTo>
                    <a:lnTo>
                      <a:pt x="1265" y="34"/>
                    </a:lnTo>
                    <a:lnTo>
                      <a:pt x="1263" y="45"/>
                    </a:lnTo>
                    <a:lnTo>
                      <a:pt x="1256" y="56"/>
                    </a:lnTo>
                    <a:lnTo>
                      <a:pt x="1248" y="66"/>
                    </a:lnTo>
                    <a:lnTo>
                      <a:pt x="1235" y="75"/>
                    </a:lnTo>
                    <a:lnTo>
                      <a:pt x="1221" y="86"/>
                    </a:lnTo>
                    <a:lnTo>
                      <a:pt x="1203" y="96"/>
                    </a:lnTo>
                    <a:lnTo>
                      <a:pt x="1186" y="105"/>
                    </a:lnTo>
                    <a:lnTo>
                      <a:pt x="1170" y="115"/>
                    </a:lnTo>
                    <a:lnTo>
                      <a:pt x="1153" y="124"/>
                    </a:lnTo>
                    <a:lnTo>
                      <a:pt x="1135" y="133"/>
                    </a:lnTo>
                    <a:lnTo>
                      <a:pt x="1121" y="141"/>
                    </a:lnTo>
                    <a:lnTo>
                      <a:pt x="1107" y="151"/>
                    </a:lnTo>
                    <a:lnTo>
                      <a:pt x="1096" y="161"/>
                    </a:lnTo>
                    <a:lnTo>
                      <a:pt x="1043" y="187"/>
                    </a:lnTo>
                    <a:lnTo>
                      <a:pt x="993" y="214"/>
                    </a:lnTo>
                    <a:lnTo>
                      <a:pt x="941" y="242"/>
                    </a:lnTo>
                    <a:lnTo>
                      <a:pt x="891" y="270"/>
                    </a:lnTo>
                    <a:lnTo>
                      <a:pt x="839" y="298"/>
                    </a:lnTo>
                    <a:lnTo>
                      <a:pt x="789" y="326"/>
                    </a:lnTo>
                    <a:lnTo>
                      <a:pt x="739" y="356"/>
                    </a:lnTo>
                    <a:lnTo>
                      <a:pt x="689" y="385"/>
                    </a:lnTo>
                    <a:lnTo>
                      <a:pt x="638" y="413"/>
                    </a:lnTo>
                    <a:lnTo>
                      <a:pt x="588" y="442"/>
                    </a:lnTo>
                    <a:lnTo>
                      <a:pt x="538" y="471"/>
                    </a:lnTo>
                    <a:lnTo>
                      <a:pt x="489" y="499"/>
                    </a:lnTo>
                    <a:lnTo>
                      <a:pt x="439" y="527"/>
                    </a:lnTo>
                    <a:lnTo>
                      <a:pt x="389" y="555"/>
                    </a:lnTo>
                    <a:lnTo>
                      <a:pt x="338" y="582"/>
                    </a:lnTo>
                    <a:lnTo>
                      <a:pt x="290" y="609"/>
                    </a:lnTo>
                    <a:lnTo>
                      <a:pt x="274" y="620"/>
                    </a:lnTo>
                    <a:lnTo>
                      <a:pt x="260" y="630"/>
                    </a:lnTo>
                    <a:lnTo>
                      <a:pt x="245" y="639"/>
                    </a:lnTo>
                    <a:lnTo>
                      <a:pt x="230" y="649"/>
                    </a:lnTo>
                    <a:lnTo>
                      <a:pt x="214" y="659"/>
                    </a:lnTo>
                    <a:lnTo>
                      <a:pt x="198" y="669"/>
                    </a:lnTo>
                    <a:lnTo>
                      <a:pt x="182" y="679"/>
                    </a:lnTo>
                    <a:lnTo>
                      <a:pt x="167" y="688"/>
                    </a:lnTo>
                    <a:lnTo>
                      <a:pt x="149" y="697"/>
                    </a:lnTo>
                    <a:lnTo>
                      <a:pt x="132" y="707"/>
                    </a:lnTo>
                    <a:lnTo>
                      <a:pt x="115" y="715"/>
                    </a:lnTo>
                    <a:lnTo>
                      <a:pt x="100" y="725"/>
                    </a:lnTo>
                    <a:lnTo>
                      <a:pt x="82" y="734"/>
                    </a:lnTo>
                    <a:lnTo>
                      <a:pt x="66" y="743"/>
                    </a:lnTo>
                    <a:lnTo>
                      <a:pt x="50" y="753"/>
                    </a:lnTo>
                    <a:lnTo>
                      <a:pt x="36" y="764"/>
                    </a:lnTo>
                    <a:lnTo>
                      <a:pt x="27" y="762"/>
                    </a:lnTo>
                    <a:lnTo>
                      <a:pt x="20" y="764"/>
                    </a:lnTo>
                    <a:lnTo>
                      <a:pt x="13" y="768"/>
                    </a:lnTo>
                    <a:lnTo>
                      <a:pt x="8" y="770"/>
                    </a:lnTo>
                    <a:lnTo>
                      <a:pt x="1" y="757"/>
                    </a:lnTo>
                    <a:lnTo>
                      <a:pt x="0" y="747"/>
                    </a:lnTo>
                    <a:lnTo>
                      <a:pt x="1" y="736"/>
                    </a:lnTo>
                    <a:lnTo>
                      <a:pt x="8" y="727"/>
                    </a:lnTo>
                    <a:lnTo>
                      <a:pt x="15" y="716"/>
                    </a:lnTo>
                    <a:lnTo>
                      <a:pt x="25" y="708"/>
                    </a:lnTo>
                    <a:lnTo>
                      <a:pt x="36" y="701"/>
                    </a:lnTo>
                    <a:lnTo>
                      <a:pt x="50" y="693"/>
                    </a:lnTo>
                    <a:lnTo>
                      <a:pt x="64" y="685"/>
                    </a:lnTo>
                    <a:lnTo>
                      <a:pt x="78" y="677"/>
                    </a:lnTo>
                    <a:lnTo>
                      <a:pt x="92" y="669"/>
                    </a:lnTo>
                    <a:lnTo>
                      <a:pt x="106" y="663"/>
                    </a:lnTo>
                    <a:lnTo>
                      <a:pt x="119" y="655"/>
                    </a:lnTo>
                    <a:lnTo>
                      <a:pt x="131" y="648"/>
                    </a:lnTo>
                    <a:lnTo>
                      <a:pt x="142" y="641"/>
                    </a:lnTo>
                    <a:lnTo>
                      <a:pt x="150" y="634"/>
                    </a:lnTo>
                    <a:lnTo>
                      <a:pt x="181" y="615"/>
                    </a:lnTo>
                    <a:lnTo>
                      <a:pt x="212" y="597"/>
                    </a:lnTo>
                    <a:lnTo>
                      <a:pt x="242" y="577"/>
                    </a:lnTo>
                    <a:lnTo>
                      <a:pt x="273" y="560"/>
                    </a:lnTo>
                    <a:lnTo>
                      <a:pt x="304" y="541"/>
                    </a:lnTo>
                    <a:lnTo>
                      <a:pt x="336" y="523"/>
                    </a:lnTo>
                    <a:lnTo>
                      <a:pt x="365" y="505"/>
                    </a:lnTo>
                    <a:lnTo>
                      <a:pt x="397" y="488"/>
                    </a:lnTo>
                    <a:lnTo>
                      <a:pt x="428" y="469"/>
                    </a:lnTo>
                    <a:lnTo>
                      <a:pt x="460" y="451"/>
                    </a:lnTo>
                    <a:lnTo>
                      <a:pt x="490" y="434"/>
                    </a:lnTo>
                    <a:lnTo>
                      <a:pt x="521" y="415"/>
                    </a:lnTo>
                    <a:lnTo>
                      <a:pt x="552" y="397"/>
                    </a:lnTo>
                    <a:lnTo>
                      <a:pt x="584" y="380"/>
                    </a:lnTo>
                    <a:lnTo>
                      <a:pt x="615" y="363"/>
                    </a:lnTo>
                    <a:lnTo>
                      <a:pt x="647" y="346"/>
                    </a:lnTo>
                    <a:lnTo>
                      <a:pt x="686" y="326"/>
                    </a:lnTo>
                    <a:lnTo>
                      <a:pt x="723" y="307"/>
                    </a:lnTo>
                    <a:lnTo>
                      <a:pt x="761" y="287"/>
                    </a:lnTo>
                    <a:lnTo>
                      <a:pt x="800" y="267"/>
                    </a:lnTo>
                    <a:lnTo>
                      <a:pt x="836" y="245"/>
                    </a:lnTo>
                    <a:lnTo>
                      <a:pt x="875" y="226"/>
                    </a:lnTo>
                    <a:lnTo>
                      <a:pt x="913" y="204"/>
                    </a:lnTo>
                    <a:lnTo>
                      <a:pt x="951" y="182"/>
                    </a:lnTo>
                    <a:lnTo>
                      <a:pt x="987" y="160"/>
                    </a:lnTo>
                    <a:lnTo>
                      <a:pt x="1025" y="137"/>
                    </a:lnTo>
                    <a:lnTo>
                      <a:pt x="1062" y="113"/>
                    </a:lnTo>
                    <a:lnTo>
                      <a:pt x="1099" y="91"/>
                    </a:lnTo>
                    <a:lnTo>
                      <a:pt x="1135" y="68"/>
                    </a:lnTo>
                    <a:lnTo>
                      <a:pt x="1171" y="45"/>
                    </a:lnTo>
                    <a:lnTo>
                      <a:pt x="1207" y="22"/>
                    </a:lnTo>
                    <a:lnTo>
                      <a:pt x="1244" y="0"/>
                    </a:lnTo>
                    <a:close/>
                  </a:path>
                </a:pathLst>
              </a:custGeom>
              <a:solidFill>
                <a:srgbClr val="FFFFC2"/>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94" name="Freeform 647"/>
              <p:cNvSpPr/>
              <p:nvPr/>
            </p:nvSpPr>
            <p:spPr bwMode="auto">
              <a:xfrm>
                <a:off x="3345" y="36"/>
                <a:ext cx="52" cy="26"/>
              </a:xfrm>
              <a:custGeom>
                <a:avLst/>
                <a:gdLst>
                  <a:gd name="T0" fmla="*/ 27 w 156"/>
                  <a:gd name="T1" fmla="*/ 0 h 107"/>
                  <a:gd name="T2" fmla="*/ 33 w 156"/>
                  <a:gd name="T3" fmla="*/ 0 h 107"/>
                  <a:gd name="T4" fmla="*/ 39 w 156"/>
                  <a:gd name="T5" fmla="*/ 2 h 107"/>
                  <a:gd name="T6" fmla="*/ 45 w 156"/>
                  <a:gd name="T7" fmla="*/ 6 h 107"/>
                  <a:gd name="T8" fmla="*/ 49 w 156"/>
                  <a:gd name="T9" fmla="*/ 9 h 107"/>
                  <a:gd name="T10" fmla="*/ 51 w 156"/>
                  <a:gd name="T11" fmla="*/ 13 h 107"/>
                  <a:gd name="T12" fmla="*/ 51 w 156"/>
                  <a:gd name="T13" fmla="*/ 16 h 107"/>
                  <a:gd name="T14" fmla="*/ 48 w 156"/>
                  <a:gd name="T15" fmla="*/ 18 h 107"/>
                  <a:gd name="T16" fmla="*/ 45 w 156"/>
                  <a:gd name="T17" fmla="*/ 18 h 107"/>
                  <a:gd name="T18" fmla="*/ 45 w 156"/>
                  <a:gd name="T19" fmla="*/ 17 h 107"/>
                  <a:gd name="T20" fmla="*/ 43 w 156"/>
                  <a:gd name="T21" fmla="*/ 15 h 107"/>
                  <a:gd name="T22" fmla="*/ 41 w 156"/>
                  <a:gd name="T23" fmla="*/ 13 h 107"/>
                  <a:gd name="T24" fmla="*/ 37 w 156"/>
                  <a:gd name="T25" fmla="*/ 10 h 107"/>
                  <a:gd name="T26" fmla="*/ 35 w 156"/>
                  <a:gd name="T27" fmla="*/ 9 h 107"/>
                  <a:gd name="T28" fmla="*/ 36 w 156"/>
                  <a:gd name="T29" fmla="*/ 11 h 107"/>
                  <a:gd name="T30" fmla="*/ 38 w 156"/>
                  <a:gd name="T31" fmla="*/ 14 h 107"/>
                  <a:gd name="T32" fmla="*/ 39 w 156"/>
                  <a:gd name="T33" fmla="*/ 16 h 107"/>
                  <a:gd name="T34" fmla="*/ 41 w 156"/>
                  <a:gd name="T35" fmla="*/ 19 h 107"/>
                  <a:gd name="T36" fmla="*/ 38 w 156"/>
                  <a:gd name="T37" fmla="*/ 22 h 107"/>
                  <a:gd name="T38" fmla="*/ 35 w 156"/>
                  <a:gd name="T39" fmla="*/ 24 h 107"/>
                  <a:gd name="T40" fmla="*/ 32 w 156"/>
                  <a:gd name="T41" fmla="*/ 22 h 107"/>
                  <a:gd name="T42" fmla="*/ 29 w 156"/>
                  <a:gd name="T43" fmla="*/ 18 h 107"/>
                  <a:gd name="T44" fmla="*/ 25 w 156"/>
                  <a:gd name="T45" fmla="*/ 16 h 107"/>
                  <a:gd name="T46" fmla="*/ 19 w 156"/>
                  <a:gd name="T47" fmla="*/ 15 h 107"/>
                  <a:gd name="T48" fmla="*/ 18 w 156"/>
                  <a:gd name="T49" fmla="*/ 16 h 107"/>
                  <a:gd name="T50" fmla="*/ 20 w 156"/>
                  <a:gd name="T51" fmla="*/ 19 h 107"/>
                  <a:gd name="T52" fmla="*/ 18 w 156"/>
                  <a:gd name="T53" fmla="*/ 22 h 107"/>
                  <a:gd name="T54" fmla="*/ 14 w 156"/>
                  <a:gd name="T55" fmla="*/ 25 h 107"/>
                  <a:gd name="T56" fmla="*/ 8 w 156"/>
                  <a:gd name="T57" fmla="*/ 24 h 107"/>
                  <a:gd name="T58" fmla="*/ 4 w 156"/>
                  <a:gd name="T59" fmla="*/ 20 h 107"/>
                  <a:gd name="T60" fmla="*/ 1 w 156"/>
                  <a:gd name="T61" fmla="*/ 16 h 107"/>
                  <a:gd name="T62" fmla="*/ 0 w 156"/>
                  <a:gd name="T63" fmla="*/ 12 h 107"/>
                  <a:gd name="T64" fmla="*/ 1 w 156"/>
                  <a:gd name="T65" fmla="*/ 9 h 107"/>
                  <a:gd name="T66" fmla="*/ 3 w 156"/>
                  <a:gd name="T67" fmla="*/ 6 h 107"/>
                  <a:gd name="T68" fmla="*/ 8 w 156"/>
                  <a:gd name="T69" fmla="*/ 5 h 107"/>
                  <a:gd name="T70" fmla="*/ 13 w 156"/>
                  <a:gd name="T71" fmla="*/ 4 h 107"/>
                  <a:gd name="T72" fmla="*/ 17 w 156"/>
                  <a:gd name="T73" fmla="*/ 4 h 107"/>
                  <a:gd name="T74" fmla="*/ 18 w 156"/>
                  <a:gd name="T75" fmla="*/ 3 h 107"/>
                  <a:gd name="T76" fmla="*/ 22 w 156"/>
                  <a:gd name="T77" fmla="*/ 1 h 107"/>
                  <a:gd name="T78" fmla="*/ 24 w 156"/>
                  <a:gd name="T79" fmla="*/ 1 h 1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56"/>
                  <a:gd name="T121" fmla="*/ 0 h 107"/>
                  <a:gd name="T122" fmla="*/ 156 w 156"/>
                  <a:gd name="T123" fmla="*/ 107 h 1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56" h="107">
                    <a:moveTo>
                      <a:pt x="73" y="3"/>
                    </a:moveTo>
                    <a:lnTo>
                      <a:pt x="80" y="0"/>
                    </a:lnTo>
                    <a:lnTo>
                      <a:pt x="88" y="0"/>
                    </a:lnTo>
                    <a:lnTo>
                      <a:pt x="98" y="2"/>
                    </a:lnTo>
                    <a:lnTo>
                      <a:pt x="108" y="7"/>
                    </a:lnTo>
                    <a:lnTo>
                      <a:pt x="117" y="10"/>
                    </a:lnTo>
                    <a:lnTo>
                      <a:pt x="126" y="16"/>
                    </a:lnTo>
                    <a:lnTo>
                      <a:pt x="134" y="23"/>
                    </a:lnTo>
                    <a:lnTo>
                      <a:pt x="143" y="30"/>
                    </a:lnTo>
                    <a:lnTo>
                      <a:pt x="147" y="37"/>
                    </a:lnTo>
                    <a:lnTo>
                      <a:pt x="152" y="45"/>
                    </a:lnTo>
                    <a:lnTo>
                      <a:pt x="154" y="52"/>
                    </a:lnTo>
                    <a:lnTo>
                      <a:pt x="156" y="59"/>
                    </a:lnTo>
                    <a:lnTo>
                      <a:pt x="154" y="65"/>
                    </a:lnTo>
                    <a:lnTo>
                      <a:pt x="149" y="71"/>
                    </a:lnTo>
                    <a:lnTo>
                      <a:pt x="143" y="76"/>
                    </a:lnTo>
                    <a:lnTo>
                      <a:pt x="133" y="81"/>
                    </a:lnTo>
                    <a:lnTo>
                      <a:pt x="134" y="75"/>
                    </a:lnTo>
                    <a:lnTo>
                      <a:pt x="134" y="73"/>
                    </a:lnTo>
                    <a:lnTo>
                      <a:pt x="134" y="69"/>
                    </a:lnTo>
                    <a:lnTo>
                      <a:pt x="133" y="67"/>
                    </a:lnTo>
                    <a:lnTo>
                      <a:pt x="130" y="62"/>
                    </a:lnTo>
                    <a:lnTo>
                      <a:pt x="127" y="57"/>
                    </a:lnTo>
                    <a:lnTo>
                      <a:pt x="123" y="53"/>
                    </a:lnTo>
                    <a:lnTo>
                      <a:pt x="120" y="49"/>
                    </a:lnTo>
                    <a:lnTo>
                      <a:pt x="112" y="41"/>
                    </a:lnTo>
                    <a:lnTo>
                      <a:pt x="105" y="35"/>
                    </a:lnTo>
                    <a:lnTo>
                      <a:pt x="105" y="37"/>
                    </a:lnTo>
                    <a:lnTo>
                      <a:pt x="106" y="41"/>
                    </a:lnTo>
                    <a:lnTo>
                      <a:pt x="108" y="47"/>
                    </a:lnTo>
                    <a:lnTo>
                      <a:pt x="112" y="52"/>
                    </a:lnTo>
                    <a:lnTo>
                      <a:pt x="113" y="56"/>
                    </a:lnTo>
                    <a:lnTo>
                      <a:pt x="116" y="62"/>
                    </a:lnTo>
                    <a:lnTo>
                      <a:pt x="117" y="67"/>
                    </a:lnTo>
                    <a:lnTo>
                      <a:pt x="120" y="71"/>
                    </a:lnTo>
                    <a:lnTo>
                      <a:pt x="122" y="80"/>
                    </a:lnTo>
                    <a:lnTo>
                      <a:pt x="119" y="89"/>
                    </a:lnTo>
                    <a:lnTo>
                      <a:pt x="115" y="92"/>
                    </a:lnTo>
                    <a:lnTo>
                      <a:pt x="112" y="96"/>
                    </a:lnTo>
                    <a:lnTo>
                      <a:pt x="105" y="97"/>
                    </a:lnTo>
                    <a:lnTo>
                      <a:pt x="98" y="100"/>
                    </a:lnTo>
                    <a:lnTo>
                      <a:pt x="96" y="92"/>
                    </a:lnTo>
                    <a:lnTo>
                      <a:pt x="94" y="84"/>
                    </a:lnTo>
                    <a:lnTo>
                      <a:pt x="88" y="76"/>
                    </a:lnTo>
                    <a:lnTo>
                      <a:pt x="83" y="70"/>
                    </a:lnTo>
                    <a:lnTo>
                      <a:pt x="74" y="64"/>
                    </a:lnTo>
                    <a:lnTo>
                      <a:pt x="66" y="62"/>
                    </a:lnTo>
                    <a:lnTo>
                      <a:pt x="57" y="60"/>
                    </a:lnTo>
                    <a:lnTo>
                      <a:pt x="49" y="62"/>
                    </a:lnTo>
                    <a:lnTo>
                      <a:pt x="53" y="67"/>
                    </a:lnTo>
                    <a:lnTo>
                      <a:pt x="57" y="74"/>
                    </a:lnTo>
                    <a:lnTo>
                      <a:pt x="59" y="80"/>
                    </a:lnTo>
                    <a:lnTo>
                      <a:pt x="59" y="87"/>
                    </a:lnTo>
                    <a:lnTo>
                      <a:pt x="55" y="92"/>
                    </a:lnTo>
                    <a:lnTo>
                      <a:pt x="49" y="98"/>
                    </a:lnTo>
                    <a:lnTo>
                      <a:pt x="42" y="102"/>
                    </a:lnTo>
                    <a:lnTo>
                      <a:pt x="35" y="107"/>
                    </a:lnTo>
                    <a:lnTo>
                      <a:pt x="25" y="98"/>
                    </a:lnTo>
                    <a:lnTo>
                      <a:pt x="20" y="91"/>
                    </a:lnTo>
                    <a:lnTo>
                      <a:pt x="13" y="82"/>
                    </a:lnTo>
                    <a:lnTo>
                      <a:pt x="9" y="75"/>
                    </a:lnTo>
                    <a:lnTo>
                      <a:pt x="3" y="67"/>
                    </a:lnTo>
                    <a:lnTo>
                      <a:pt x="2" y="58"/>
                    </a:lnTo>
                    <a:lnTo>
                      <a:pt x="0" y="49"/>
                    </a:lnTo>
                    <a:lnTo>
                      <a:pt x="2" y="43"/>
                    </a:lnTo>
                    <a:lnTo>
                      <a:pt x="2" y="36"/>
                    </a:lnTo>
                    <a:lnTo>
                      <a:pt x="6" y="31"/>
                    </a:lnTo>
                    <a:lnTo>
                      <a:pt x="10" y="26"/>
                    </a:lnTo>
                    <a:lnTo>
                      <a:pt x="16" y="23"/>
                    </a:lnTo>
                    <a:lnTo>
                      <a:pt x="23" y="19"/>
                    </a:lnTo>
                    <a:lnTo>
                      <a:pt x="32" y="18"/>
                    </a:lnTo>
                    <a:lnTo>
                      <a:pt x="38" y="18"/>
                    </a:lnTo>
                    <a:lnTo>
                      <a:pt x="43" y="18"/>
                    </a:lnTo>
                    <a:lnTo>
                      <a:pt x="50" y="18"/>
                    </a:lnTo>
                    <a:lnTo>
                      <a:pt x="59" y="20"/>
                    </a:lnTo>
                    <a:lnTo>
                      <a:pt x="55" y="13"/>
                    </a:lnTo>
                    <a:lnTo>
                      <a:pt x="59" y="9"/>
                    </a:lnTo>
                    <a:lnTo>
                      <a:pt x="66" y="5"/>
                    </a:lnTo>
                    <a:lnTo>
                      <a:pt x="73" y="3"/>
                    </a:lnTo>
                    <a:close/>
                  </a:path>
                </a:pathLst>
              </a:custGeom>
              <a:solidFill>
                <a:srgbClr val="FFD6C9"/>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95" name="Freeform 648"/>
              <p:cNvSpPr/>
              <p:nvPr/>
            </p:nvSpPr>
            <p:spPr bwMode="auto">
              <a:xfrm>
                <a:off x="3187" y="38"/>
                <a:ext cx="49" cy="21"/>
              </a:xfrm>
              <a:custGeom>
                <a:avLst/>
                <a:gdLst>
                  <a:gd name="T0" fmla="*/ 43 w 148"/>
                  <a:gd name="T1" fmla="*/ 0 h 81"/>
                  <a:gd name="T2" fmla="*/ 45 w 148"/>
                  <a:gd name="T3" fmla="*/ 1 h 81"/>
                  <a:gd name="T4" fmla="*/ 47 w 148"/>
                  <a:gd name="T5" fmla="*/ 1 h 81"/>
                  <a:gd name="T6" fmla="*/ 48 w 148"/>
                  <a:gd name="T7" fmla="*/ 2 h 81"/>
                  <a:gd name="T8" fmla="*/ 49 w 148"/>
                  <a:gd name="T9" fmla="*/ 3 h 81"/>
                  <a:gd name="T10" fmla="*/ 49 w 148"/>
                  <a:gd name="T11" fmla="*/ 4 h 81"/>
                  <a:gd name="T12" fmla="*/ 46 w 148"/>
                  <a:gd name="T13" fmla="*/ 6 h 81"/>
                  <a:gd name="T14" fmla="*/ 44 w 148"/>
                  <a:gd name="T15" fmla="*/ 7 h 81"/>
                  <a:gd name="T16" fmla="*/ 43 w 148"/>
                  <a:gd name="T17" fmla="*/ 8 h 81"/>
                  <a:gd name="T18" fmla="*/ 41 w 148"/>
                  <a:gd name="T19" fmla="*/ 8 h 81"/>
                  <a:gd name="T20" fmla="*/ 39 w 148"/>
                  <a:gd name="T21" fmla="*/ 9 h 81"/>
                  <a:gd name="T22" fmla="*/ 37 w 148"/>
                  <a:gd name="T23" fmla="*/ 9 h 81"/>
                  <a:gd name="T24" fmla="*/ 35 w 148"/>
                  <a:gd name="T25" fmla="*/ 10 h 81"/>
                  <a:gd name="T26" fmla="*/ 33 w 148"/>
                  <a:gd name="T27" fmla="*/ 11 h 81"/>
                  <a:gd name="T28" fmla="*/ 31 w 148"/>
                  <a:gd name="T29" fmla="*/ 12 h 81"/>
                  <a:gd name="T30" fmla="*/ 29 w 148"/>
                  <a:gd name="T31" fmla="*/ 12 h 81"/>
                  <a:gd name="T32" fmla="*/ 27 w 148"/>
                  <a:gd name="T33" fmla="*/ 12 h 81"/>
                  <a:gd name="T34" fmla="*/ 25 w 148"/>
                  <a:gd name="T35" fmla="*/ 13 h 81"/>
                  <a:gd name="T36" fmla="*/ 23 w 148"/>
                  <a:gd name="T37" fmla="*/ 14 h 81"/>
                  <a:gd name="T38" fmla="*/ 20 w 148"/>
                  <a:gd name="T39" fmla="*/ 15 h 81"/>
                  <a:gd name="T40" fmla="*/ 18 w 148"/>
                  <a:gd name="T41" fmla="*/ 16 h 81"/>
                  <a:gd name="T42" fmla="*/ 15 w 148"/>
                  <a:gd name="T43" fmla="*/ 17 h 81"/>
                  <a:gd name="T44" fmla="*/ 13 w 148"/>
                  <a:gd name="T45" fmla="*/ 18 h 81"/>
                  <a:gd name="T46" fmla="*/ 11 w 148"/>
                  <a:gd name="T47" fmla="*/ 19 h 81"/>
                  <a:gd name="T48" fmla="*/ 9 w 148"/>
                  <a:gd name="T49" fmla="*/ 20 h 81"/>
                  <a:gd name="T50" fmla="*/ 7 w 148"/>
                  <a:gd name="T51" fmla="*/ 20 h 81"/>
                  <a:gd name="T52" fmla="*/ 4 w 148"/>
                  <a:gd name="T53" fmla="*/ 21 h 81"/>
                  <a:gd name="T54" fmla="*/ 2 w 148"/>
                  <a:gd name="T55" fmla="*/ 20 h 81"/>
                  <a:gd name="T56" fmla="*/ 0 w 148"/>
                  <a:gd name="T57" fmla="*/ 20 h 81"/>
                  <a:gd name="T58" fmla="*/ 3 w 148"/>
                  <a:gd name="T59" fmla="*/ 18 h 81"/>
                  <a:gd name="T60" fmla="*/ 5 w 148"/>
                  <a:gd name="T61" fmla="*/ 18 h 81"/>
                  <a:gd name="T62" fmla="*/ 8 w 148"/>
                  <a:gd name="T63" fmla="*/ 16 h 81"/>
                  <a:gd name="T64" fmla="*/ 11 w 148"/>
                  <a:gd name="T65" fmla="*/ 15 h 81"/>
                  <a:gd name="T66" fmla="*/ 14 w 148"/>
                  <a:gd name="T67" fmla="*/ 14 h 81"/>
                  <a:gd name="T68" fmla="*/ 17 w 148"/>
                  <a:gd name="T69" fmla="*/ 12 h 81"/>
                  <a:gd name="T70" fmla="*/ 20 w 148"/>
                  <a:gd name="T71" fmla="*/ 11 h 81"/>
                  <a:gd name="T72" fmla="*/ 23 w 148"/>
                  <a:gd name="T73" fmla="*/ 10 h 81"/>
                  <a:gd name="T74" fmla="*/ 25 w 148"/>
                  <a:gd name="T75" fmla="*/ 9 h 81"/>
                  <a:gd name="T76" fmla="*/ 28 w 148"/>
                  <a:gd name="T77" fmla="*/ 8 h 81"/>
                  <a:gd name="T78" fmla="*/ 31 w 148"/>
                  <a:gd name="T79" fmla="*/ 6 h 81"/>
                  <a:gd name="T80" fmla="*/ 34 w 148"/>
                  <a:gd name="T81" fmla="*/ 5 h 81"/>
                  <a:gd name="T82" fmla="*/ 36 w 148"/>
                  <a:gd name="T83" fmla="*/ 4 h 81"/>
                  <a:gd name="T84" fmla="*/ 38 w 148"/>
                  <a:gd name="T85" fmla="*/ 2 h 81"/>
                  <a:gd name="T86" fmla="*/ 41 w 148"/>
                  <a:gd name="T87" fmla="*/ 1 h 81"/>
                  <a:gd name="T88" fmla="*/ 43 w 148"/>
                  <a:gd name="T89" fmla="*/ 0 h 81"/>
                  <a:gd name="T90" fmla="*/ 43 w 148"/>
                  <a:gd name="T91" fmla="*/ 0 h 8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8"/>
                  <a:gd name="T139" fmla="*/ 0 h 81"/>
                  <a:gd name="T140" fmla="*/ 148 w 148"/>
                  <a:gd name="T141" fmla="*/ 81 h 8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8" h="81">
                    <a:moveTo>
                      <a:pt x="130" y="0"/>
                    </a:moveTo>
                    <a:lnTo>
                      <a:pt x="137" y="3"/>
                    </a:lnTo>
                    <a:lnTo>
                      <a:pt x="142" y="5"/>
                    </a:lnTo>
                    <a:lnTo>
                      <a:pt x="145" y="8"/>
                    </a:lnTo>
                    <a:lnTo>
                      <a:pt x="148" y="10"/>
                    </a:lnTo>
                    <a:lnTo>
                      <a:pt x="147" y="16"/>
                    </a:lnTo>
                    <a:lnTo>
                      <a:pt x="140" y="24"/>
                    </a:lnTo>
                    <a:lnTo>
                      <a:pt x="134" y="26"/>
                    </a:lnTo>
                    <a:lnTo>
                      <a:pt x="130" y="29"/>
                    </a:lnTo>
                    <a:lnTo>
                      <a:pt x="124" y="31"/>
                    </a:lnTo>
                    <a:lnTo>
                      <a:pt x="119" y="34"/>
                    </a:lnTo>
                    <a:lnTo>
                      <a:pt x="112" y="36"/>
                    </a:lnTo>
                    <a:lnTo>
                      <a:pt x="106" y="38"/>
                    </a:lnTo>
                    <a:lnTo>
                      <a:pt x="99" y="42"/>
                    </a:lnTo>
                    <a:lnTo>
                      <a:pt x="94" y="45"/>
                    </a:lnTo>
                    <a:lnTo>
                      <a:pt x="87" y="46"/>
                    </a:lnTo>
                    <a:lnTo>
                      <a:pt x="81" y="48"/>
                    </a:lnTo>
                    <a:lnTo>
                      <a:pt x="74" y="51"/>
                    </a:lnTo>
                    <a:lnTo>
                      <a:pt x="68" y="53"/>
                    </a:lnTo>
                    <a:lnTo>
                      <a:pt x="59" y="58"/>
                    </a:lnTo>
                    <a:lnTo>
                      <a:pt x="53" y="63"/>
                    </a:lnTo>
                    <a:lnTo>
                      <a:pt x="46" y="64"/>
                    </a:lnTo>
                    <a:lnTo>
                      <a:pt x="39" y="68"/>
                    </a:lnTo>
                    <a:lnTo>
                      <a:pt x="32" y="73"/>
                    </a:lnTo>
                    <a:lnTo>
                      <a:pt x="27" y="76"/>
                    </a:lnTo>
                    <a:lnTo>
                      <a:pt x="20" y="79"/>
                    </a:lnTo>
                    <a:lnTo>
                      <a:pt x="13" y="81"/>
                    </a:lnTo>
                    <a:lnTo>
                      <a:pt x="6" y="79"/>
                    </a:lnTo>
                    <a:lnTo>
                      <a:pt x="0" y="76"/>
                    </a:lnTo>
                    <a:lnTo>
                      <a:pt x="8" y="71"/>
                    </a:lnTo>
                    <a:lnTo>
                      <a:pt x="15" y="68"/>
                    </a:lnTo>
                    <a:lnTo>
                      <a:pt x="25" y="63"/>
                    </a:lnTo>
                    <a:lnTo>
                      <a:pt x="34" y="59"/>
                    </a:lnTo>
                    <a:lnTo>
                      <a:pt x="42" y="53"/>
                    </a:lnTo>
                    <a:lnTo>
                      <a:pt x="52" y="48"/>
                    </a:lnTo>
                    <a:lnTo>
                      <a:pt x="60" y="43"/>
                    </a:lnTo>
                    <a:lnTo>
                      <a:pt x="68" y="38"/>
                    </a:lnTo>
                    <a:lnTo>
                      <a:pt x="77" y="34"/>
                    </a:lnTo>
                    <a:lnTo>
                      <a:pt x="85" y="29"/>
                    </a:lnTo>
                    <a:lnTo>
                      <a:pt x="94" y="24"/>
                    </a:lnTo>
                    <a:lnTo>
                      <a:pt x="102" y="19"/>
                    </a:lnTo>
                    <a:lnTo>
                      <a:pt x="109" y="14"/>
                    </a:lnTo>
                    <a:lnTo>
                      <a:pt x="116" y="9"/>
                    </a:lnTo>
                    <a:lnTo>
                      <a:pt x="123" y="4"/>
                    </a:lnTo>
                    <a:lnTo>
                      <a:pt x="13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96" name="Freeform 649"/>
              <p:cNvSpPr/>
              <p:nvPr/>
            </p:nvSpPr>
            <p:spPr bwMode="auto">
              <a:xfrm>
                <a:off x="3186" y="41"/>
                <a:ext cx="15" cy="6"/>
              </a:xfrm>
              <a:custGeom>
                <a:avLst/>
                <a:gdLst>
                  <a:gd name="T0" fmla="*/ 12 w 47"/>
                  <a:gd name="T1" fmla="*/ 0 h 25"/>
                  <a:gd name="T2" fmla="*/ 14 w 47"/>
                  <a:gd name="T3" fmla="*/ 0 h 25"/>
                  <a:gd name="T4" fmla="*/ 15 w 47"/>
                  <a:gd name="T5" fmla="*/ 1 h 25"/>
                  <a:gd name="T6" fmla="*/ 15 w 47"/>
                  <a:gd name="T7" fmla="*/ 1 h 25"/>
                  <a:gd name="T8" fmla="*/ 15 w 47"/>
                  <a:gd name="T9" fmla="*/ 2 h 25"/>
                  <a:gd name="T10" fmla="*/ 14 w 47"/>
                  <a:gd name="T11" fmla="*/ 2 h 25"/>
                  <a:gd name="T12" fmla="*/ 12 w 47"/>
                  <a:gd name="T13" fmla="*/ 3 h 25"/>
                  <a:gd name="T14" fmla="*/ 10 w 47"/>
                  <a:gd name="T15" fmla="*/ 4 h 25"/>
                  <a:gd name="T16" fmla="*/ 8 w 47"/>
                  <a:gd name="T17" fmla="*/ 4 h 25"/>
                  <a:gd name="T18" fmla="*/ 5 w 47"/>
                  <a:gd name="T19" fmla="*/ 5 h 25"/>
                  <a:gd name="T20" fmla="*/ 3 w 47"/>
                  <a:gd name="T21" fmla="*/ 5 h 25"/>
                  <a:gd name="T22" fmla="*/ 1 w 47"/>
                  <a:gd name="T23" fmla="*/ 6 h 25"/>
                  <a:gd name="T24" fmla="*/ 1 w 47"/>
                  <a:gd name="T25" fmla="*/ 6 h 25"/>
                  <a:gd name="T26" fmla="*/ 0 w 47"/>
                  <a:gd name="T27" fmla="*/ 6 h 25"/>
                  <a:gd name="T28" fmla="*/ 3 w 47"/>
                  <a:gd name="T29" fmla="*/ 4 h 25"/>
                  <a:gd name="T30" fmla="*/ 6 w 47"/>
                  <a:gd name="T31" fmla="*/ 3 h 25"/>
                  <a:gd name="T32" fmla="*/ 9 w 47"/>
                  <a:gd name="T33" fmla="*/ 1 h 25"/>
                  <a:gd name="T34" fmla="*/ 12 w 47"/>
                  <a:gd name="T35" fmla="*/ 0 h 25"/>
                  <a:gd name="T36" fmla="*/ 12 w 47"/>
                  <a:gd name="T37" fmla="*/ 0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25"/>
                  <a:gd name="T59" fmla="*/ 47 w 47"/>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25">
                    <a:moveTo>
                      <a:pt x="38" y="0"/>
                    </a:moveTo>
                    <a:lnTo>
                      <a:pt x="43" y="1"/>
                    </a:lnTo>
                    <a:lnTo>
                      <a:pt x="46" y="3"/>
                    </a:lnTo>
                    <a:lnTo>
                      <a:pt x="47" y="5"/>
                    </a:lnTo>
                    <a:lnTo>
                      <a:pt x="47" y="9"/>
                    </a:lnTo>
                    <a:lnTo>
                      <a:pt x="43" y="10"/>
                    </a:lnTo>
                    <a:lnTo>
                      <a:pt x="38" y="12"/>
                    </a:lnTo>
                    <a:lnTo>
                      <a:pt x="31" y="16"/>
                    </a:lnTo>
                    <a:lnTo>
                      <a:pt x="25" y="18"/>
                    </a:lnTo>
                    <a:lnTo>
                      <a:pt x="17" y="20"/>
                    </a:lnTo>
                    <a:lnTo>
                      <a:pt x="10" y="22"/>
                    </a:lnTo>
                    <a:lnTo>
                      <a:pt x="4" y="23"/>
                    </a:lnTo>
                    <a:lnTo>
                      <a:pt x="3" y="25"/>
                    </a:lnTo>
                    <a:lnTo>
                      <a:pt x="0" y="25"/>
                    </a:lnTo>
                    <a:lnTo>
                      <a:pt x="8" y="17"/>
                    </a:lnTo>
                    <a:lnTo>
                      <a:pt x="18" y="12"/>
                    </a:lnTo>
                    <a:lnTo>
                      <a:pt x="28" y="6"/>
                    </a:lnTo>
                    <a:lnTo>
                      <a:pt x="3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97" name="Freeform 650"/>
              <p:cNvSpPr/>
              <p:nvPr/>
            </p:nvSpPr>
            <p:spPr bwMode="auto">
              <a:xfrm>
                <a:off x="3208" y="44"/>
                <a:ext cx="44" cy="19"/>
              </a:xfrm>
              <a:custGeom>
                <a:avLst/>
                <a:gdLst>
                  <a:gd name="T0" fmla="*/ 37 w 132"/>
                  <a:gd name="T1" fmla="*/ 0 h 77"/>
                  <a:gd name="T2" fmla="*/ 40 w 132"/>
                  <a:gd name="T3" fmla="*/ 0 h 77"/>
                  <a:gd name="T4" fmla="*/ 42 w 132"/>
                  <a:gd name="T5" fmla="*/ 1 h 77"/>
                  <a:gd name="T6" fmla="*/ 43 w 132"/>
                  <a:gd name="T7" fmla="*/ 2 h 77"/>
                  <a:gd name="T8" fmla="*/ 44 w 132"/>
                  <a:gd name="T9" fmla="*/ 3 h 77"/>
                  <a:gd name="T10" fmla="*/ 43 w 132"/>
                  <a:gd name="T11" fmla="*/ 4 h 77"/>
                  <a:gd name="T12" fmla="*/ 41 w 132"/>
                  <a:gd name="T13" fmla="*/ 6 h 77"/>
                  <a:gd name="T14" fmla="*/ 39 w 132"/>
                  <a:gd name="T15" fmla="*/ 7 h 77"/>
                  <a:gd name="T16" fmla="*/ 38 w 132"/>
                  <a:gd name="T17" fmla="*/ 7 h 77"/>
                  <a:gd name="T18" fmla="*/ 36 w 132"/>
                  <a:gd name="T19" fmla="*/ 8 h 77"/>
                  <a:gd name="T20" fmla="*/ 34 w 132"/>
                  <a:gd name="T21" fmla="*/ 9 h 77"/>
                  <a:gd name="T22" fmla="*/ 32 w 132"/>
                  <a:gd name="T23" fmla="*/ 9 h 77"/>
                  <a:gd name="T24" fmla="*/ 30 w 132"/>
                  <a:gd name="T25" fmla="*/ 10 h 77"/>
                  <a:gd name="T26" fmla="*/ 27 w 132"/>
                  <a:gd name="T27" fmla="*/ 11 h 77"/>
                  <a:gd name="T28" fmla="*/ 26 w 132"/>
                  <a:gd name="T29" fmla="*/ 11 h 77"/>
                  <a:gd name="T30" fmla="*/ 23 w 132"/>
                  <a:gd name="T31" fmla="*/ 12 h 77"/>
                  <a:gd name="T32" fmla="*/ 21 w 132"/>
                  <a:gd name="T33" fmla="*/ 13 h 77"/>
                  <a:gd name="T34" fmla="*/ 19 w 132"/>
                  <a:gd name="T35" fmla="*/ 14 h 77"/>
                  <a:gd name="T36" fmla="*/ 17 w 132"/>
                  <a:gd name="T37" fmla="*/ 14 h 77"/>
                  <a:gd name="T38" fmla="*/ 14 w 132"/>
                  <a:gd name="T39" fmla="*/ 16 h 77"/>
                  <a:gd name="T40" fmla="*/ 12 w 132"/>
                  <a:gd name="T41" fmla="*/ 18 h 77"/>
                  <a:gd name="T42" fmla="*/ 9 w 132"/>
                  <a:gd name="T43" fmla="*/ 19 h 77"/>
                  <a:gd name="T44" fmla="*/ 6 w 132"/>
                  <a:gd name="T45" fmla="*/ 19 h 77"/>
                  <a:gd name="T46" fmla="*/ 2 w 132"/>
                  <a:gd name="T47" fmla="*/ 19 h 77"/>
                  <a:gd name="T48" fmla="*/ 0 w 132"/>
                  <a:gd name="T49" fmla="*/ 18 h 77"/>
                  <a:gd name="T50" fmla="*/ 2 w 132"/>
                  <a:gd name="T51" fmla="*/ 16 h 77"/>
                  <a:gd name="T52" fmla="*/ 5 w 132"/>
                  <a:gd name="T53" fmla="*/ 15 h 77"/>
                  <a:gd name="T54" fmla="*/ 7 w 132"/>
                  <a:gd name="T55" fmla="*/ 14 h 77"/>
                  <a:gd name="T56" fmla="*/ 10 w 132"/>
                  <a:gd name="T57" fmla="*/ 13 h 77"/>
                  <a:gd name="T58" fmla="*/ 12 w 132"/>
                  <a:gd name="T59" fmla="*/ 12 h 77"/>
                  <a:gd name="T60" fmla="*/ 16 w 132"/>
                  <a:gd name="T61" fmla="*/ 11 h 77"/>
                  <a:gd name="T62" fmla="*/ 18 w 132"/>
                  <a:gd name="T63" fmla="*/ 10 h 77"/>
                  <a:gd name="T64" fmla="*/ 21 w 132"/>
                  <a:gd name="T65" fmla="*/ 9 h 77"/>
                  <a:gd name="T66" fmla="*/ 24 w 132"/>
                  <a:gd name="T67" fmla="*/ 8 h 77"/>
                  <a:gd name="T68" fmla="*/ 26 w 132"/>
                  <a:gd name="T69" fmla="*/ 7 h 77"/>
                  <a:gd name="T70" fmla="*/ 28 w 132"/>
                  <a:gd name="T71" fmla="*/ 6 h 77"/>
                  <a:gd name="T72" fmla="*/ 31 w 132"/>
                  <a:gd name="T73" fmla="*/ 5 h 77"/>
                  <a:gd name="T74" fmla="*/ 32 w 132"/>
                  <a:gd name="T75" fmla="*/ 4 h 77"/>
                  <a:gd name="T76" fmla="*/ 34 w 132"/>
                  <a:gd name="T77" fmla="*/ 3 h 77"/>
                  <a:gd name="T78" fmla="*/ 36 w 132"/>
                  <a:gd name="T79" fmla="*/ 1 h 77"/>
                  <a:gd name="T80" fmla="*/ 37 w 132"/>
                  <a:gd name="T81" fmla="*/ 0 h 77"/>
                  <a:gd name="T82" fmla="*/ 37 w 132"/>
                  <a:gd name="T83" fmla="*/ 0 h 7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2"/>
                  <a:gd name="T127" fmla="*/ 0 h 77"/>
                  <a:gd name="T128" fmla="*/ 132 w 132"/>
                  <a:gd name="T129" fmla="*/ 77 h 7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2" h="77">
                    <a:moveTo>
                      <a:pt x="111" y="0"/>
                    </a:moveTo>
                    <a:lnTo>
                      <a:pt x="120" y="2"/>
                    </a:lnTo>
                    <a:lnTo>
                      <a:pt x="125" y="6"/>
                    </a:lnTo>
                    <a:lnTo>
                      <a:pt x="130" y="8"/>
                    </a:lnTo>
                    <a:lnTo>
                      <a:pt x="132" y="12"/>
                    </a:lnTo>
                    <a:lnTo>
                      <a:pt x="130" y="18"/>
                    </a:lnTo>
                    <a:lnTo>
                      <a:pt x="123" y="24"/>
                    </a:lnTo>
                    <a:lnTo>
                      <a:pt x="118" y="27"/>
                    </a:lnTo>
                    <a:lnTo>
                      <a:pt x="113" y="29"/>
                    </a:lnTo>
                    <a:lnTo>
                      <a:pt x="107" y="32"/>
                    </a:lnTo>
                    <a:lnTo>
                      <a:pt x="102" y="35"/>
                    </a:lnTo>
                    <a:lnTo>
                      <a:pt x="95" y="38"/>
                    </a:lnTo>
                    <a:lnTo>
                      <a:pt x="89" y="40"/>
                    </a:lnTo>
                    <a:lnTo>
                      <a:pt x="82" y="43"/>
                    </a:lnTo>
                    <a:lnTo>
                      <a:pt x="77" y="46"/>
                    </a:lnTo>
                    <a:lnTo>
                      <a:pt x="70" y="49"/>
                    </a:lnTo>
                    <a:lnTo>
                      <a:pt x="63" y="51"/>
                    </a:lnTo>
                    <a:lnTo>
                      <a:pt x="57" y="55"/>
                    </a:lnTo>
                    <a:lnTo>
                      <a:pt x="51" y="58"/>
                    </a:lnTo>
                    <a:lnTo>
                      <a:pt x="42" y="63"/>
                    </a:lnTo>
                    <a:lnTo>
                      <a:pt x="35" y="71"/>
                    </a:lnTo>
                    <a:lnTo>
                      <a:pt x="28" y="76"/>
                    </a:lnTo>
                    <a:lnTo>
                      <a:pt x="18" y="77"/>
                    </a:lnTo>
                    <a:lnTo>
                      <a:pt x="7" y="76"/>
                    </a:lnTo>
                    <a:lnTo>
                      <a:pt x="0" y="71"/>
                    </a:lnTo>
                    <a:lnTo>
                      <a:pt x="5" y="66"/>
                    </a:lnTo>
                    <a:lnTo>
                      <a:pt x="14" y="61"/>
                    </a:lnTo>
                    <a:lnTo>
                      <a:pt x="22" y="56"/>
                    </a:lnTo>
                    <a:lnTo>
                      <a:pt x="31" y="52"/>
                    </a:lnTo>
                    <a:lnTo>
                      <a:pt x="37" y="47"/>
                    </a:lnTo>
                    <a:lnTo>
                      <a:pt x="47" y="44"/>
                    </a:lnTo>
                    <a:lnTo>
                      <a:pt x="54" y="40"/>
                    </a:lnTo>
                    <a:lnTo>
                      <a:pt x="64" y="38"/>
                    </a:lnTo>
                    <a:lnTo>
                      <a:pt x="71" y="33"/>
                    </a:lnTo>
                    <a:lnTo>
                      <a:pt x="78" y="29"/>
                    </a:lnTo>
                    <a:lnTo>
                      <a:pt x="85" y="24"/>
                    </a:lnTo>
                    <a:lnTo>
                      <a:pt x="93" y="21"/>
                    </a:lnTo>
                    <a:lnTo>
                      <a:pt x="97" y="16"/>
                    </a:lnTo>
                    <a:lnTo>
                      <a:pt x="103" y="11"/>
                    </a:lnTo>
                    <a:lnTo>
                      <a:pt x="107" y="5"/>
                    </a:lnTo>
                    <a:lnTo>
                      <a:pt x="11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98" name="Freeform 651"/>
              <p:cNvSpPr/>
              <p:nvPr/>
            </p:nvSpPr>
            <p:spPr bwMode="auto">
              <a:xfrm>
                <a:off x="3425" y="44"/>
                <a:ext cx="9" cy="8"/>
              </a:xfrm>
              <a:custGeom>
                <a:avLst/>
                <a:gdLst>
                  <a:gd name="T0" fmla="*/ 6 w 28"/>
                  <a:gd name="T1" fmla="*/ 0 h 30"/>
                  <a:gd name="T2" fmla="*/ 6 w 28"/>
                  <a:gd name="T3" fmla="*/ 0 h 30"/>
                  <a:gd name="T4" fmla="*/ 7 w 28"/>
                  <a:gd name="T5" fmla="*/ 0 h 30"/>
                  <a:gd name="T6" fmla="*/ 6 w 28"/>
                  <a:gd name="T7" fmla="*/ 1 h 30"/>
                  <a:gd name="T8" fmla="*/ 6 w 28"/>
                  <a:gd name="T9" fmla="*/ 3 h 30"/>
                  <a:gd name="T10" fmla="*/ 6 w 28"/>
                  <a:gd name="T11" fmla="*/ 4 h 30"/>
                  <a:gd name="T12" fmla="*/ 6 w 28"/>
                  <a:gd name="T13" fmla="*/ 5 h 30"/>
                  <a:gd name="T14" fmla="*/ 7 w 28"/>
                  <a:gd name="T15" fmla="*/ 5 h 30"/>
                  <a:gd name="T16" fmla="*/ 9 w 28"/>
                  <a:gd name="T17" fmla="*/ 5 h 30"/>
                  <a:gd name="T18" fmla="*/ 7 w 28"/>
                  <a:gd name="T19" fmla="*/ 6 h 30"/>
                  <a:gd name="T20" fmla="*/ 5 w 28"/>
                  <a:gd name="T21" fmla="*/ 7 h 30"/>
                  <a:gd name="T22" fmla="*/ 4 w 28"/>
                  <a:gd name="T23" fmla="*/ 7 h 30"/>
                  <a:gd name="T24" fmla="*/ 3 w 28"/>
                  <a:gd name="T25" fmla="*/ 8 h 30"/>
                  <a:gd name="T26" fmla="*/ 1 w 28"/>
                  <a:gd name="T27" fmla="*/ 8 h 30"/>
                  <a:gd name="T28" fmla="*/ 0 w 28"/>
                  <a:gd name="T29" fmla="*/ 7 h 30"/>
                  <a:gd name="T30" fmla="*/ 0 w 28"/>
                  <a:gd name="T31" fmla="*/ 6 h 30"/>
                  <a:gd name="T32" fmla="*/ 1 w 28"/>
                  <a:gd name="T33" fmla="*/ 3 h 30"/>
                  <a:gd name="T34" fmla="*/ 1 w 28"/>
                  <a:gd name="T35" fmla="*/ 2 h 30"/>
                  <a:gd name="T36" fmla="*/ 3 w 28"/>
                  <a:gd name="T37" fmla="*/ 2 h 30"/>
                  <a:gd name="T38" fmla="*/ 4 w 28"/>
                  <a:gd name="T39" fmla="*/ 1 h 30"/>
                  <a:gd name="T40" fmla="*/ 6 w 28"/>
                  <a:gd name="T41" fmla="*/ 0 h 30"/>
                  <a:gd name="T42" fmla="*/ 6 w 28"/>
                  <a:gd name="T43" fmla="*/ 0 h 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
                  <a:gd name="T67" fmla="*/ 0 h 30"/>
                  <a:gd name="T68" fmla="*/ 28 w 28"/>
                  <a:gd name="T69" fmla="*/ 30 h 3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 h="30">
                    <a:moveTo>
                      <a:pt x="18" y="0"/>
                    </a:moveTo>
                    <a:lnTo>
                      <a:pt x="19" y="0"/>
                    </a:lnTo>
                    <a:lnTo>
                      <a:pt x="23" y="0"/>
                    </a:lnTo>
                    <a:lnTo>
                      <a:pt x="19" y="5"/>
                    </a:lnTo>
                    <a:lnTo>
                      <a:pt x="18" y="12"/>
                    </a:lnTo>
                    <a:lnTo>
                      <a:pt x="18" y="14"/>
                    </a:lnTo>
                    <a:lnTo>
                      <a:pt x="19" y="17"/>
                    </a:lnTo>
                    <a:lnTo>
                      <a:pt x="22" y="18"/>
                    </a:lnTo>
                    <a:lnTo>
                      <a:pt x="28" y="18"/>
                    </a:lnTo>
                    <a:lnTo>
                      <a:pt x="22" y="23"/>
                    </a:lnTo>
                    <a:lnTo>
                      <a:pt x="16" y="27"/>
                    </a:lnTo>
                    <a:lnTo>
                      <a:pt x="12" y="28"/>
                    </a:lnTo>
                    <a:lnTo>
                      <a:pt x="10" y="30"/>
                    </a:lnTo>
                    <a:lnTo>
                      <a:pt x="4" y="29"/>
                    </a:lnTo>
                    <a:lnTo>
                      <a:pt x="1" y="27"/>
                    </a:lnTo>
                    <a:lnTo>
                      <a:pt x="0" y="21"/>
                    </a:lnTo>
                    <a:lnTo>
                      <a:pt x="3" y="13"/>
                    </a:lnTo>
                    <a:lnTo>
                      <a:pt x="4" y="8"/>
                    </a:lnTo>
                    <a:lnTo>
                      <a:pt x="8" y="6"/>
                    </a:lnTo>
                    <a:lnTo>
                      <a:pt x="12" y="2"/>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399" name="Freeform 652"/>
              <p:cNvSpPr/>
              <p:nvPr/>
            </p:nvSpPr>
            <p:spPr bwMode="auto">
              <a:xfrm>
                <a:off x="3224" y="50"/>
                <a:ext cx="45" cy="21"/>
              </a:xfrm>
              <a:custGeom>
                <a:avLst/>
                <a:gdLst>
                  <a:gd name="T0" fmla="*/ 38 w 137"/>
                  <a:gd name="T1" fmla="*/ 0 h 83"/>
                  <a:gd name="T2" fmla="*/ 40 w 137"/>
                  <a:gd name="T3" fmla="*/ 0 h 83"/>
                  <a:gd name="T4" fmla="*/ 41 w 137"/>
                  <a:gd name="T5" fmla="*/ 1 h 83"/>
                  <a:gd name="T6" fmla="*/ 42 w 137"/>
                  <a:gd name="T7" fmla="*/ 2 h 83"/>
                  <a:gd name="T8" fmla="*/ 44 w 137"/>
                  <a:gd name="T9" fmla="*/ 2 h 83"/>
                  <a:gd name="T10" fmla="*/ 45 w 137"/>
                  <a:gd name="T11" fmla="*/ 3 h 83"/>
                  <a:gd name="T12" fmla="*/ 45 w 137"/>
                  <a:gd name="T13" fmla="*/ 4 h 83"/>
                  <a:gd name="T14" fmla="*/ 44 w 137"/>
                  <a:gd name="T15" fmla="*/ 5 h 83"/>
                  <a:gd name="T16" fmla="*/ 43 w 137"/>
                  <a:gd name="T17" fmla="*/ 6 h 83"/>
                  <a:gd name="T18" fmla="*/ 41 w 137"/>
                  <a:gd name="T19" fmla="*/ 7 h 83"/>
                  <a:gd name="T20" fmla="*/ 39 w 137"/>
                  <a:gd name="T21" fmla="*/ 8 h 83"/>
                  <a:gd name="T22" fmla="*/ 37 w 137"/>
                  <a:gd name="T23" fmla="*/ 9 h 83"/>
                  <a:gd name="T24" fmla="*/ 35 w 137"/>
                  <a:gd name="T25" fmla="*/ 10 h 83"/>
                  <a:gd name="T26" fmla="*/ 34 w 137"/>
                  <a:gd name="T27" fmla="*/ 10 h 83"/>
                  <a:gd name="T28" fmla="*/ 32 w 137"/>
                  <a:gd name="T29" fmla="*/ 11 h 83"/>
                  <a:gd name="T30" fmla="*/ 30 w 137"/>
                  <a:gd name="T31" fmla="*/ 11 h 83"/>
                  <a:gd name="T32" fmla="*/ 28 w 137"/>
                  <a:gd name="T33" fmla="*/ 12 h 83"/>
                  <a:gd name="T34" fmla="*/ 26 w 137"/>
                  <a:gd name="T35" fmla="*/ 12 h 83"/>
                  <a:gd name="T36" fmla="*/ 24 w 137"/>
                  <a:gd name="T37" fmla="*/ 13 h 83"/>
                  <a:gd name="T38" fmla="*/ 22 w 137"/>
                  <a:gd name="T39" fmla="*/ 14 h 83"/>
                  <a:gd name="T40" fmla="*/ 20 w 137"/>
                  <a:gd name="T41" fmla="*/ 14 h 83"/>
                  <a:gd name="T42" fmla="*/ 18 w 137"/>
                  <a:gd name="T43" fmla="*/ 15 h 83"/>
                  <a:gd name="T44" fmla="*/ 17 w 137"/>
                  <a:gd name="T45" fmla="*/ 16 h 83"/>
                  <a:gd name="T46" fmla="*/ 14 w 137"/>
                  <a:gd name="T47" fmla="*/ 18 h 83"/>
                  <a:gd name="T48" fmla="*/ 12 w 137"/>
                  <a:gd name="T49" fmla="*/ 19 h 83"/>
                  <a:gd name="T50" fmla="*/ 9 w 137"/>
                  <a:gd name="T51" fmla="*/ 20 h 83"/>
                  <a:gd name="T52" fmla="*/ 6 w 137"/>
                  <a:gd name="T53" fmla="*/ 21 h 83"/>
                  <a:gd name="T54" fmla="*/ 3 w 137"/>
                  <a:gd name="T55" fmla="*/ 21 h 83"/>
                  <a:gd name="T56" fmla="*/ 0 w 137"/>
                  <a:gd name="T57" fmla="*/ 20 h 83"/>
                  <a:gd name="T58" fmla="*/ 2 w 137"/>
                  <a:gd name="T59" fmla="*/ 18 h 83"/>
                  <a:gd name="T60" fmla="*/ 4 w 137"/>
                  <a:gd name="T61" fmla="*/ 17 h 83"/>
                  <a:gd name="T62" fmla="*/ 6 w 137"/>
                  <a:gd name="T63" fmla="*/ 15 h 83"/>
                  <a:gd name="T64" fmla="*/ 8 w 137"/>
                  <a:gd name="T65" fmla="*/ 14 h 83"/>
                  <a:gd name="T66" fmla="*/ 11 w 137"/>
                  <a:gd name="T67" fmla="*/ 13 h 83"/>
                  <a:gd name="T68" fmla="*/ 13 w 137"/>
                  <a:gd name="T69" fmla="*/ 11 h 83"/>
                  <a:gd name="T70" fmla="*/ 16 w 137"/>
                  <a:gd name="T71" fmla="*/ 10 h 83"/>
                  <a:gd name="T72" fmla="*/ 18 w 137"/>
                  <a:gd name="T73" fmla="*/ 9 h 83"/>
                  <a:gd name="T74" fmla="*/ 21 w 137"/>
                  <a:gd name="T75" fmla="*/ 8 h 83"/>
                  <a:gd name="T76" fmla="*/ 23 w 137"/>
                  <a:gd name="T77" fmla="*/ 7 h 83"/>
                  <a:gd name="T78" fmla="*/ 26 w 137"/>
                  <a:gd name="T79" fmla="*/ 6 h 83"/>
                  <a:gd name="T80" fmla="*/ 29 w 137"/>
                  <a:gd name="T81" fmla="*/ 5 h 83"/>
                  <a:gd name="T82" fmla="*/ 31 w 137"/>
                  <a:gd name="T83" fmla="*/ 3 h 83"/>
                  <a:gd name="T84" fmla="*/ 34 w 137"/>
                  <a:gd name="T85" fmla="*/ 2 h 83"/>
                  <a:gd name="T86" fmla="*/ 36 w 137"/>
                  <a:gd name="T87" fmla="*/ 1 h 83"/>
                  <a:gd name="T88" fmla="*/ 38 w 137"/>
                  <a:gd name="T89" fmla="*/ 0 h 83"/>
                  <a:gd name="T90" fmla="*/ 38 w 137"/>
                  <a:gd name="T91" fmla="*/ 0 h 8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7"/>
                  <a:gd name="T139" fmla="*/ 0 h 83"/>
                  <a:gd name="T140" fmla="*/ 137 w 137"/>
                  <a:gd name="T141" fmla="*/ 83 h 8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7" h="83">
                    <a:moveTo>
                      <a:pt x="117" y="0"/>
                    </a:moveTo>
                    <a:lnTo>
                      <a:pt x="122" y="1"/>
                    </a:lnTo>
                    <a:lnTo>
                      <a:pt x="126" y="4"/>
                    </a:lnTo>
                    <a:lnTo>
                      <a:pt x="129" y="6"/>
                    </a:lnTo>
                    <a:lnTo>
                      <a:pt x="133" y="9"/>
                    </a:lnTo>
                    <a:lnTo>
                      <a:pt x="136" y="12"/>
                    </a:lnTo>
                    <a:lnTo>
                      <a:pt x="137" y="17"/>
                    </a:lnTo>
                    <a:lnTo>
                      <a:pt x="134" y="21"/>
                    </a:lnTo>
                    <a:lnTo>
                      <a:pt x="131" y="24"/>
                    </a:lnTo>
                    <a:lnTo>
                      <a:pt x="126" y="29"/>
                    </a:lnTo>
                    <a:lnTo>
                      <a:pt x="119" y="33"/>
                    </a:lnTo>
                    <a:lnTo>
                      <a:pt x="113" y="35"/>
                    </a:lnTo>
                    <a:lnTo>
                      <a:pt x="108" y="38"/>
                    </a:lnTo>
                    <a:lnTo>
                      <a:pt x="102" y="39"/>
                    </a:lnTo>
                    <a:lnTo>
                      <a:pt x="96" y="42"/>
                    </a:lnTo>
                    <a:lnTo>
                      <a:pt x="91" y="44"/>
                    </a:lnTo>
                    <a:lnTo>
                      <a:pt x="85" y="46"/>
                    </a:lnTo>
                    <a:lnTo>
                      <a:pt x="80" y="49"/>
                    </a:lnTo>
                    <a:lnTo>
                      <a:pt x="73" y="53"/>
                    </a:lnTo>
                    <a:lnTo>
                      <a:pt x="67" y="55"/>
                    </a:lnTo>
                    <a:lnTo>
                      <a:pt x="62" y="57"/>
                    </a:lnTo>
                    <a:lnTo>
                      <a:pt x="56" y="60"/>
                    </a:lnTo>
                    <a:lnTo>
                      <a:pt x="52" y="64"/>
                    </a:lnTo>
                    <a:lnTo>
                      <a:pt x="43" y="70"/>
                    </a:lnTo>
                    <a:lnTo>
                      <a:pt x="38" y="77"/>
                    </a:lnTo>
                    <a:lnTo>
                      <a:pt x="28" y="79"/>
                    </a:lnTo>
                    <a:lnTo>
                      <a:pt x="18" y="83"/>
                    </a:lnTo>
                    <a:lnTo>
                      <a:pt x="9" y="83"/>
                    </a:lnTo>
                    <a:lnTo>
                      <a:pt x="0" y="81"/>
                    </a:lnTo>
                    <a:lnTo>
                      <a:pt x="6" y="73"/>
                    </a:lnTo>
                    <a:lnTo>
                      <a:pt x="11" y="67"/>
                    </a:lnTo>
                    <a:lnTo>
                      <a:pt x="18" y="61"/>
                    </a:lnTo>
                    <a:lnTo>
                      <a:pt x="25" y="56"/>
                    </a:lnTo>
                    <a:lnTo>
                      <a:pt x="32" y="50"/>
                    </a:lnTo>
                    <a:lnTo>
                      <a:pt x="39" y="45"/>
                    </a:lnTo>
                    <a:lnTo>
                      <a:pt x="48" y="40"/>
                    </a:lnTo>
                    <a:lnTo>
                      <a:pt x="56" y="37"/>
                    </a:lnTo>
                    <a:lnTo>
                      <a:pt x="63" y="32"/>
                    </a:lnTo>
                    <a:lnTo>
                      <a:pt x="71" y="27"/>
                    </a:lnTo>
                    <a:lnTo>
                      <a:pt x="80" y="23"/>
                    </a:lnTo>
                    <a:lnTo>
                      <a:pt x="87" y="18"/>
                    </a:lnTo>
                    <a:lnTo>
                      <a:pt x="94" y="13"/>
                    </a:lnTo>
                    <a:lnTo>
                      <a:pt x="102" y="9"/>
                    </a:lnTo>
                    <a:lnTo>
                      <a:pt x="109" y="4"/>
                    </a:lnTo>
                    <a:lnTo>
                      <a:pt x="117"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00" name="Freeform 653"/>
              <p:cNvSpPr/>
              <p:nvPr/>
            </p:nvSpPr>
            <p:spPr bwMode="auto">
              <a:xfrm>
                <a:off x="3241" y="56"/>
                <a:ext cx="50" cy="22"/>
              </a:xfrm>
              <a:custGeom>
                <a:avLst/>
                <a:gdLst>
                  <a:gd name="T0" fmla="*/ 40 w 148"/>
                  <a:gd name="T1" fmla="*/ 0 h 90"/>
                  <a:gd name="T2" fmla="*/ 42 w 148"/>
                  <a:gd name="T3" fmla="*/ 0 h 90"/>
                  <a:gd name="T4" fmla="*/ 44 w 148"/>
                  <a:gd name="T5" fmla="*/ 0 h 90"/>
                  <a:gd name="T6" fmla="*/ 46 w 148"/>
                  <a:gd name="T7" fmla="*/ 1 h 90"/>
                  <a:gd name="T8" fmla="*/ 48 w 148"/>
                  <a:gd name="T9" fmla="*/ 1 h 90"/>
                  <a:gd name="T10" fmla="*/ 49 w 148"/>
                  <a:gd name="T11" fmla="*/ 2 h 90"/>
                  <a:gd name="T12" fmla="*/ 50 w 148"/>
                  <a:gd name="T13" fmla="*/ 3 h 90"/>
                  <a:gd name="T14" fmla="*/ 49 w 148"/>
                  <a:gd name="T15" fmla="*/ 4 h 90"/>
                  <a:gd name="T16" fmla="*/ 48 w 148"/>
                  <a:gd name="T17" fmla="*/ 5 h 90"/>
                  <a:gd name="T18" fmla="*/ 45 w 148"/>
                  <a:gd name="T19" fmla="*/ 6 h 90"/>
                  <a:gd name="T20" fmla="*/ 43 w 148"/>
                  <a:gd name="T21" fmla="*/ 8 h 90"/>
                  <a:gd name="T22" fmla="*/ 41 w 148"/>
                  <a:gd name="T23" fmla="*/ 8 h 90"/>
                  <a:gd name="T24" fmla="*/ 39 w 148"/>
                  <a:gd name="T25" fmla="*/ 9 h 90"/>
                  <a:gd name="T26" fmla="*/ 37 w 148"/>
                  <a:gd name="T27" fmla="*/ 9 h 90"/>
                  <a:gd name="T28" fmla="*/ 35 w 148"/>
                  <a:gd name="T29" fmla="*/ 10 h 90"/>
                  <a:gd name="T30" fmla="*/ 32 w 148"/>
                  <a:gd name="T31" fmla="*/ 11 h 90"/>
                  <a:gd name="T32" fmla="*/ 29 w 148"/>
                  <a:gd name="T33" fmla="*/ 13 h 90"/>
                  <a:gd name="T34" fmla="*/ 26 w 148"/>
                  <a:gd name="T35" fmla="*/ 13 h 90"/>
                  <a:gd name="T36" fmla="*/ 25 w 148"/>
                  <a:gd name="T37" fmla="*/ 14 h 90"/>
                  <a:gd name="T38" fmla="*/ 23 w 148"/>
                  <a:gd name="T39" fmla="*/ 15 h 90"/>
                  <a:gd name="T40" fmla="*/ 22 w 148"/>
                  <a:gd name="T41" fmla="*/ 16 h 90"/>
                  <a:gd name="T42" fmla="*/ 19 w 148"/>
                  <a:gd name="T43" fmla="*/ 17 h 90"/>
                  <a:gd name="T44" fmla="*/ 18 w 148"/>
                  <a:gd name="T45" fmla="*/ 19 h 90"/>
                  <a:gd name="T46" fmla="*/ 16 w 148"/>
                  <a:gd name="T47" fmla="*/ 20 h 90"/>
                  <a:gd name="T48" fmla="*/ 13 w 148"/>
                  <a:gd name="T49" fmla="*/ 20 h 90"/>
                  <a:gd name="T50" fmla="*/ 11 w 148"/>
                  <a:gd name="T51" fmla="*/ 21 h 90"/>
                  <a:gd name="T52" fmla="*/ 9 w 148"/>
                  <a:gd name="T53" fmla="*/ 22 h 90"/>
                  <a:gd name="T54" fmla="*/ 7 w 148"/>
                  <a:gd name="T55" fmla="*/ 22 h 90"/>
                  <a:gd name="T56" fmla="*/ 4 w 148"/>
                  <a:gd name="T57" fmla="*/ 22 h 90"/>
                  <a:gd name="T58" fmla="*/ 2 w 148"/>
                  <a:gd name="T59" fmla="*/ 22 h 90"/>
                  <a:gd name="T60" fmla="*/ 0 w 148"/>
                  <a:gd name="T61" fmla="*/ 21 h 90"/>
                  <a:gd name="T62" fmla="*/ 1 w 148"/>
                  <a:gd name="T63" fmla="*/ 20 h 90"/>
                  <a:gd name="T64" fmla="*/ 2 w 148"/>
                  <a:gd name="T65" fmla="*/ 19 h 90"/>
                  <a:gd name="T66" fmla="*/ 3 w 148"/>
                  <a:gd name="T67" fmla="*/ 17 h 90"/>
                  <a:gd name="T68" fmla="*/ 5 w 148"/>
                  <a:gd name="T69" fmla="*/ 16 h 90"/>
                  <a:gd name="T70" fmla="*/ 7 w 148"/>
                  <a:gd name="T71" fmla="*/ 15 h 90"/>
                  <a:gd name="T72" fmla="*/ 8 w 148"/>
                  <a:gd name="T73" fmla="*/ 14 h 90"/>
                  <a:gd name="T74" fmla="*/ 10 w 148"/>
                  <a:gd name="T75" fmla="*/ 13 h 90"/>
                  <a:gd name="T76" fmla="*/ 13 w 148"/>
                  <a:gd name="T77" fmla="*/ 13 h 90"/>
                  <a:gd name="T78" fmla="*/ 14 w 148"/>
                  <a:gd name="T79" fmla="*/ 12 h 90"/>
                  <a:gd name="T80" fmla="*/ 16 w 148"/>
                  <a:gd name="T81" fmla="*/ 11 h 90"/>
                  <a:gd name="T82" fmla="*/ 18 w 148"/>
                  <a:gd name="T83" fmla="*/ 10 h 90"/>
                  <a:gd name="T84" fmla="*/ 20 w 148"/>
                  <a:gd name="T85" fmla="*/ 9 h 90"/>
                  <a:gd name="T86" fmla="*/ 22 w 148"/>
                  <a:gd name="T87" fmla="*/ 8 h 90"/>
                  <a:gd name="T88" fmla="*/ 24 w 148"/>
                  <a:gd name="T89" fmla="*/ 8 h 90"/>
                  <a:gd name="T90" fmla="*/ 26 w 148"/>
                  <a:gd name="T91" fmla="*/ 7 h 90"/>
                  <a:gd name="T92" fmla="*/ 27 w 148"/>
                  <a:gd name="T93" fmla="*/ 6 h 90"/>
                  <a:gd name="T94" fmla="*/ 31 w 148"/>
                  <a:gd name="T95" fmla="*/ 5 h 90"/>
                  <a:gd name="T96" fmla="*/ 34 w 148"/>
                  <a:gd name="T97" fmla="*/ 3 h 90"/>
                  <a:gd name="T98" fmla="*/ 37 w 148"/>
                  <a:gd name="T99" fmla="*/ 1 h 90"/>
                  <a:gd name="T100" fmla="*/ 40 w 148"/>
                  <a:gd name="T101" fmla="*/ 0 h 90"/>
                  <a:gd name="T102" fmla="*/ 40 w 148"/>
                  <a:gd name="T103" fmla="*/ 0 h 9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48"/>
                  <a:gd name="T157" fmla="*/ 0 h 90"/>
                  <a:gd name="T158" fmla="*/ 148 w 148"/>
                  <a:gd name="T159" fmla="*/ 90 h 9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48" h="90">
                    <a:moveTo>
                      <a:pt x="117" y="0"/>
                    </a:moveTo>
                    <a:lnTo>
                      <a:pt x="124" y="0"/>
                    </a:lnTo>
                    <a:lnTo>
                      <a:pt x="131" y="1"/>
                    </a:lnTo>
                    <a:lnTo>
                      <a:pt x="136" y="3"/>
                    </a:lnTo>
                    <a:lnTo>
                      <a:pt x="141" y="4"/>
                    </a:lnTo>
                    <a:lnTo>
                      <a:pt x="145" y="8"/>
                    </a:lnTo>
                    <a:lnTo>
                      <a:pt x="148" y="12"/>
                    </a:lnTo>
                    <a:lnTo>
                      <a:pt x="144" y="15"/>
                    </a:lnTo>
                    <a:lnTo>
                      <a:pt x="141" y="20"/>
                    </a:lnTo>
                    <a:lnTo>
                      <a:pt x="134" y="25"/>
                    </a:lnTo>
                    <a:lnTo>
                      <a:pt x="126" y="31"/>
                    </a:lnTo>
                    <a:lnTo>
                      <a:pt x="122" y="33"/>
                    </a:lnTo>
                    <a:lnTo>
                      <a:pt x="116" y="36"/>
                    </a:lnTo>
                    <a:lnTo>
                      <a:pt x="110" y="38"/>
                    </a:lnTo>
                    <a:lnTo>
                      <a:pt x="105" y="41"/>
                    </a:lnTo>
                    <a:lnTo>
                      <a:pt x="95" y="47"/>
                    </a:lnTo>
                    <a:lnTo>
                      <a:pt x="85" y="53"/>
                    </a:lnTo>
                    <a:lnTo>
                      <a:pt x="78" y="55"/>
                    </a:lnTo>
                    <a:lnTo>
                      <a:pt x="73" y="58"/>
                    </a:lnTo>
                    <a:lnTo>
                      <a:pt x="69" y="61"/>
                    </a:lnTo>
                    <a:lnTo>
                      <a:pt x="66" y="64"/>
                    </a:lnTo>
                    <a:lnTo>
                      <a:pt x="57" y="70"/>
                    </a:lnTo>
                    <a:lnTo>
                      <a:pt x="52" y="77"/>
                    </a:lnTo>
                    <a:lnTo>
                      <a:pt x="46" y="80"/>
                    </a:lnTo>
                    <a:lnTo>
                      <a:pt x="39" y="83"/>
                    </a:lnTo>
                    <a:lnTo>
                      <a:pt x="32" y="86"/>
                    </a:lnTo>
                    <a:lnTo>
                      <a:pt x="27" y="88"/>
                    </a:lnTo>
                    <a:lnTo>
                      <a:pt x="20" y="88"/>
                    </a:lnTo>
                    <a:lnTo>
                      <a:pt x="13" y="90"/>
                    </a:lnTo>
                    <a:lnTo>
                      <a:pt x="6" y="88"/>
                    </a:lnTo>
                    <a:lnTo>
                      <a:pt x="0" y="87"/>
                    </a:lnTo>
                    <a:lnTo>
                      <a:pt x="2" y="81"/>
                    </a:lnTo>
                    <a:lnTo>
                      <a:pt x="6" y="76"/>
                    </a:lnTo>
                    <a:lnTo>
                      <a:pt x="10" y="71"/>
                    </a:lnTo>
                    <a:lnTo>
                      <a:pt x="14" y="66"/>
                    </a:lnTo>
                    <a:lnTo>
                      <a:pt x="20" y="61"/>
                    </a:lnTo>
                    <a:lnTo>
                      <a:pt x="24" y="58"/>
                    </a:lnTo>
                    <a:lnTo>
                      <a:pt x="30" y="55"/>
                    </a:lnTo>
                    <a:lnTo>
                      <a:pt x="37" y="53"/>
                    </a:lnTo>
                    <a:lnTo>
                      <a:pt x="41" y="48"/>
                    </a:lnTo>
                    <a:lnTo>
                      <a:pt x="46" y="44"/>
                    </a:lnTo>
                    <a:lnTo>
                      <a:pt x="52" y="41"/>
                    </a:lnTo>
                    <a:lnTo>
                      <a:pt x="59" y="38"/>
                    </a:lnTo>
                    <a:lnTo>
                      <a:pt x="64" y="34"/>
                    </a:lnTo>
                    <a:lnTo>
                      <a:pt x="70" y="32"/>
                    </a:lnTo>
                    <a:lnTo>
                      <a:pt x="76" y="30"/>
                    </a:lnTo>
                    <a:lnTo>
                      <a:pt x="81" y="26"/>
                    </a:lnTo>
                    <a:lnTo>
                      <a:pt x="92" y="20"/>
                    </a:lnTo>
                    <a:lnTo>
                      <a:pt x="102" y="14"/>
                    </a:lnTo>
                    <a:lnTo>
                      <a:pt x="109" y="6"/>
                    </a:lnTo>
                    <a:lnTo>
                      <a:pt x="117"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01" name="Freeform 654"/>
              <p:cNvSpPr/>
              <p:nvPr/>
            </p:nvSpPr>
            <p:spPr bwMode="auto">
              <a:xfrm>
                <a:off x="3263" y="60"/>
                <a:ext cx="45" cy="25"/>
              </a:xfrm>
              <a:custGeom>
                <a:avLst/>
                <a:gdLst>
                  <a:gd name="T0" fmla="*/ 35 w 134"/>
                  <a:gd name="T1" fmla="*/ 0 h 100"/>
                  <a:gd name="T2" fmla="*/ 37 w 134"/>
                  <a:gd name="T3" fmla="*/ 0 h 100"/>
                  <a:gd name="T4" fmla="*/ 38 w 134"/>
                  <a:gd name="T5" fmla="*/ 1 h 100"/>
                  <a:gd name="T6" fmla="*/ 40 w 134"/>
                  <a:gd name="T7" fmla="*/ 1 h 100"/>
                  <a:gd name="T8" fmla="*/ 42 w 134"/>
                  <a:gd name="T9" fmla="*/ 2 h 100"/>
                  <a:gd name="T10" fmla="*/ 43 w 134"/>
                  <a:gd name="T11" fmla="*/ 2 h 100"/>
                  <a:gd name="T12" fmla="*/ 45 w 134"/>
                  <a:gd name="T13" fmla="*/ 3 h 100"/>
                  <a:gd name="T14" fmla="*/ 45 w 134"/>
                  <a:gd name="T15" fmla="*/ 5 h 100"/>
                  <a:gd name="T16" fmla="*/ 44 w 134"/>
                  <a:gd name="T17" fmla="*/ 6 h 100"/>
                  <a:gd name="T18" fmla="*/ 43 w 134"/>
                  <a:gd name="T19" fmla="*/ 7 h 100"/>
                  <a:gd name="T20" fmla="*/ 41 w 134"/>
                  <a:gd name="T21" fmla="*/ 9 h 100"/>
                  <a:gd name="T22" fmla="*/ 39 w 134"/>
                  <a:gd name="T23" fmla="*/ 10 h 100"/>
                  <a:gd name="T24" fmla="*/ 37 w 134"/>
                  <a:gd name="T25" fmla="*/ 11 h 100"/>
                  <a:gd name="T26" fmla="*/ 35 w 134"/>
                  <a:gd name="T27" fmla="*/ 12 h 100"/>
                  <a:gd name="T28" fmla="*/ 33 w 134"/>
                  <a:gd name="T29" fmla="*/ 13 h 100"/>
                  <a:gd name="T30" fmla="*/ 30 w 134"/>
                  <a:gd name="T31" fmla="*/ 13 h 100"/>
                  <a:gd name="T32" fmla="*/ 28 w 134"/>
                  <a:gd name="T33" fmla="*/ 14 h 100"/>
                  <a:gd name="T34" fmla="*/ 25 w 134"/>
                  <a:gd name="T35" fmla="*/ 15 h 100"/>
                  <a:gd name="T36" fmla="*/ 23 w 134"/>
                  <a:gd name="T37" fmla="*/ 17 h 100"/>
                  <a:gd name="T38" fmla="*/ 20 w 134"/>
                  <a:gd name="T39" fmla="*/ 18 h 100"/>
                  <a:gd name="T40" fmla="*/ 18 w 134"/>
                  <a:gd name="T41" fmla="*/ 19 h 100"/>
                  <a:gd name="T42" fmla="*/ 15 w 134"/>
                  <a:gd name="T43" fmla="*/ 20 h 100"/>
                  <a:gd name="T44" fmla="*/ 13 w 134"/>
                  <a:gd name="T45" fmla="*/ 21 h 100"/>
                  <a:gd name="T46" fmla="*/ 11 w 134"/>
                  <a:gd name="T47" fmla="*/ 22 h 100"/>
                  <a:gd name="T48" fmla="*/ 9 w 134"/>
                  <a:gd name="T49" fmla="*/ 23 h 100"/>
                  <a:gd name="T50" fmla="*/ 7 w 134"/>
                  <a:gd name="T51" fmla="*/ 24 h 100"/>
                  <a:gd name="T52" fmla="*/ 6 w 134"/>
                  <a:gd name="T53" fmla="*/ 25 h 100"/>
                  <a:gd name="T54" fmla="*/ 5 w 134"/>
                  <a:gd name="T55" fmla="*/ 24 h 100"/>
                  <a:gd name="T56" fmla="*/ 4 w 134"/>
                  <a:gd name="T57" fmla="*/ 24 h 100"/>
                  <a:gd name="T58" fmla="*/ 2 w 134"/>
                  <a:gd name="T59" fmla="*/ 24 h 100"/>
                  <a:gd name="T60" fmla="*/ 0 w 134"/>
                  <a:gd name="T61" fmla="*/ 24 h 100"/>
                  <a:gd name="T62" fmla="*/ 0 w 134"/>
                  <a:gd name="T63" fmla="*/ 22 h 100"/>
                  <a:gd name="T64" fmla="*/ 2 w 134"/>
                  <a:gd name="T65" fmla="*/ 21 h 100"/>
                  <a:gd name="T66" fmla="*/ 3 w 134"/>
                  <a:gd name="T67" fmla="*/ 19 h 100"/>
                  <a:gd name="T68" fmla="*/ 5 w 134"/>
                  <a:gd name="T69" fmla="*/ 18 h 100"/>
                  <a:gd name="T70" fmla="*/ 6 w 134"/>
                  <a:gd name="T71" fmla="*/ 17 h 100"/>
                  <a:gd name="T72" fmla="*/ 8 w 134"/>
                  <a:gd name="T73" fmla="*/ 17 h 100"/>
                  <a:gd name="T74" fmla="*/ 11 w 134"/>
                  <a:gd name="T75" fmla="*/ 15 h 100"/>
                  <a:gd name="T76" fmla="*/ 13 w 134"/>
                  <a:gd name="T77" fmla="*/ 14 h 100"/>
                  <a:gd name="T78" fmla="*/ 15 w 134"/>
                  <a:gd name="T79" fmla="*/ 13 h 100"/>
                  <a:gd name="T80" fmla="*/ 17 w 134"/>
                  <a:gd name="T81" fmla="*/ 13 h 100"/>
                  <a:gd name="T82" fmla="*/ 19 w 134"/>
                  <a:gd name="T83" fmla="*/ 12 h 100"/>
                  <a:gd name="T84" fmla="*/ 22 w 134"/>
                  <a:gd name="T85" fmla="*/ 11 h 100"/>
                  <a:gd name="T86" fmla="*/ 24 w 134"/>
                  <a:gd name="T87" fmla="*/ 10 h 100"/>
                  <a:gd name="T88" fmla="*/ 26 w 134"/>
                  <a:gd name="T89" fmla="*/ 9 h 100"/>
                  <a:gd name="T90" fmla="*/ 28 w 134"/>
                  <a:gd name="T91" fmla="*/ 9 h 100"/>
                  <a:gd name="T92" fmla="*/ 30 w 134"/>
                  <a:gd name="T93" fmla="*/ 7 h 100"/>
                  <a:gd name="T94" fmla="*/ 32 w 134"/>
                  <a:gd name="T95" fmla="*/ 6 h 100"/>
                  <a:gd name="T96" fmla="*/ 34 w 134"/>
                  <a:gd name="T97" fmla="*/ 4 h 100"/>
                  <a:gd name="T98" fmla="*/ 35 w 134"/>
                  <a:gd name="T99" fmla="*/ 2 h 100"/>
                  <a:gd name="T100" fmla="*/ 35 w 134"/>
                  <a:gd name="T101" fmla="*/ 0 h 100"/>
                  <a:gd name="T102" fmla="*/ 35 w 134"/>
                  <a:gd name="T103" fmla="*/ 0 h 1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4"/>
                  <a:gd name="T157" fmla="*/ 0 h 100"/>
                  <a:gd name="T158" fmla="*/ 134 w 134"/>
                  <a:gd name="T159" fmla="*/ 100 h 10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4" h="100">
                    <a:moveTo>
                      <a:pt x="103" y="0"/>
                    </a:moveTo>
                    <a:lnTo>
                      <a:pt x="109" y="1"/>
                    </a:lnTo>
                    <a:lnTo>
                      <a:pt x="114" y="2"/>
                    </a:lnTo>
                    <a:lnTo>
                      <a:pt x="118" y="3"/>
                    </a:lnTo>
                    <a:lnTo>
                      <a:pt x="124" y="6"/>
                    </a:lnTo>
                    <a:lnTo>
                      <a:pt x="129" y="9"/>
                    </a:lnTo>
                    <a:lnTo>
                      <a:pt x="134" y="14"/>
                    </a:lnTo>
                    <a:lnTo>
                      <a:pt x="134" y="19"/>
                    </a:lnTo>
                    <a:lnTo>
                      <a:pt x="131" y="24"/>
                    </a:lnTo>
                    <a:lnTo>
                      <a:pt x="127" y="29"/>
                    </a:lnTo>
                    <a:lnTo>
                      <a:pt x="123" y="35"/>
                    </a:lnTo>
                    <a:lnTo>
                      <a:pt x="117" y="39"/>
                    </a:lnTo>
                    <a:lnTo>
                      <a:pt x="111" y="42"/>
                    </a:lnTo>
                    <a:lnTo>
                      <a:pt x="104" y="46"/>
                    </a:lnTo>
                    <a:lnTo>
                      <a:pt x="97" y="51"/>
                    </a:lnTo>
                    <a:lnTo>
                      <a:pt x="89" y="53"/>
                    </a:lnTo>
                    <a:lnTo>
                      <a:pt x="82" y="58"/>
                    </a:lnTo>
                    <a:lnTo>
                      <a:pt x="75" y="62"/>
                    </a:lnTo>
                    <a:lnTo>
                      <a:pt x="68" y="67"/>
                    </a:lnTo>
                    <a:lnTo>
                      <a:pt x="60" y="71"/>
                    </a:lnTo>
                    <a:lnTo>
                      <a:pt x="53" y="74"/>
                    </a:lnTo>
                    <a:lnTo>
                      <a:pt x="46" y="79"/>
                    </a:lnTo>
                    <a:lnTo>
                      <a:pt x="39" y="83"/>
                    </a:lnTo>
                    <a:lnTo>
                      <a:pt x="32" y="86"/>
                    </a:lnTo>
                    <a:lnTo>
                      <a:pt x="28" y="91"/>
                    </a:lnTo>
                    <a:lnTo>
                      <a:pt x="22" y="95"/>
                    </a:lnTo>
                    <a:lnTo>
                      <a:pt x="19" y="100"/>
                    </a:lnTo>
                    <a:lnTo>
                      <a:pt x="15" y="96"/>
                    </a:lnTo>
                    <a:lnTo>
                      <a:pt x="11" y="95"/>
                    </a:lnTo>
                    <a:lnTo>
                      <a:pt x="5" y="94"/>
                    </a:lnTo>
                    <a:lnTo>
                      <a:pt x="0" y="94"/>
                    </a:lnTo>
                    <a:lnTo>
                      <a:pt x="1" y="88"/>
                    </a:lnTo>
                    <a:lnTo>
                      <a:pt x="5" y="83"/>
                    </a:lnTo>
                    <a:lnTo>
                      <a:pt x="8" y="77"/>
                    </a:lnTo>
                    <a:lnTo>
                      <a:pt x="14" y="73"/>
                    </a:lnTo>
                    <a:lnTo>
                      <a:pt x="19" y="68"/>
                    </a:lnTo>
                    <a:lnTo>
                      <a:pt x="25" y="66"/>
                    </a:lnTo>
                    <a:lnTo>
                      <a:pt x="32" y="61"/>
                    </a:lnTo>
                    <a:lnTo>
                      <a:pt x="39" y="58"/>
                    </a:lnTo>
                    <a:lnTo>
                      <a:pt x="44" y="53"/>
                    </a:lnTo>
                    <a:lnTo>
                      <a:pt x="51" y="51"/>
                    </a:lnTo>
                    <a:lnTo>
                      <a:pt x="58" y="47"/>
                    </a:lnTo>
                    <a:lnTo>
                      <a:pt x="65" y="45"/>
                    </a:lnTo>
                    <a:lnTo>
                      <a:pt x="71" y="41"/>
                    </a:lnTo>
                    <a:lnTo>
                      <a:pt x="78" y="37"/>
                    </a:lnTo>
                    <a:lnTo>
                      <a:pt x="83" y="34"/>
                    </a:lnTo>
                    <a:lnTo>
                      <a:pt x="89" y="30"/>
                    </a:lnTo>
                    <a:lnTo>
                      <a:pt x="95" y="23"/>
                    </a:lnTo>
                    <a:lnTo>
                      <a:pt x="100" y="15"/>
                    </a:lnTo>
                    <a:lnTo>
                      <a:pt x="103" y="7"/>
                    </a:lnTo>
                    <a:lnTo>
                      <a:pt x="10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02" name="Freeform 655"/>
              <p:cNvSpPr/>
              <p:nvPr/>
            </p:nvSpPr>
            <p:spPr bwMode="auto">
              <a:xfrm>
                <a:off x="3125" y="75"/>
                <a:ext cx="13" cy="8"/>
              </a:xfrm>
              <a:custGeom>
                <a:avLst/>
                <a:gdLst>
                  <a:gd name="T0" fmla="*/ 0 w 37"/>
                  <a:gd name="T1" fmla="*/ 0 h 31"/>
                  <a:gd name="T2" fmla="*/ 2 w 37"/>
                  <a:gd name="T3" fmla="*/ 1 h 31"/>
                  <a:gd name="T4" fmla="*/ 4 w 37"/>
                  <a:gd name="T5" fmla="*/ 1 h 31"/>
                  <a:gd name="T6" fmla="*/ 6 w 37"/>
                  <a:gd name="T7" fmla="*/ 3 h 31"/>
                  <a:gd name="T8" fmla="*/ 9 w 37"/>
                  <a:gd name="T9" fmla="*/ 4 h 31"/>
                  <a:gd name="T10" fmla="*/ 11 w 37"/>
                  <a:gd name="T11" fmla="*/ 5 h 31"/>
                  <a:gd name="T12" fmla="*/ 13 w 37"/>
                  <a:gd name="T13" fmla="*/ 8 h 31"/>
                  <a:gd name="T14" fmla="*/ 11 w 37"/>
                  <a:gd name="T15" fmla="*/ 7 h 31"/>
                  <a:gd name="T16" fmla="*/ 8 w 37"/>
                  <a:gd name="T17" fmla="*/ 6 h 31"/>
                  <a:gd name="T18" fmla="*/ 5 w 37"/>
                  <a:gd name="T19" fmla="*/ 5 h 31"/>
                  <a:gd name="T20" fmla="*/ 2 w 37"/>
                  <a:gd name="T21" fmla="*/ 4 h 31"/>
                  <a:gd name="T22" fmla="*/ 0 w 37"/>
                  <a:gd name="T23" fmla="*/ 2 h 31"/>
                  <a:gd name="T24" fmla="*/ 0 w 37"/>
                  <a:gd name="T25" fmla="*/ 0 h 31"/>
                  <a:gd name="T26" fmla="*/ 0 w 37"/>
                  <a:gd name="T27" fmla="*/ 0 h 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
                  <a:gd name="T43" fmla="*/ 0 h 31"/>
                  <a:gd name="T44" fmla="*/ 37 w 37"/>
                  <a:gd name="T45" fmla="*/ 31 h 3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 h="31">
                    <a:moveTo>
                      <a:pt x="0" y="0"/>
                    </a:moveTo>
                    <a:lnTo>
                      <a:pt x="5" y="2"/>
                    </a:lnTo>
                    <a:lnTo>
                      <a:pt x="12" y="5"/>
                    </a:lnTo>
                    <a:lnTo>
                      <a:pt x="18" y="10"/>
                    </a:lnTo>
                    <a:lnTo>
                      <a:pt x="25" y="15"/>
                    </a:lnTo>
                    <a:lnTo>
                      <a:pt x="32" y="21"/>
                    </a:lnTo>
                    <a:lnTo>
                      <a:pt x="37" y="31"/>
                    </a:lnTo>
                    <a:lnTo>
                      <a:pt x="30" y="27"/>
                    </a:lnTo>
                    <a:lnTo>
                      <a:pt x="22" y="24"/>
                    </a:lnTo>
                    <a:lnTo>
                      <a:pt x="15" y="19"/>
                    </a:lnTo>
                    <a:lnTo>
                      <a:pt x="7" y="15"/>
                    </a:lnTo>
                    <a:lnTo>
                      <a:pt x="0" y="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03" name="Freeform 656"/>
              <p:cNvSpPr/>
              <p:nvPr/>
            </p:nvSpPr>
            <p:spPr bwMode="auto">
              <a:xfrm>
                <a:off x="3107" y="75"/>
                <a:ext cx="395" cy="343"/>
              </a:xfrm>
              <a:custGeom>
                <a:avLst/>
                <a:gdLst>
                  <a:gd name="T0" fmla="*/ 387 w 1186"/>
                  <a:gd name="T1" fmla="*/ 23 h 1370"/>
                  <a:gd name="T2" fmla="*/ 390 w 1186"/>
                  <a:gd name="T3" fmla="*/ 55 h 1370"/>
                  <a:gd name="T4" fmla="*/ 390 w 1186"/>
                  <a:gd name="T5" fmla="*/ 87 h 1370"/>
                  <a:gd name="T6" fmla="*/ 393 w 1186"/>
                  <a:gd name="T7" fmla="*/ 119 h 1370"/>
                  <a:gd name="T8" fmla="*/ 394 w 1186"/>
                  <a:gd name="T9" fmla="*/ 131 h 1370"/>
                  <a:gd name="T10" fmla="*/ 393 w 1186"/>
                  <a:gd name="T11" fmla="*/ 136 h 1370"/>
                  <a:gd name="T12" fmla="*/ 378 w 1186"/>
                  <a:gd name="T13" fmla="*/ 134 h 1370"/>
                  <a:gd name="T14" fmla="*/ 359 w 1186"/>
                  <a:gd name="T15" fmla="*/ 126 h 1370"/>
                  <a:gd name="T16" fmla="*/ 340 w 1186"/>
                  <a:gd name="T17" fmla="*/ 116 h 1370"/>
                  <a:gd name="T18" fmla="*/ 326 w 1186"/>
                  <a:gd name="T19" fmla="*/ 105 h 1370"/>
                  <a:gd name="T20" fmla="*/ 321 w 1186"/>
                  <a:gd name="T21" fmla="*/ 92 h 1370"/>
                  <a:gd name="T22" fmla="*/ 311 w 1186"/>
                  <a:gd name="T23" fmla="*/ 81 h 1370"/>
                  <a:gd name="T24" fmla="*/ 293 w 1186"/>
                  <a:gd name="T25" fmla="*/ 75 h 1370"/>
                  <a:gd name="T26" fmla="*/ 274 w 1186"/>
                  <a:gd name="T27" fmla="*/ 78 h 1370"/>
                  <a:gd name="T28" fmla="*/ 224 w 1186"/>
                  <a:gd name="T29" fmla="*/ 86 h 1370"/>
                  <a:gd name="T30" fmla="*/ 176 w 1186"/>
                  <a:gd name="T31" fmla="*/ 110 h 1370"/>
                  <a:gd name="T32" fmla="*/ 145 w 1186"/>
                  <a:gd name="T33" fmla="*/ 144 h 1370"/>
                  <a:gd name="T34" fmla="*/ 135 w 1186"/>
                  <a:gd name="T35" fmla="*/ 184 h 1370"/>
                  <a:gd name="T36" fmla="*/ 137 w 1186"/>
                  <a:gd name="T37" fmla="*/ 211 h 1370"/>
                  <a:gd name="T38" fmla="*/ 140 w 1186"/>
                  <a:gd name="T39" fmla="*/ 233 h 1370"/>
                  <a:gd name="T40" fmla="*/ 143 w 1186"/>
                  <a:gd name="T41" fmla="*/ 255 h 1370"/>
                  <a:gd name="T42" fmla="*/ 140 w 1186"/>
                  <a:gd name="T43" fmla="*/ 276 h 1370"/>
                  <a:gd name="T44" fmla="*/ 116 w 1186"/>
                  <a:gd name="T45" fmla="*/ 292 h 1370"/>
                  <a:gd name="T46" fmla="*/ 84 w 1186"/>
                  <a:gd name="T47" fmla="*/ 307 h 1370"/>
                  <a:gd name="T48" fmla="*/ 53 w 1186"/>
                  <a:gd name="T49" fmla="*/ 322 h 1370"/>
                  <a:gd name="T50" fmla="*/ 25 w 1186"/>
                  <a:gd name="T51" fmla="*/ 339 h 1370"/>
                  <a:gd name="T52" fmla="*/ 14 w 1186"/>
                  <a:gd name="T53" fmla="*/ 338 h 1370"/>
                  <a:gd name="T54" fmla="*/ 12 w 1186"/>
                  <a:gd name="T55" fmla="*/ 332 h 1370"/>
                  <a:gd name="T56" fmla="*/ 12 w 1186"/>
                  <a:gd name="T57" fmla="*/ 324 h 1370"/>
                  <a:gd name="T58" fmla="*/ 10 w 1186"/>
                  <a:gd name="T59" fmla="*/ 317 h 1370"/>
                  <a:gd name="T60" fmla="*/ 6 w 1186"/>
                  <a:gd name="T61" fmla="*/ 287 h 1370"/>
                  <a:gd name="T62" fmla="*/ 3 w 1186"/>
                  <a:gd name="T63" fmla="*/ 249 h 1370"/>
                  <a:gd name="T64" fmla="*/ 1 w 1186"/>
                  <a:gd name="T65" fmla="*/ 212 h 1370"/>
                  <a:gd name="T66" fmla="*/ 1 w 1186"/>
                  <a:gd name="T67" fmla="*/ 176 h 1370"/>
                  <a:gd name="T68" fmla="*/ 20 w 1186"/>
                  <a:gd name="T69" fmla="*/ 157 h 1370"/>
                  <a:gd name="T70" fmla="*/ 45 w 1186"/>
                  <a:gd name="T71" fmla="*/ 147 h 1370"/>
                  <a:gd name="T72" fmla="*/ 69 w 1186"/>
                  <a:gd name="T73" fmla="*/ 137 h 1370"/>
                  <a:gd name="T74" fmla="*/ 94 w 1186"/>
                  <a:gd name="T75" fmla="*/ 126 h 1370"/>
                  <a:gd name="T76" fmla="*/ 128 w 1186"/>
                  <a:gd name="T77" fmla="*/ 111 h 1370"/>
                  <a:gd name="T78" fmla="*/ 166 w 1186"/>
                  <a:gd name="T79" fmla="*/ 94 h 1370"/>
                  <a:gd name="T80" fmla="*/ 202 w 1186"/>
                  <a:gd name="T81" fmla="*/ 78 h 1370"/>
                  <a:gd name="T82" fmla="*/ 239 w 1186"/>
                  <a:gd name="T83" fmla="*/ 63 h 1370"/>
                  <a:gd name="T84" fmla="*/ 266 w 1186"/>
                  <a:gd name="T85" fmla="*/ 50 h 1370"/>
                  <a:gd name="T86" fmla="*/ 293 w 1186"/>
                  <a:gd name="T87" fmla="*/ 39 h 1370"/>
                  <a:gd name="T88" fmla="*/ 320 w 1186"/>
                  <a:gd name="T89" fmla="*/ 29 h 1370"/>
                  <a:gd name="T90" fmla="*/ 346 w 1186"/>
                  <a:gd name="T91" fmla="*/ 17 h 1370"/>
                  <a:gd name="T92" fmla="*/ 351 w 1186"/>
                  <a:gd name="T93" fmla="*/ 18 h 1370"/>
                  <a:gd name="T94" fmla="*/ 345 w 1186"/>
                  <a:gd name="T95" fmla="*/ 23 h 1370"/>
                  <a:gd name="T96" fmla="*/ 335 w 1186"/>
                  <a:gd name="T97" fmla="*/ 27 h 1370"/>
                  <a:gd name="T98" fmla="*/ 327 w 1186"/>
                  <a:gd name="T99" fmla="*/ 31 h 1370"/>
                  <a:gd name="T100" fmla="*/ 328 w 1186"/>
                  <a:gd name="T101" fmla="*/ 33 h 1370"/>
                  <a:gd name="T102" fmla="*/ 336 w 1186"/>
                  <a:gd name="T103" fmla="*/ 32 h 1370"/>
                  <a:gd name="T104" fmla="*/ 348 w 1186"/>
                  <a:gd name="T105" fmla="*/ 29 h 1370"/>
                  <a:gd name="T106" fmla="*/ 360 w 1186"/>
                  <a:gd name="T107" fmla="*/ 24 h 1370"/>
                  <a:gd name="T108" fmla="*/ 368 w 1186"/>
                  <a:gd name="T109" fmla="*/ 18 h 1370"/>
                  <a:gd name="T110" fmla="*/ 371 w 1186"/>
                  <a:gd name="T111" fmla="*/ 9 h 1370"/>
                  <a:gd name="T112" fmla="*/ 379 w 1186"/>
                  <a:gd name="T113" fmla="*/ 1 h 13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86"/>
                  <a:gd name="T172" fmla="*/ 0 h 1370"/>
                  <a:gd name="T173" fmla="*/ 1186 w 1186"/>
                  <a:gd name="T174" fmla="*/ 1370 h 137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86" h="1370">
                    <a:moveTo>
                      <a:pt x="1148" y="0"/>
                    </a:moveTo>
                    <a:lnTo>
                      <a:pt x="1154" y="30"/>
                    </a:lnTo>
                    <a:lnTo>
                      <a:pt x="1159" y="61"/>
                    </a:lnTo>
                    <a:lnTo>
                      <a:pt x="1162" y="92"/>
                    </a:lnTo>
                    <a:lnTo>
                      <a:pt x="1166" y="124"/>
                    </a:lnTo>
                    <a:lnTo>
                      <a:pt x="1168" y="154"/>
                    </a:lnTo>
                    <a:lnTo>
                      <a:pt x="1169" y="186"/>
                    </a:lnTo>
                    <a:lnTo>
                      <a:pt x="1170" y="218"/>
                    </a:lnTo>
                    <a:lnTo>
                      <a:pt x="1172" y="251"/>
                    </a:lnTo>
                    <a:lnTo>
                      <a:pt x="1172" y="282"/>
                    </a:lnTo>
                    <a:lnTo>
                      <a:pt x="1172" y="315"/>
                    </a:lnTo>
                    <a:lnTo>
                      <a:pt x="1172" y="346"/>
                    </a:lnTo>
                    <a:lnTo>
                      <a:pt x="1175" y="380"/>
                    </a:lnTo>
                    <a:lnTo>
                      <a:pt x="1175" y="410"/>
                    </a:lnTo>
                    <a:lnTo>
                      <a:pt x="1177" y="442"/>
                    </a:lnTo>
                    <a:lnTo>
                      <a:pt x="1180" y="474"/>
                    </a:lnTo>
                    <a:lnTo>
                      <a:pt x="1186" y="507"/>
                    </a:lnTo>
                    <a:lnTo>
                      <a:pt x="1186" y="512"/>
                    </a:lnTo>
                    <a:lnTo>
                      <a:pt x="1186" y="518"/>
                    </a:lnTo>
                    <a:lnTo>
                      <a:pt x="1184" y="523"/>
                    </a:lnTo>
                    <a:lnTo>
                      <a:pt x="1183" y="529"/>
                    </a:lnTo>
                    <a:lnTo>
                      <a:pt x="1181" y="534"/>
                    </a:lnTo>
                    <a:lnTo>
                      <a:pt x="1180" y="539"/>
                    </a:lnTo>
                    <a:lnTo>
                      <a:pt x="1180" y="543"/>
                    </a:lnTo>
                    <a:lnTo>
                      <a:pt x="1181" y="551"/>
                    </a:lnTo>
                    <a:lnTo>
                      <a:pt x="1166" y="546"/>
                    </a:lnTo>
                    <a:lnTo>
                      <a:pt x="1151" y="541"/>
                    </a:lnTo>
                    <a:lnTo>
                      <a:pt x="1135" y="535"/>
                    </a:lnTo>
                    <a:lnTo>
                      <a:pt x="1122" y="529"/>
                    </a:lnTo>
                    <a:lnTo>
                      <a:pt x="1106" y="521"/>
                    </a:lnTo>
                    <a:lnTo>
                      <a:pt x="1092" y="514"/>
                    </a:lnTo>
                    <a:lnTo>
                      <a:pt x="1077" y="504"/>
                    </a:lnTo>
                    <a:lnTo>
                      <a:pt x="1064" y="496"/>
                    </a:lnTo>
                    <a:lnTo>
                      <a:pt x="1049" y="485"/>
                    </a:lnTo>
                    <a:lnTo>
                      <a:pt x="1036" y="475"/>
                    </a:lnTo>
                    <a:lnTo>
                      <a:pt x="1022" y="465"/>
                    </a:lnTo>
                    <a:lnTo>
                      <a:pt x="1011" y="454"/>
                    </a:lnTo>
                    <a:lnTo>
                      <a:pt x="999" y="443"/>
                    </a:lnTo>
                    <a:lnTo>
                      <a:pt x="989" y="432"/>
                    </a:lnTo>
                    <a:lnTo>
                      <a:pt x="979" y="421"/>
                    </a:lnTo>
                    <a:lnTo>
                      <a:pt x="971" y="410"/>
                    </a:lnTo>
                    <a:lnTo>
                      <a:pt x="971" y="394"/>
                    </a:lnTo>
                    <a:lnTo>
                      <a:pt x="969" y="380"/>
                    </a:lnTo>
                    <a:lnTo>
                      <a:pt x="965" y="366"/>
                    </a:lnTo>
                    <a:lnTo>
                      <a:pt x="961" y="354"/>
                    </a:lnTo>
                    <a:lnTo>
                      <a:pt x="953" y="342"/>
                    </a:lnTo>
                    <a:lnTo>
                      <a:pt x="944" y="332"/>
                    </a:lnTo>
                    <a:lnTo>
                      <a:pt x="933" y="323"/>
                    </a:lnTo>
                    <a:lnTo>
                      <a:pt x="923" y="316"/>
                    </a:lnTo>
                    <a:lnTo>
                      <a:pt x="910" y="310"/>
                    </a:lnTo>
                    <a:lnTo>
                      <a:pt x="896" y="305"/>
                    </a:lnTo>
                    <a:lnTo>
                      <a:pt x="880" y="301"/>
                    </a:lnTo>
                    <a:lnTo>
                      <a:pt x="866" y="301"/>
                    </a:lnTo>
                    <a:lnTo>
                      <a:pt x="851" y="301"/>
                    </a:lnTo>
                    <a:lnTo>
                      <a:pt x="836" y="305"/>
                    </a:lnTo>
                    <a:lnTo>
                      <a:pt x="822" y="310"/>
                    </a:lnTo>
                    <a:lnTo>
                      <a:pt x="806" y="316"/>
                    </a:lnTo>
                    <a:lnTo>
                      <a:pt x="760" y="321"/>
                    </a:lnTo>
                    <a:lnTo>
                      <a:pt x="716" y="331"/>
                    </a:lnTo>
                    <a:lnTo>
                      <a:pt x="672" y="344"/>
                    </a:lnTo>
                    <a:lnTo>
                      <a:pt x="633" y="364"/>
                    </a:lnTo>
                    <a:lnTo>
                      <a:pt x="596" y="384"/>
                    </a:lnTo>
                    <a:lnTo>
                      <a:pt x="559" y="410"/>
                    </a:lnTo>
                    <a:lnTo>
                      <a:pt x="527" y="439"/>
                    </a:lnTo>
                    <a:lnTo>
                      <a:pt x="499" y="471"/>
                    </a:lnTo>
                    <a:lnTo>
                      <a:pt x="473" y="503"/>
                    </a:lnTo>
                    <a:lnTo>
                      <a:pt x="452" y="539"/>
                    </a:lnTo>
                    <a:lnTo>
                      <a:pt x="434" y="575"/>
                    </a:lnTo>
                    <a:lnTo>
                      <a:pt x="420" y="614"/>
                    </a:lnTo>
                    <a:lnTo>
                      <a:pt x="410" y="652"/>
                    </a:lnTo>
                    <a:lnTo>
                      <a:pt x="406" y="694"/>
                    </a:lnTo>
                    <a:lnTo>
                      <a:pt x="406" y="735"/>
                    </a:lnTo>
                    <a:lnTo>
                      <a:pt x="413" y="777"/>
                    </a:lnTo>
                    <a:lnTo>
                      <a:pt x="410" y="799"/>
                    </a:lnTo>
                    <a:lnTo>
                      <a:pt x="412" y="821"/>
                    </a:lnTo>
                    <a:lnTo>
                      <a:pt x="412" y="843"/>
                    </a:lnTo>
                    <a:lnTo>
                      <a:pt x="413" y="866"/>
                    </a:lnTo>
                    <a:lnTo>
                      <a:pt x="416" y="888"/>
                    </a:lnTo>
                    <a:lnTo>
                      <a:pt x="419" y="910"/>
                    </a:lnTo>
                    <a:lnTo>
                      <a:pt x="421" y="932"/>
                    </a:lnTo>
                    <a:lnTo>
                      <a:pt x="424" y="956"/>
                    </a:lnTo>
                    <a:lnTo>
                      <a:pt x="426" y="976"/>
                    </a:lnTo>
                    <a:lnTo>
                      <a:pt x="427" y="999"/>
                    </a:lnTo>
                    <a:lnTo>
                      <a:pt x="428" y="1019"/>
                    </a:lnTo>
                    <a:lnTo>
                      <a:pt x="430" y="1041"/>
                    </a:lnTo>
                    <a:lnTo>
                      <a:pt x="427" y="1062"/>
                    </a:lnTo>
                    <a:lnTo>
                      <a:pt x="426" y="1082"/>
                    </a:lnTo>
                    <a:lnTo>
                      <a:pt x="421" y="1102"/>
                    </a:lnTo>
                    <a:lnTo>
                      <a:pt x="417" y="1125"/>
                    </a:lnTo>
                    <a:lnTo>
                      <a:pt x="393" y="1138"/>
                    </a:lnTo>
                    <a:lnTo>
                      <a:pt x="371" y="1153"/>
                    </a:lnTo>
                    <a:lnTo>
                      <a:pt x="347" y="1166"/>
                    </a:lnTo>
                    <a:lnTo>
                      <a:pt x="325" y="1181"/>
                    </a:lnTo>
                    <a:lnTo>
                      <a:pt x="300" y="1194"/>
                    </a:lnTo>
                    <a:lnTo>
                      <a:pt x="276" y="1210"/>
                    </a:lnTo>
                    <a:lnTo>
                      <a:pt x="253" y="1225"/>
                    </a:lnTo>
                    <a:lnTo>
                      <a:pt x="229" y="1241"/>
                    </a:lnTo>
                    <a:lnTo>
                      <a:pt x="207" y="1255"/>
                    </a:lnTo>
                    <a:lnTo>
                      <a:pt x="183" y="1270"/>
                    </a:lnTo>
                    <a:lnTo>
                      <a:pt x="159" y="1286"/>
                    </a:lnTo>
                    <a:lnTo>
                      <a:pt x="138" y="1302"/>
                    </a:lnTo>
                    <a:lnTo>
                      <a:pt x="116" y="1318"/>
                    </a:lnTo>
                    <a:lnTo>
                      <a:pt x="96" y="1335"/>
                    </a:lnTo>
                    <a:lnTo>
                      <a:pt x="75" y="1353"/>
                    </a:lnTo>
                    <a:lnTo>
                      <a:pt x="59" y="1370"/>
                    </a:lnTo>
                    <a:lnTo>
                      <a:pt x="50" y="1364"/>
                    </a:lnTo>
                    <a:lnTo>
                      <a:pt x="46" y="1358"/>
                    </a:lnTo>
                    <a:lnTo>
                      <a:pt x="42" y="1352"/>
                    </a:lnTo>
                    <a:lnTo>
                      <a:pt x="39" y="1346"/>
                    </a:lnTo>
                    <a:lnTo>
                      <a:pt x="36" y="1339"/>
                    </a:lnTo>
                    <a:lnTo>
                      <a:pt x="36" y="1332"/>
                    </a:lnTo>
                    <a:lnTo>
                      <a:pt x="36" y="1325"/>
                    </a:lnTo>
                    <a:lnTo>
                      <a:pt x="36" y="1319"/>
                    </a:lnTo>
                    <a:lnTo>
                      <a:pt x="36" y="1312"/>
                    </a:lnTo>
                    <a:lnTo>
                      <a:pt x="36" y="1304"/>
                    </a:lnTo>
                    <a:lnTo>
                      <a:pt x="36" y="1296"/>
                    </a:lnTo>
                    <a:lnTo>
                      <a:pt x="36" y="1288"/>
                    </a:lnTo>
                    <a:lnTo>
                      <a:pt x="34" y="1281"/>
                    </a:lnTo>
                    <a:lnTo>
                      <a:pt x="32" y="1273"/>
                    </a:lnTo>
                    <a:lnTo>
                      <a:pt x="29" y="1265"/>
                    </a:lnTo>
                    <a:lnTo>
                      <a:pt x="25" y="1258"/>
                    </a:lnTo>
                    <a:lnTo>
                      <a:pt x="24" y="1221"/>
                    </a:lnTo>
                    <a:lnTo>
                      <a:pt x="21" y="1183"/>
                    </a:lnTo>
                    <a:lnTo>
                      <a:pt x="18" y="1145"/>
                    </a:lnTo>
                    <a:lnTo>
                      <a:pt x="17" y="1109"/>
                    </a:lnTo>
                    <a:lnTo>
                      <a:pt x="13" y="1071"/>
                    </a:lnTo>
                    <a:lnTo>
                      <a:pt x="11" y="1034"/>
                    </a:lnTo>
                    <a:lnTo>
                      <a:pt x="10" y="996"/>
                    </a:lnTo>
                    <a:lnTo>
                      <a:pt x="7" y="959"/>
                    </a:lnTo>
                    <a:lnTo>
                      <a:pt x="4" y="921"/>
                    </a:lnTo>
                    <a:lnTo>
                      <a:pt x="3" y="885"/>
                    </a:lnTo>
                    <a:lnTo>
                      <a:pt x="2" y="847"/>
                    </a:lnTo>
                    <a:lnTo>
                      <a:pt x="2" y="811"/>
                    </a:lnTo>
                    <a:lnTo>
                      <a:pt x="0" y="773"/>
                    </a:lnTo>
                    <a:lnTo>
                      <a:pt x="2" y="737"/>
                    </a:lnTo>
                    <a:lnTo>
                      <a:pt x="4" y="701"/>
                    </a:lnTo>
                    <a:lnTo>
                      <a:pt x="7" y="666"/>
                    </a:lnTo>
                    <a:lnTo>
                      <a:pt x="24" y="652"/>
                    </a:lnTo>
                    <a:lnTo>
                      <a:pt x="42" y="641"/>
                    </a:lnTo>
                    <a:lnTo>
                      <a:pt x="59" y="629"/>
                    </a:lnTo>
                    <a:lnTo>
                      <a:pt x="78" y="618"/>
                    </a:lnTo>
                    <a:lnTo>
                      <a:pt x="96" y="607"/>
                    </a:lnTo>
                    <a:lnTo>
                      <a:pt x="115" y="597"/>
                    </a:lnTo>
                    <a:lnTo>
                      <a:pt x="134" y="586"/>
                    </a:lnTo>
                    <a:lnTo>
                      <a:pt x="154" y="578"/>
                    </a:lnTo>
                    <a:lnTo>
                      <a:pt x="170" y="567"/>
                    </a:lnTo>
                    <a:lnTo>
                      <a:pt x="190" y="557"/>
                    </a:lnTo>
                    <a:lnTo>
                      <a:pt x="208" y="546"/>
                    </a:lnTo>
                    <a:lnTo>
                      <a:pt x="228" y="536"/>
                    </a:lnTo>
                    <a:lnTo>
                      <a:pt x="246" y="525"/>
                    </a:lnTo>
                    <a:lnTo>
                      <a:pt x="265" y="514"/>
                    </a:lnTo>
                    <a:lnTo>
                      <a:pt x="283" y="503"/>
                    </a:lnTo>
                    <a:lnTo>
                      <a:pt x="303" y="492"/>
                    </a:lnTo>
                    <a:lnTo>
                      <a:pt x="331" y="476"/>
                    </a:lnTo>
                    <a:lnTo>
                      <a:pt x="357" y="460"/>
                    </a:lnTo>
                    <a:lnTo>
                      <a:pt x="385" y="444"/>
                    </a:lnTo>
                    <a:lnTo>
                      <a:pt x="413" y="427"/>
                    </a:lnTo>
                    <a:lnTo>
                      <a:pt x="441" y="410"/>
                    </a:lnTo>
                    <a:lnTo>
                      <a:pt x="469" y="394"/>
                    </a:lnTo>
                    <a:lnTo>
                      <a:pt x="497" y="377"/>
                    </a:lnTo>
                    <a:lnTo>
                      <a:pt x="525" y="361"/>
                    </a:lnTo>
                    <a:lnTo>
                      <a:pt x="551" y="344"/>
                    </a:lnTo>
                    <a:lnTo>
                      <a:pt x="580" y="327"/>
                    </a:lnTo>
                    <a:lnTo>
                      <a:pt x="607" y="311"/>
                    </a:lnTo>
                    <a:lnTo>
                      <a:pt x="635" y="295"/>
                    </a:lnTo>
                    <a:lnTo>
                      <a:pt x="663" y="280"/>
                    </a:lnTo>
                    <a:lnTo>
                      <a:pt x="691" y="267"/>
                    </a:lnTo>
                    <a:lnTo>
                      <a:pt x="718" y="252"/>
                    </a:lnTo>
                    <a:lnTo>
                      <a:pt x="746" y="240"/>
                    </a:lnTo>
                    <a:lnTo>
                      <a:pt x="763" y="225"/>
                    </a:lnTo>
                    <a:lnTo>
                      <a:pt x="783" y="212"/>
                    </a:lnTo>
                    <a:lnTo>
                      <a:pt x="799" y="200"/>
                    </a:lnTo>
                    <a:lnTo>
                      <a:pt x="820" y="189"/>
                    </a:lnTo>
                    <a:lnTo>
                      <a:pt x="838" y="176"/>
                    </a:lnTo>
                    <a:lnTo>
                      <a:pt x="858" y="165"/>
                    </a:lnTo>
                    <a:lnTo>
                      <a:pt x="879" y="156"/>
                    </a:lnTo>
                    <a:lnTo>
                      <a:pt x="900" y="146"/>
                    </a:lnTo>
                    <a:lnTo>
                      <a:pt x="919" y="134"/>
                    </a:lnTo>
                    <a:lnTo>
                      <a:pt x="940" y="124"/>
                    </a:lnTo>
                    <a:lnTo>
                      <a:pt x="960" y="114"/>
                    </a:lnTo>
                    <a:lnTo>
                      <a:pt x="979" y="103"/>
                    </a:lnTo>
                    <a:lnTo>
                      <a:pt x="999" y="92"/>
                    </a:lnTo>
                    <a:lnTo>
                      <a:pt x="1018" y="81"/>
                    </a:lnTo>
                    <a:lnTo>
                      <a:pt x="1038" y="69"/>
                    </a:lnTo>
                    <a:lnTo>
                      <a:pt x="1057" y="57"/>
                    </a:lnTo>
                    <a:lnTo>
                      <a:pt x="1057" y="61"/>
                    </a:lnTo>
                    <a:lnTo>
                      <a:pt x="1057" y="65"/>
                    </a:lnTo>
                    <a:lnTo>
                      <a:pt x="1055" y="70"/>
                    </a:lnTo>
                    <a:lnTo>
                      <a:pt x="1052" y="76"/>
                    </a:lnTo>
                    <a:lnTo>
                      <a:pt x="1046" y="80"/>
                    </a:lnTo>
                    <a:lnTo>
                      <a:pt x="1041" y="85"/>
                    </a:lnTo>
                    <a:lnTo>
                      <a:pt x="1035" y="91"/>
                    </a:lnTo>
                    <a:lnTo>
                      <a:pt x="1028" y="96"/>
                    </a:lnTo>
                    <a:lnTo>
                      <a:pt x="1021" y="99"/>
                    </a:lnTo>
                    <a:lnTo>
                      <a:pt x="1014" y="103"/>
                    </a:lnTo>
                    <a:lnTo>
                      <a:pt x="1006" y="108"/>
                    </a:lnTo>
                    <a:lnTo>
                      <a:pt x="1000" y="112"/>
                    </a:lnTo>
                    <a:lnTo>
                      <a:pt x="993" y="115"/>
                    </a:lnTo>
                    <a:lnTo>
                      <a:pt x="988" y="119"/>
                    </a:lnTo>
                    <a:lnTo>
                      <a:pt x="982" y="123"/>
                    </a:lnTo>
                    <a:lnTo>
                      <a:pt x="981" y="125"/>
                    </a:lnTo>
                    <a:lnTo>
                      <a:pt x="979" y="129"/>
                    </a:lnTo>
                    <a:lnTo>
                      <a:pt x="982" y="130"/>
                    </a:lnTo>
                    <a:lnTo>
                      <a:pt x="986" y="130"/>
                    </a:lnTo>
                    <a:lnTo>
                      <a:pt x="995" y="130"/>
                    </a:lnTo>
                    <a:lnTo>
                      <a:pt x="999" y="129"/>
                    </a:lnTo>
                    <a:lnTo>
                      <a:pt x="1003" y="129"/>
                    </a:lnTo>
                    <a:lnTo>
                      <a:pt x="1009" y="128"/>
                    </a:lnTo>
                    <a:lnTo>
                      <a:pt x="1016" y="128"/>
                    </a:lnTo>
                    <a:lnTo>
                      <a:pt x="1025" y="124"/>
                    </a:lnTo>
                    <a:lnTo>
                      <a:pt x="1035" y="119"/>
                    </a:lnTo>
                    <a:lnTo>
                      <a:pt x="1045" y="115"/>
                    </a:lnTo>
                    <a:lnTo>
                      <a:pt x="1055" y="112"/>
                    </a:lnTo>
                    <a:lnTo>
                      <a:pt x="1064" y="107"/>
                    </a:lnTo>
                    <a:lnTo>
                      <a:pt x="1073" y="102"/>
                    </a:lnTo>
                    <a:lnTo>
                      <a:pt x="1081" y="97"/>
                    </a:lnTo>
                    <a:lnTo>
                      <a:pt x="1088" y="92"/>
                    </a:lnTo>
                    <a:lnTo>
                      <a:pt x="1094" y="85"/>
                    </a:lnTo>
                    <a:lnTo>
                      <a:pt x="1101" y="79"/>
                    </a:lnTo>
                    <a:lnTo>
                      <a:pt x="1105" y="71"/>
                    </a:lnTo>
                    <a:lnTo>
                      <a:pt x="1109" y="64"/>
                    </a:lnTo>
                    <a:lnTo>
                      <a:pt x="1110" y="54"/>
                    </a:lnTo>
                    <a:lnTo>
                      <a:pt x="1113" y="46"/>
                    </a:lnTo>
                    <a:lnTo>
                      <a:pt x="1113" y="36"/>
                    </a:lnTo>
                    <a:lnTo>
                      <a:pt x="1115" y="25"/>
                    </a:lnTo>
                    <a:lnTo>
                      <a:pt x="1122" y="17"/>
                    </a:lnTo>
                    <a:lnTo>
                      <a:pt x="1130" y="11"/>
                    </a:lnTo>
                    <a:lnTo>
                      <a:pt x="1138" y="5"/>
                    </a:lnTo>
                    <a:lnTo>
                      <a:pt x="1148" y="0"/>
                    </a:lnTo>
                    <a:close/>
                  </a:path>
                </a:pathLst>
              </a:custGeom>
              <a:solidFill>
                <a:srgbClr val="FFE6B3"/>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04" name="Freeform 657"/>
              <p:cNvSpPr/>
              <p:nvPr/>
            </p:nvSpPr>
            <p:spPr bwMode="auto">
              <a:xfrm>
                <a:off x="2889" y="76"/>
                <a:ext cx="23" cy="12"/>
              </a:xfrm>
              <a:custGeom>
                <a:avLst/>
                <a:gdLst>
                  <a:gd name="T0" fmla="*/ 1 w 67"/>
                  <a:gd name="T1" fmla="*/ 0 h 46"/>
                  <a:gd name="T2" fmla="*/ 2 w 67"/>
                  <a:gd name="T3" fmla="*/ 1 h 46"/>
                  <a:gd name="T4" fmla="*/ 4 w 67"/>
                  <a:gd name="T5" fmla="*/ 2 h 46"/>
                  <a:gd name="T6" fmla="*/ 7 w 67"/>
                  <a:gd name="T7" fmla="*/ 2 h 46"/>
                  <a:gd name="T8" fmla="*/ 9 w 67"/>
                  <a:gd name="T9" fmla="*/ 3 h 46"/>
                  <a:gd name="T10" fmla="*/ 11 w 67"/>
                  <a:gd name="T11" fmla="*/ 4 h 46"/>
                  <a:gd name="T12" fmla="*/ 13 w 67"/>
                  <a:gd name="T13" fmla="*/ 4 h 46"/>
                  <a:gd name="T14" fmla="*/ 15 w 67"/>
                  <a:gd name="T15" fmla="*/ 5 h 46"/>
                  <a:gd name="T16" fmla="*/ 18 w 67"/>
                  <a:gd name="T17" fmla="*/ 7 h 46"/>
                  <a:gd name="T18" fmla="*/ 19 w 67"/>
                  <a:gd name="T19" fmla="*/ 8 h 46"/>
                  <a:gd name="T20" fmla="*/ 21 w 67"/>
                  <a:gd name="T21" fmla="*/ 9 h 46"/>
                  <a:gd name="T22" fmla="*/ 22 w 67"/>
                  <a:gd name="T23" fmla="*/ 10 h 46"/>
                  <a:gd name="T24" fmla="*/ 23 w 67"/>
                  <a:gd name="T25" fmla="*/ 12 h 46"/>
                  <a:gd name="T26" fmla="*/ 20 w 67"/>
                  <a:gd name="T27" fmla="*/ 11 h 46"/>
                  <a:gd name="T28" fmla="*/ 18 w 67"/>
                  <a:gd name="T29" fmla="*/ 11 h 46"/>
                  <a:gd name="T30" fmla="*/ 15 w 67"/>
                  <a:gd name="T31" fmla="*/ 11 h 46"/>
                  <a:gd name="T32" fmla="*/ 13 w 67"/>
                  <a:gd name="T33" fmla="*/ 10 h 46"/>
                  <a:gd name="T34" fmla="*/ 11 w 67"/>
                  <a:gd name="T35" fmla="*/ 10 h 46"/>
                  <a:gd name="T36" fmla="*/ 9 w 67"/>
                  <a:gd name="T37" fmla="*/ 9 h 46"/>
                  <a:gd name="T38" fmla="*/ 7 w 67"/>
                  <a:gd name="T39" fmla="*/ 8 h 46"/>
                  <a:gd name="T40" fmla="*/ 5 w 67"/>
                  <a:gd name="T41" fmla="*/ 7 h 46"/>
                  <a:gd name="T42" fmla="*/ 2 w 67"/>
                  <a:gd name="T43" fmla="*/ 5 h 46"/>
                  <a:gd name="T44" fmla="*/ 1 w 67"/>
                  <a:gd name="T45" fmla="*/ 4 h 46"/>
                  <a:gd name="T46" fmla="*/ 0 w 67"/>
                  <a:gd name="T47" fmla="*/ 2 h 46"/>
                  <a:gd name="T48" fmla="*/ 1 w 67"/>
                  <a:gd name="T49" fmla="*/ 0 h 46"/>
                  <a:gd name="T50" fmla="*/ 1 w 67"/>
                  <a:gd name="T51" fmla="*/ 0 h 4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7"/>
                  <a:gd name="T79" fmla="*/ 0 h 46"/>
                  <a:gd name="T80" fmla="*/ 67 w 67"/>
                  <a:gd name="T81" fmla="*/ 46 h 4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7" h="46">
                    <a:moveTo>
                      <a:pt x="2" y="0"/>
                    </a:moveTo>
                    <a:lnTo>
                      <a:pt x="6" y="4"/>
                    </a:lnTo>
                    <a:lnTo>
                      <a:pt x="12" y="6"/>
                    </a:lnTo>
                    <a:lnTo>
                      <a:pt x="19" y="9"/>
                    </a:lnTo>
                    <a:lnTo>
                      <a:pt x="26" y="11"/>
                    </a:lnTo>
                    <a:lnTo>
                      <a:pt x="31" y="15"/>
                    </a:lnTo>
                    <a:lnTo>
                      <a:pt x="38" y="17"/>
                    </a:lnTo>
                    <a:lnTo>
                      <a:pt x="45" y="21"/>
                    </a:lnTo>
                    <a:lnTo>
                      <a:pt x="51" y="26"/>
                    </a:lnTo>
                    <a:lnTo>
                      <a:pt x="55" y="29"/>
                    </a:lnTo>
                    <a:lnTo>
                      <a:pt x="60" y="34"/>
                    </a:lnTo>
                    <a:lnTo>
                      <a:pt x="65" y="40"/>
                    </a:lnTo>
                    <a:lnTo>
                      <a:pt x="67" y="46"/>
                    </a:lnTo>
                    <a:lnTo>
                      <a:pt x="59" y="44"/>
                    </a:lnTo>
                    <a:lnTo>
                      <a:pt x="52" y="44"/>
                    </a:lnTo>
                    <a:lnTo>
                      <a:pt x="45" y="42"/>
                    </a:lnTo>
                    <a:lnTo>
                      <a:pt x="38" y="40"/>
                    </a:lnTo>
                    <a:lnTo>
                      <a:pt x="31" y="37"/>
                    </a:lnTo>
                    <a:lnTo>
                      <a:pt x="26" y="34"/>
                    </a:lnTo>
                    <a:lnTo>
                      <a:pt x="19" y="31"/>
                    </a:lnTo>
                    <a:lnTo>
                      <a:pt x="16" y="27"/>
                    </a:lnTo>
                    <a:lnTo>
                      <a:pt x="7" y="21"/>
                    </a:lnTo>
                    <a:lnTo>
                      <a:pt x="3" y="15"/>
                    </a:lnTo>
                    <a:lnTo>
                      <a:pt x="0" y="7"/>
                    </a:lnTo>
                    <a:lnTo>
                      <a:pt x="2" y="0"/>
                    </a:lnTo>
                    <a:close/>
                  </a:path>
                </a:pathLst>
              </a:custGeom>
              <a:solidFill>
                <a:srgbClr val="E08477"/>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05" name="Freeform 658"/>
              <p:cNvSpPr/>
              <p:nvPr/>
            </p:nvSpPr>
            <p:spPr bwMode="auto">
              <a:xfrm>
                <a:off x="3190" y="85"/>
                <a:ext cx="22" cy="16"/>
              </a:xfrm>
              <a:custGeom>
                <a:avLst/>
                <a:gdLst>
                  <a:gd name="T0" fmla="*/ 11 w 64"/>
                  <a:gd name="T1" fmla="*/ 0 h 63"/>
                  <a:gd name="T2" fmla="*/ 14 w 64"/>
                  <a:gd name="T3" fmla="*/ 0 h 63"/>
                  <a:gd name="T4" fmla="*/ 17 w 64"/>
                  <a:gd name="T5" fmla="*/ 1 h 63"/>
                  <a:gd name="T6" fmla="*/ 18 w 64"/>
                  <a:gd name="T7" fmla="*/ 2 h 63"/>
                  <a:gd name="T8" fmla="*/ 20 w 64"/>
                  <a:gd name="T9" fmla="*/ 2 h 63"/>
                  <a:gd name="T10" fmla="*/ 22 w 64"/>
                  <a:gd name="T11" fmla="*/ 4 h 63"/>
                  <a:gd name="T12" fmla="*/ 22 w 64"/>
                  <a:gd name="T13" fmla="*/ 6 h 63"/>
                  <a:gd name="T14" fmla="*/ 22 w 64"/>
                  <a:gd name="T15" fmla="*/ 7 h 63"/>
                  <a:gd name="T16" fmla="*/ 20 w 64"/>
                  <a:gd name="T17" fmla="*/ 9 h 63"/>
                  <a:gd name="T18" fmla="*/ 18 w 64"/>
                  <a:gd name="T19" fmla="*/ 10 h 63"/>
                  <a:gd name="T20" fmla="*/ 16 w 64"/>
                  <a:gd name="T21" fmla="*/ 12 h 63"/>
                  <a:gd name="T22" fmla="*/ 13 w 64"/>
                  <a:gd name="T23" fmla="*/ 13 h 63"/>
                  <a:gd name="T24" fmla="*/ 11 w 64"/>
                  <a:gd name="T25" fmla="*/ 14 h 63"/>
                  <a:gd name="T26" fmla="*/ 8 w 64"/>
                  <a:gd name="T27" fmla="*/ 15 h 63"/>
                  <a:gd name="T28" fmla="*/ 6 w 64"/>
                  <a:gd name="T29" fmla="*/ 16 h 63"/>
                  <a:gd name="T30" fmla="*/ 3 w 64"/>
                  <a:gd name="T31" fmla="*/ 16 h 63"/>
                  <a:gd name="T32" fmla="*/ 2 w 64"/>
                  <a:gd name="T33" fmla="*/ 16 h 63"/>
                  <a:gd name="T34" fmla="*/ 1 w 64"/>
                  <a:gd name="T35" fmla="*/ 15 h 63"/>
                  <a:gd name="T36" fmla="*/ 0 w 64"/>
                  <a:gd name="T37" fmla="*/ 14 h 63"/>
                  <a:gd name="T38" fmla="*/ 0 w 64"/>
                  <a:gd name="T39" fmla="*/ 13 h 63"/>
                  <a:gd name="T40" fmla="*/ 0 w 64"/>
                  <a:gd name="T41" fmla="*/ 12 h 63"/>
                  <a:gd name="T42" fmla="*/ 2 w 64"/>
                  <a:gd name="T43" fmla="*/ 10 h 63"/>
                  <a:gd name="T44" fmla="*/ 4 w 64"/>
                  <a:gd name="T45" fmla="*/ 8 h 63"/>
                  <a:gd name="T46" fmla="*/ 5 w 64"/>
                  <a:gd name="T47" fmla="*/ 7 h 63"/>
                  <a:gd name="T48" fmla="*/ 7 w 64"/>
                  <a:gd name="T49" fmla="*/ 6 h 63"/>
                  <a:gd name="T50" fmla="*/ 7 w 64"/>
                  <a:gd name="T51" fmla="*/ 4 h 63"/>
                  <a:gd name="T52" fmla="*/ 8 w 64"/>
                  <a:gd name="T53" fmla="*/ 3 h 63"/>
                  <a:gd name="T54" fmla="*/ 10 w 64"/>
                  <a:gd name="T55" fmla="*/ 2 h 63"/>
                  <a:gd name="T56" fmla="*/ 11 w 64"/>
                  <a:gd name="T57" fmla="*/ 0 h 63"/>
                  <a:gd name="T58" fmla="*/ 11 w 64"/>
                  <a:gd name="T59" fmla="*/ 0 h 6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4"/>
                  <a:gd name="T91" fmla="*/ 0 h 63"/>
                  <a:gd name="T92" fmla="*/ 64 w 64"/>
                  <a:gd name="T93" fmla="*/ 63 h 6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4" h="63">
                    <a:moveTo>
                      <a:pt x="33" y="0"/>
                    </a:moveTo>
                    <a:lnTo>
                      <a:pt x="42" y="1"/>
                    </a:lnTo>
                    <a:lnTo>
                      <a:pt x="49" y="2"/>
                    </a:lnTo>
                    <a:lnTo>
                      <a:pt x="53" y="6"/>
                    </a:lnTo>
                    <a:lnTo>
                      <a:pt x="58" y="8"/>
                    </a:lnTo>
                    <a:lnTo>
                      <a:pt x="63" y="15"/>
                    </a:lnTo>
                    <a:lnTo>
                      <a:pt x="64" y="23"/>
                    </a:lnTo>
                    <a:lnTo>
                      <a:pt x="63" y="28"/>
                    </a:lnTo>
                    <a:lnTo>
                      <a:pt x="58" y="34"/>
                    </a:lnTo>
                    <a:lnTo>
                      <a:pt x="53" y="40"/>
                    </a:lnTo>
                    <a:lnTo>
                      <a:pt x="47" y="48"/>
                    </a:lnTo>
                    <a:lnTo>
                      <a:pt x="39" y="51"/>
                    </a:lnTo>
                    <a:lnTo>
                      <a:pt x="32" y="56"/>
                    </a:lnTo>
                    <a:lnTo>
                      <a:pt x="22" y="60"/>
                    </a:lnTo>
                    <a:lnTo>
                      <a:pt x="17" y="63"/>
                    </a:lnTo>
                    <a:lnTo>
                      <a:pt x="10" y="62"/>
                    </a:lnTo>
                    <a:lnTo>
                      <a:pt x="5" y="62"/>
                    </a:lnTo>
                    <a:lnTo>
                      <a:pt x="3" y="60"/>
                    </a:lnTo>
                    <a:lnTo>
                      <a:pt x="0" y="57"/>
                    </a:lnTo>
                    <a:lnTo>
                      <a:pt x="0" y="51"/>
                    </a:lnTo>
                    <a:lnTo>
                      <a:pt x="1" y="46"/>
                    </a:lnTo>
                    <a:lnTo>
                      <a:pt x="5" y="39"/>
                    </a:lnTo>
                    <a:lnTo>
                      <a:pt x="12" y="32"/>
                    </a:lnTo>
                    <a:lnTo>
                      <a:pt x="15" y="27"/>
                    </a:lnTo>
                    <a:lnTo>
                      <a:pt x="19" y="23"/>
                    </a:lnTo>
                    <a:lnTo>
                      <a:pt x="21" y="17"/>
                    </a:lnTo>
                    <a:lnTo>
                      <a:pt x="24" y="13"/>
                    </a:lnTo>
                    <a:lnTo>
                      <a:pt x="29" y="6"/>
                    </a:lnTo>
                    <a:lnTo>
                      <a:pt x="33" y="0"/>
                    </a:lnTo>
                    <a:close/>
                  </a:path>
                </a:pathLst>
              </a:custGeom>
              <a:solidFill>
                <a:srgbClr val="E6E6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06" name="Freeform 659"/>
              <p:cNvSpPr/>
              <p:nvPr/>
            </p:nvSpPr>
            <p:spPr bwMode="auto">
              <a:xfrm>
                <a:off x="2944" y="90"/>
                <a:ext cx="56" cy="16"/>
              </a:xfrm>
              <a:custGeom>
                <a:avLst/>
                <a:gdLst>
                  <a:gd name="T0" fmla="*/ 46 w 167"/>
                  <a:gd name="T1" fmla="*/ 0 h 65"/>
                  <a:gd name="T2" fmla="*/ 49 w 167"/>
                  <a:gd name="T3" fmla="*/ 0 h 65"/>
                  <a:gd name="T4" fmla="*/ 51 w 167"/>
                  <a:gd name="T5" fmla="*/ 0 h 65"/>
                  <a:gd name="T6" fmla="*/ 53 w 167"/>
                  <a:gd name="T7" fmla="*/ 0 h 65"/>
                  <a:gd name="T8" fmla="*/ 56 w 167"/>
                  <a:gd name="T9" fmla="*/ 0 h 65"/>
                  <a:gd name="T10" fmla="*/ 56 w 167"/>
                  <a:gd name="T11" fmla="*/ 0 h 65"/>
                  <a:gd name="T12" fmla="*/ 56 w 167"/>
                  <a:gd name="T13" fmla="*/ 1 h 65"/>
                  <a:gd name="T14" fmla="*/ 54 w 167"/>
                  <a:gd name="T15" fmla="*/ 1 h 65"/>
                  <a:gd name="T16" fmla="*/ 52 w 167"/>
                  <a:gd name="T17" fmla="*/ 2 h 65"/>
                  <a:gd name="T18" fmla="*/ 50 w 167"/>
                  <a:gd name="T19" fmla="*/ 2 h 65"/>
                  <a:gd name="T20" fmla="*/ 48 w 167"/>
                  <a:gd name="T21" fmla="*/ 3 h 65"/>
                  <a:gd name="T22" fmla="*/ 46 w 167"/>
                  <a:gd name="T23" fmla="*/ 3 h 65"/>
                  <a:gd name="T24" fmla="*/ 45 w 167"/>
                  <a:gd name="T25" fmla="*/ 4 h 65"/>
                  <a:gd name="T26" fmla="*/ 43 w 167"/>
                  <a:gd name="T27" fmla="*/ 4 h 65"/>
                  <a:gd name="T28" fmla="*/ 41 w 167"/>
                  <a:gd name="T29" fmla="*/ 5 h 65"/>
                  <a:gd name="T30" fmla="*/ 39 w 167"/>
                  <a:gd name="T31" fmla="*/ 6 h 65"/>
                  <a:gd name="T32" fmla="*/ 37 w 167"/>
                  <a:gd name="T33" fmla="*/ 6 h 65"/>
                  <a:gd name="T34" fmla="*/ 35 w 167"/>
                  <a:gd name="T35" fmla="*/ 7 h 65"/>
                  <a:gd name="T36" fmla="*/ 33 w 167"/>
                  <a:gd name="T37" fmla="*/ 7 h 65"/>
                  <a:gd name="T38" fmla="*/ 31 w 167"/>
                  <a:gd name="T39" fmla="*/ 8 h 65"/>
                  <a:gd name="T40" fmla="*/ 30 w 167"/>
                  <a:gd name="T41" fmla="*/ 8 h 65"/>
                  <a:gd name="T42" fmla="*/ 27 w 167"/>
                  <a:gd name="T43" fmla="*/ 9 h 65"/>
                  <a:gd name="T44" fmla="*/ 26 w 167"/>
                  <a:gd name="T45" fmla="*/ 10 h 65"/>
                  <a:gd name="T46" fmla="*/ 22 w 167"/>
                  <a:gd name="T47" fmla="*/ 11 h 65"/>
                  <a:gd name="T48" fmla="*/ 19 w 167"/>
                  <a:gd name="T49" fmla="*/ 11 h 65"/>
                  <a:gd name="T50" fmla="*/ 16 w 167"/>
                  <a:gd name="T51" fmla="*/ 12 h 65"/>
                  <a:gd name="T52" fmla="*/ 13 w 167"/>
                  <a:gd name="T53" fmla="*/ 13 h 65"/>
                  <a:gd name="T54" fmla="*/ 9 w 167"/>
                  <a:gd name="T55" fmla="*/ 14 h 65"/>
                  <a:gd name="T56" fmla="*/ 7 w 167"/>
                  <a:gd name="T57" fmla="*/ 15 h 65"/>
                  <a:gd name="T58" fmla="*/ 3 w 167"/>
                  <a:gd name="T59" fmla="*/ 15 h 65"/>
                  <a:gd name="T60" fmla="*/ 0 w 167"/>
                  <a:gd name="T61" fmla="*/ 16 h 65"/>
                  <a:gd name="T62" fmla="*/ 2 w 167"/>
                  <a:gd name="T63" fmla="*/ 15 h 65"/>
                  <a:gd name="T64" fmla="*/ 4 w 167"/>
                  <a:gd name="T65" fmla="*/ 14 h 65"/>
                  <a:gd name="T66" fmla="*/ 7 w 167"/>
                  <a:gd name="T67" fmla="*/ 13 h 65"/>
                  <a:gd name="T68" fmla="*/ 9 w 167"/>
                  <a:gd name="T69" fmla="*/ 12 h 65"/>
                  <a:gd name="T70" fmla="*/ 11 w 167"/>
                  <a:gd name="T71" fmla="*/ 11 h 65"/>
                  <a:gd name="T72" fmla="*/ 14 w 167"/>
                  <a:gd name="T73" fmla="*/ 10 h 65"/>
                  <a:gd name="T74" fmla="*/ 17 w 167"/>
                  <a:gd name="T75" fmla="*/ 9 h 65"/>
                  <a:gd name="T76" fmla="*/ 19 w 167"/>
                  <a:gd name="T77" fmla="*/ 9 h 65"/>
                  <a:gd name="T78" fmla="*/ 22 w 167"/>
                  <a:gd name="T79" fmla="*/ 8 h 65"/>
                  <a:gd name="T80" fmla="*/ 26 w 167"/>
                  <a:gd name="T81" fmla="*/ 7 h 65"/>
                  <a:gd name="T82" fmla="*/ 27 w 167"/>
                  <a:gd name="T83" fmla="*/ 6 h 65"/>
                  <a:gd name="T84" fmla="*/ 30 w 167"/>
                  <a:gd name="T85" fmla="*/ 6 h 65"/>
                  <a:gd name="T86" fmla="*/ 31 w 167"/>
                  <a:gd name="T87" fmla="*/ 5 h 65"/>
                  <a:gd name="T88" fmla="*/ 33 w 167"/>
                  <a:gd name="T89" fmla="*/ 5 h 65"/>
                  <a:gd name="T90" fmla="*/ 37 w 167"/>
                  <a:gd name="T91" fmla="*/ 4 h 65"/>
                  <a:gd name="T92" fmla="*/ 40 w 167"/>
                  <a:gd name="T93" fmla="*/ 3 h 65"/>
                  <a:gd name="T94" fmla="*/ 43 w 167"/>
                  <a:gd name="T95" fmla="*/ 1 h 65"/>
                  <a:gd name="T96" fmla="*/ 46 w 167"/>
                  <a:gd name="T97" fmla="*/ 0 h 65"/>
                  <a:gd name="T98" fmla="*/ 46 w 167"/>
                  <a:gd name="T99" fmla="*/ 0 h 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7"/>
                  <a:gd name="T151" fmla="*/ 0 h 65"/>
                  <a:gd name="T152" fmla="*/ 167 w 167"/>
                  <a:gd name="T153" fmla="*/ 65 h 6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7" h="65">
                    <a:moveTo>
                      <a:pt x="138" y="0"/>
                    </a:moveTo>
                    <a:lnTo>
                      <a:pt x="145" y="0"/>
                    </a:lnTo>
                    <a:lnTo>
                      <a:pt x="152" y="0"/>
                    </a:lnTo>
                    <a:lnTo>
                      <a:pt x="159" y="0"/>
                    </a:lnTo>
                    <a:lnTo>
                      <a:pt x="167" y="0"/>
                    </a:lnTo>
                    <a:lnTo>
                      <a:pt x="167" y="1"/>
                    </a:lnTo>
                    <a:lnTo>
                      <a:pt x="167" y="4"/>
                    </a:lnTo>
                    <a:lnTo>
                      <a:pt x="162" y="6"/>
                    </a:lnTo>
                    <a:lnTo>
                      <a:pt x="155" y="7"/>
                    </a:lnTo>
                    <a:lnTo>
                      <a:pt x="149" y="9"/>
                    </a:lnTo>
                    <a:lnTo>
                      <a:pt x="144" y="11"/>
                    </a:lnTo>
                    <a:lnTo>
                      <a:pt x="138" y="13"/>
                    </a:lnTo>
                    <a:lnTo>
                      <a:pt x="133" y="16"/>
                    </a:lnTo>
                    <a:lnTo>
                      <a:pt x="127" y="18"/>
                    </a:lnTo>
                    <a:lnTo>
                      <a:pt x="121" y="21"/>
                    </a:lnTo>
                    <a:lnTo>
                      <a:pt x="116" y="23"/>
                    </a:lnTo>
                    <a:lnTo>
                      <a:pt x="110" y="26"/>
                    </a:lnTo>
                    <a:lnTo>
                      <a:pt x="105" y="27"/>
                    </a:lnTo>
                    <a:lnTo>
                      <a:pt x="99" y="29"/>
                    </a:lnTo>
                    <a:lnTo>
                      <a:pt x="92" y="32"/>
                    </a:lnTo>
                    <a:lnTo>
                      <a:pt x="88" y="34"/>
                    </a:lnTo>
                    <a:lnTo>
                      <a:pt x="82" y="37"/>
                    </a:lnTo>
                    <a:lnTo>
                      <a:pt x="77" y="39"/>
                    </a:lnTo>
                    <a:lnTo>
                      <a:pt x="67" y="43"/>
                    </a:lnTo>
                    <a:lnTo>
                      <a:pt x="57" y="46"/>
                    </a:lnTo>
                    <a:lnTo>
                      <a:pt x="47" y="49"/>
                    </a:lnTo>
                    <a:lnTo>
                      <a:pt x="39" y="53"/>
                    </a:lnTo>
                    <a:lnTo>
                      <a:pt x="28" y="55"/>
                    </a:lnTo>
                    <a:lnTo>
                      <a:pt x="20" y="59"/>
                    </a:lnTo>
                    <a:lnTo>
                      <a:pt x="8" y="61"/>
                    </a:lnTo>
                    <a:lnTo>
                      <a:pt x="0" y="65"/>
                    </a:lnTo>
                    <a:lnTo>
                      <a:pt x="6" y="60"/>
                    </a:lnTo>
                    <a:lnTo>
                      <a:pt x="13" y="55"/>
                    </a:lnTo>
                    <a:lnTo>
                      <a:pt x="20" y="51"/>
                    </a:lnTo>
                    <a:lnTo>
                      <a:pt x="27" y="48"/>
                    </a:lnTo>
                    <a:lnTo>
                      <a:pt x="34" y="44"/>
                    </a:lnTo>
                    <a:lnTo>
                      <a:pt x="42" y="40"/>
                    </a:lnTo>
                    <a:lnTo>
                      <a:pt x="50" y="38"/>
                    </a:lnTo>
                    <a:lnTo>
                      <a:pt x="57" y="35"/>
                    </a:lnTo>
                    <a:lnTo>
                      <a:pt x="67" y="31"/>
                    </a:lnTo>
                    <a:lnTo>
                      <a:pt x="77" y="27"/>
                    </a:lnTo>
                    <a:lnTo>
                      <a:pt x="82" y="24"/>
                    </a:lnTo>
                    <a:lnTo>
                      <a:pt x="88" y="23"/>
                    </a:lnTo>
                    <a:lnTo>
                      <a:pt x="92" y="21"/>
                    </a:lnTo>
                    <a:lnTo>
                      <a:pt x="99" y="20"/>
                    </a:lnTo>
                    <a:lnTo>
                      <a:pt x="109" y="15"/>
                    </a:lnTo>
                    <a:lnTo>
                      <a:pt x="119" y="11"/>
                    </a:lnTo>
                    <a:lnTo>
                      <a:pt x="128" y="5"/>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07" name="Freeform 660"/>
              <p:cNvSpPr/>
              <p:nvPr/>
            </p:nvSpPr>
            <p:spPr bwMode="auto">
              <a:xfrm>
                <a:off x="3205" y="94"/>
                <a:ext cx="49" cy="23"/>
              </a:xfrm>
              <a:custGeom>
                <a:avLst/>
                <a:gdLst>
                  <a:gd name="T0" fmla="*/ 21 w 147"/>
                  <a:gd name="T1" fmla="*/ 0 h 91"/>
                  <a:gd name="T2" fmla="*/ 24 w 147"/>
                  <a:gd name="T3" fmla="*/ 1 h 91"/>
                  <a:gd name="T4" fmla="*/ 27 w 147"/>
                  <a:gd name="T5" fmla="*/ 1 h 91"/>
                  <a:gd name="T6" fmla="*/ 29 w 147"/>
                  <a:gd name="T7" fmla="*/ 3 h 91"/>
                  <a:gd name="T8" fmla="*/ 32 w 147"/>
                  <a:gd name="T9" fmla="*/ 4 h 91"/>
                  <a:gd name="T10" fmla="*/ 33 w 147"/>
                  <a:gd name="T11" fmla="*/ 5 h 91"/>
                  <a:gd name="T12" fmla="*/ 36 w 147"/>
                  <a:gd name="T13" fmla="*/ 7 h 91"/>
                  <a:gd name="T14" fmla="*/ 38 w 147"/>
                  <a:gd name="T15" fmla="*/ 8 h 91"/>
                  <a:gd name="T16" fmla="*/ 40 w 147"/>
                  <a:gd name="T17" fmla="*/ 10 h 91"/>
                  <a:gd name="T18" fmla="*/ 41 w 147"/>
                  <a:gd name="T19" fmla="*/ 12 h 91"/>
                  <a:gd name="T20" fmla="*/ 43 w 147"/>
                  <a:gd name="T21" fmla="*/ 13 h 91"/>
                  <a:gd name="T22" fmla="*/ 46 w 147"/>
                  <a:gd name="T23" fmla="*/ 15 h 91"/>
                  <a:gd name="T24" fmla="*/ 49 w 147"/>
                  <a:gd name="T25" fmla="*/ 16 h 91"/>
                  <a:gd name="T26" fmla="*/ 45 w 147"/>
                  <a:gd name="T27" fmla="*/ 16 h 91"/>
                  <a:gd name="T28" fmla="*/ 42 w 147"/>
                  <a:gd name="T29" fmla="*/ 16 h 91"/>
                  <a:gd name="T30" fmla="*/ 39 w 147"/>
                  <a:gd name="T31" fmla="*/ 15 h 91"/>
                  <a:gd name="T32" fmla="*/ 36 w 147"/>
                  <a:gd name="T33" fmla="*/ 14 h 91"/>
                  <a:gd name="T34" fmla="*/ 33 w 147"/>
                  <a:gd name="T35" fmla="*/ 13 h 91"/>
                  <a:gd name="T36" fmla="*/ 29 w 147"/>
                  <a:gd name="T37" fmla="*/ 13 h 91"/>
                  <a:gd name="T38" fmla="*/ 27 w 147"/>
                  <a:gd name="T39" fmla="*/ 12 h 91"/>
                  <a:gd name="T40" fmla="*/ 26 w 147"/>
                  <a:gd name="T41" fmla="*/ 12 h 91"/>
                  <a:gd name="T42" fmla="*/ 24 w 147"/>
                  <a:gd name="T43" fmla="*/ 12 h 91"/>
                  <a:gd name="T44" fmla="*/ 22 w 147"/>
                  <a:gd name="T45" fmla="*/ 13 h 91"/>
                  <a:gd name="T46" fmla="*/ 24 w 147"/>
                  <a:gd name="T47" fmla="*/ 14 h 91"/>
                  <a:gd name="T48" fmla="*/ 26 w 147"/>
                  <a:gd name="T49" fmla="*/ 15 h 91"/>
                  <a:gd name="T50" fmla="*/ 26 w 147"/>
                  <a:gd name="T51" fmla="*/ 16 h 91"/>
                  <a:gd name="T52" fmla="*/ 27 w 147"/>
                  <a:gd name="T53" fmla="*/ 17 h 91"/>
                  <a:gd name="T54" fmla="*/ 27 w 147"/>
                  <a:gd name="T55" fmla="*/ 19 h 91"/>
                  <a:gd name="T56" fmla="*/ 28 w 147"/>
                  <a:gd name="T57" fmla="*/ 20 h 91"/>
                  <a:gd name="T58" fmla="*/ 29 w 147"/>
                  <a:gd name="T59" fmla="*/ 22 h 91"/>
                  <a:gd name="T60" fmla="*/ 31 w 147"/>
                  <a:gd name="T61" fmla="*/ 23 h 91"/>
                  <a:gd name="T62" fmla="*/ 29 w 147"/>
                  <a:gd name="T63" fmla="*/ 23 h 91"/>
                  <a:gd name="T64" fmla="*/ 27 w 147"/>
                  <a:gd name="T65" fmla="*/ 22 h 91"/>
                  <a:gd name="T66" fmla="*/ 25 w 147"/>
                  <a:gd name="T67" fmla="*/ 22 h 91"/>
                  <a:gd name="T68" fmla="*/ 23 w 147"/>
                  <a:gd name="T69" fmla="*/ 22 h 91"/>
                  <a:gd name="T70" fmla="*/ 21 w 147"/>
                  <a:gd name="T71" fmla="*/ 21 h 91"/>
                  <a:gd name="T72" fmla="*/ 19 w 147"/>
                  <a:gd name="T73" fmla="*/ 20 h 91"/>
                  <a:gd name="T74" fmla="*/ 17 w 147"/>
                  <a:gd name="T75" fmla="*/ 19 h 91"/>
                  <a:gd name="T76" fmla="*/ 15 w 147"/>
                  <a:gd name="T77" fmla="*/ 19 h 91"/>
                  <a:gd name="T78" fmla="*/ 13 w 147"/>
                  <a:gd name="T79" fmla="*/ 18 h 91"/>
                  <a:gd name="T80" fmla="*/ 11 w 147"/>
                  <a:gd name="T81" fmla="*/ 17 h 91"/>
                  <a:gd name="T82" fmla="*/ 9 w 147"/>
                  <a:gd name="T83" fmla="*/ 16 h 91"/>
                  <a:gd name="T84" fmla="*/ 7 w 147"/>
                  <a:gd name="T85" fmla="*/ 15 h 91"/>
                  <a:gd name="T86" fmla="*/ 5 w 147"/>
                  <a:gd name="T87" fmla="*/ 14 h 91"/>
                  <a:gd name="T88" fmla="*/ 3 w 147"/>
                  <a:gd name="T89" fmla="*/ 14 h 91"/>
                  <a:gd name="T90" fmla="*/ 2 w 147"/>
                  <a:gd name="T91" fmla="*/ 13 h 91"/>
                  <a:gd name="T92" fmla="*/ 0 w 147"/>
                  <a:gd name="T93" fmla="*/ 12 h 91"/>
                  <a:gd name="T94" fmla="*/ 2 w 147"/>
                  <a:gd name="T95" fmla="*/ 11 h 91"/>
                  <a:gd name="T96" fmla="*/ 4 w 147"/>
                  <a:gd name="T97" fmla="*/ 10 h 91"/>
                  <a:gd name="T98" fmla="*/ 7 w 147"/>
                  <a:gd name="T99" fmla="*/ 9 h 91"/>
                  <a:gd name="T100" fmla="*/ 9 w 147"/>
                  <a:gd name="T101" fmla="*/ 9 h 91"/>
                  <a:gd name="T102" fmla="*/ 9 w 147"/>
                  <a:gd name="T103" fmla="*/ 8 h 91"/>
                  <a:gd name="T104" fmla="*/ 9 w 147"/>
                  <a:gd name="T105" fmla="*/ 8 h 91"/>
                  <a:gd name="T106" fmla="*/ 11 w 147"/>
                  <a:gd name="T107" fmla="*/ 7 h 91"/>
                  <a:gd name="T108" fmla="*/ 12 w 147"/>
                  <a:gd name="T109" fmla="*/ 6 h 91"/>
                  <a:gd name="T110" fmla="*/ 14 w 147"/>
                  <a:gd name="T111" fmla="*/ 5 h 91"/>
                  <a:gd name="T112" fmla="*/ 15 w 147"/>
                  <a:gd name="T113" fmla="*/ 4 h 91"/>
                  <a:gd name="T114" fmla="*/ 16 w 147"/>
                  <a:gd name="T115" fmla="*/ 3 h 91"/>
                  <a:gd name="T116" fmla="*/ 18 w 147"/>
                  <a:gd name="T117" fmla="*/ 1 h 91"/>
                  <a:gd name="T118" fmla="*/ 19 w 147"/>
                  <a:gd name="T119" fmla="*/ 1 h 91"/>
                  <a:gd name="T120" fmla="*/ 21 w 147"/>
                  <a:gd name="T121" fmla="*/ 0 h 91"/>
                  <a:gd name="T122" fmla="*/ 21 w 147"/>
                  <a:gd name="T123" fmla="*/ 0 h 9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7"/>
                  <a:gd name="T187" fmla="*/ 0 h 91"/>
                  <a:gd name="T188" fmla="*/ 147 w 147"/>
                  <a:gd name="T189" fmla="*/ 91 h 9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7" h="91">
                    <a:moveTo>
                      <a:pt x="64" y="0"/>
                    </a:moveTo>
                    <a:lnTo>
                      <a:pt x="73" y="2"/>
                    </a:lnTo>
                    <a:lnTo>
                      <a:pt x="81" y="5"/>
                    </a:lnTo>
                    <a:lnTo>
                      <a:pt x="87" y="10"/>
                    </a:lnTo>
                    <a:lnTo>
                      <a:pt x="95" y="15"/>
                    </a:lnTo>
                    <a:lnTo>
                      <a:pt x="100" y="20"/>
                    </a:lnTo>
                    <a:lnTo>
                      <a:pt x="107" y="26"/>
                    </a:lnTo>
                    <a:lnTo>
                      <a:pt x="113" y="33"/>
                    </a:lnTo>
                    <a:lnTo>
                      <a:pt x="119" y="40"/>
                    </a:lnTo>
                    <a:lnTo>
                      <a:pt x="124" y="46"/>
                    </a:lnTo>
                    <a:lnTo>
                      <a:pt x="130" y="53"/>
                    </a:lnTo>
                    <a:lnTo>
                      <a:pt x="137" y="58"/>
                    </a:lnTo>
                    <a:lnTo>
                      <a:pt x="147" y="63"/>
                    </a:lnTo>
                    <a:lnTo>
                      <a:pt x="135" y="63"/>
                    </a:lnTo>
                    <a:lnTo>
                      <a:pt x="127" y="62"/>
                    </a:lnTo>
                    <a:lnTo>
                      <a:pt x="116" y="58"/>
                    </a:lnTo>
                    <a:lnTo>
                      <a:pt x="107" y="55"/>
                    </a:lnTo>
                    <a:lnTo>
                      <a:pt x="98" y="52"/>
                    </a:lnTo>
                    <a:lnTo>
                      <a:pt x="88" y="51"/>
                    </a:lnTo>
                    <a:lnTo>
                      <a:pt x="82" y="49"/>
                    </a:lnTo>
                    <a:lnTo>
                      <a:pt x="78" y="49"/>
                    </a:lnTo>
                    <a:lnTo>
                      <a:pt x="71" y="49"/>
                    </a:lnTo>
                    <a:lnTo>
                      <a:pt x="67" y="51"/>
                    </a:lnTo>
                    <a:lnTo>
                      <a:pt x="73" y="54"/>
                    </a:lnTo>
                    <a:lnTo>
                      <a:pt x="77" y="59"/>
                    </a:lnTo>
                    <a:lnTo>
                      <a:pt x="78" y="63"/>
                    </a:lnTo>
                    <a:lnTo>
                      <a:pt x="81" y="69"/>
                    </a:lnTo>
                    <a:lnTo>
                      <a:pt x="82" y="74"/>
                    </a:lnTo>
                    <a:lnTo>
                      <a:pt x="84" y="80"/>
                    </a:lnTo>
                    <a:lnTo>
                      <a:pt x="87" y="86"/>
                    </a:lnTo>
                    <a:lnTo>
                      <a:pt x="94" y="91"/>
                    </a:lnTo>
                    <a:lnTo>
                      <a:pt x="87" y="90"/>
                    </a:lnTo>
                    <a:lnTo>
                      <a:pt x="81" y="88"/>
                    </a:lnTo>
                    <a:lnTo>
                      <a:pt x="75" y="87"/>
                    </a:lnTo>
                    <a:lnTo>
                      <a:pt x="70" y="86"/>
                    </a:lnTo>
                    <a:lnTo>
                      <a:pt x="64" y="84"/>
                    </a:lnTo>
                    <a:lnTo>
                      <a:pt x="57" y="81"/>
                    </a:lnTo>
                    <a:lnTo>
                      <a:pt x="52" y="77"/>
                    </a:lnTo>
                    <a:lnTo>
                      <a:pt x="46" y="75"/>
                    </a:lnTo>
                    <a:lnTo>
                      <a:pt x="39" y="71"/>
                    </a:lnTo>
                    <a:lnTo>
                      <a:pt x="34" y="68"/>
                    </a:lnTo>
                    <a:lnTo>
                      <a:pt x="28" y="64"/>
                    </a:lnTo>
                    <a:lnTo>
                      <a:pt x="21" y="60"/>
                    </a:lnTo>
                    <a:lnTo>
                      <a:pt x="15" y="57"/>
                    </a:lnTo>
                    <a:lnTo>
                      <a:pt x="10" y="54"/>
                    </a:lnTo>
                    <a:lnTo>
                      <a:pt x="6" y="51"/>
                    </a:lnTo>
                    <a:lnTo>
                      <a:pt x="0" y="48"/>
                    </a:lnTo>
                    <a:lnTo>
                      <a:pt x="6" y="42"/>
                    </a:lnTo>
                    <a:lnTo>
                      <a:pt x="11" y="38"/>
                    </a:lnTo>
                    <a:lnTo>
                      <a:pt x="20" y="36"/>
                    </a:lnTo>
                    <a:lnTo>
                      <a:pt x="28" y="36"/>
                    </a:lnTo>
                    <a:lnTo>
                      <a:pt x="28" y="32"/>
                    </a:lnTo>
                    <a:lnTo>
                      <a:pt x="27" y="30"/>
                    </a:lnTo>
                    <a:lnTo>
                      <a:pt x="32" y="26"/>
                    </a:lnTo>
                    <a:lnTo>
                      <a:pt x="36" y="24"/>
                    </a:lnTo>
                    <a:lnTo>
                      <a:pt x="41" y="19"/>
                    </a:lnTo>
                    <a:lnTo>
                      <a:pt x="45" y="15"/>
                    </a:lnTo>
                    <a:lnTo>
                      <a:pt x="49" y="10"/>
                    </a:lnTo>
                    <a:lnTo>
                      <a:pt x="53" y="5"/>
                    </a:lnTo>
                    <a:lnTo>
                      <a:pt x="57" y="2"/>
                    </a:lnTo>
                    <a:lnTo>
                      <a:pt x="64" y="0"/>
                    </a:lnTo>
                    <a:close/>
                  </a:path>
                </a:pathLst>
              </a:custGeom>
              <a:solidFill>
                <a:srgbClr val="FFD6C9"/>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08" name="Freeform 661"/>
              <p:cNvSpPr/>
              <p:nvPr/>
            </p:nvSpPr>
            <p:spPr bwMode="auto">
              <a:xfrm>
                <a:off x="2915" y="98"/>
                <a:ext cx="93" cy="41"/>
              </a:xfrm>
              <a:custGeom>
                <a:avLst/>
                <a:gdLst>
                  <a:gd name="T0" fmla="*/ 92 w 279"/>
                  <a:gd name="T1" fmla="*/ 1 h 165"/>
                  <a:gd name="T2" fmla="*/ 89 w 279"/>
                  <a:gd name="T3" fmla="*/ 3 h 165"/>
                  <a:gd name="T4" fmla="*/ 85 w 279"/>
                  <a:gd name="T5" fmla="*/ 5 h 165"/>
                  <a:gd name="T6" fmla="*/ 80 w 279"/>
                  <a:gd name="T7" fmla="*/ 7 h 165"/>
                  <a:gd name="T8" fmla="*/ 74 w 279"/>
                  <a:gd name="T9" fmla="*/ 8 h 165"/>
                  <a:gd name="T10" fmla="*/ 68 w 279"/>
                  <a:gd name="T11" fmla="*/ 10 h 165"/>
                  <a:gd name="T12" fmla="*/ 62 w 279"/>
                  <a:gd name="T13" fmla="*/ 12 h 165"/>
                  <a:gd name="T14" fmla="*/ 58 w 279"/>
                  <a:gd name="T15" fmla="*/ 14 h 165"/>
                  <a:gd name="T16" fmla="*/ 54 w 279"/>
                  <a:gd name="T17" fmla="*/ 16 h 165"/>
                  <a:gd name="T18" fmla="*/ 50 w 279"/>
                  <a:gd name="T19" fmla="*/ 17 h 165"/>
                  <a:gd name="T20" fmla="*/ 46 w 279"/>
                  <a:gd name="T21" fmla="*/ 19 h 165"/>
                  <a:gd name="T22" fmla="*/ 42 w 279"/>
                  <a:gd name="T23" fmla="*/ 21 h 165"/>
                  <a:gd name="T24" fmla="*/ 38 w 279"/>
                  <a:gd name="T25" fmla="*/ 23 h 165"/>
                  <a:gd name="T26" fmla="*/ 35 w 279"/>
                  <a:gd name="T27" fmla="*/ 24 h 165"/>
                  <a:gd name="T28" fmla="*/ 29 w 279"/>
                  <a:gd name="T29" fmla="*/ 27 h 165"/>
                  <a:gd name="T30" fmla="*/ 23 w 279"/>
                  <a:gd name="T31" fmla="*/ 31 h 165"/>
                  <a:gd name="T32" fmla="*/ 17 w 279"/>
                  <a:gd name="T33" fmla="*/ 34 h 165"/>
                  <a:gd name="T34" fmla="*/ 10 w 279"/>
                  <a:gd name="T35" fmla="*/ 37 h 165"/>
                  <a:gd name="T36" fmla="*/ 3 w 279"/>
                  <a:gd name="T37" fmla="*/ 40 h 165"/>
                  <a:gd name="T38" fmla="*/ 2 w 279"/>
                  <a:gd name="T39" fmla="*/ 39 h 165"/>
                  <a:gd name="T40" fmla="*/ 6 w 279"/>
                  <a:gd name="T41" fmla="*/ 35 h 165"/>
                  <a:gd name="T42" fmla="*/ 11 w 279"/>
                  <a:gd name="T43" fmla="*/ 31 h 165"/>
                  <a:gd name="T44" fmla="*/ 15 w 279"/>
                  <a:gd name="T45" fmla="*/ 28 h 165"/>
                  <a:gd name="T46" fmla="*/ 22 w 279"/>
                  <a:gd name="T47" fmla="*/ 24 h 165"/>
                  <a:gd name="T48" fmla="*/ 31 w 279"/>
                  <a:gd name="T49" fmla="*/ 20 h 165"/>
                  <a:gd name="T50" fmla="*/ 40 w 279"/>
                  <a:gd name="T51" fmla="*/ 16 h 165"/>
                  <a:gd name="T52" fmla="*/ 50 w 279"/>
                  <a:gd name="T53" fmla="*/ 12 h 165"/>
                  <a:gd name="T54" fmla="*/ 60 w 279"/>
                  <a:gd name="T55" fmla="*/ 9 h 165"/>
                  <a:gd name="T56" fmla="*/ 69 w 279"/>
                  <a:gd name="T57" fmla="*/ 6 h 165"/>
                  <a:gd name="T58" fmla="*/ 79 w 279"/>
                  <a:gd name="T59" fmla="*/ 4 h 165"/>
                  <a:gd name="T60" fmla="*/ 88 w 279"/>
                  <a:gd name="T61" fmla="*/ 1 h 165"/>
                  <a:gd name="T62" fmla="*/ 93 w 279"/>
                  <a:gd name="T63" fmla="*/ 0 h 1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79"/>
                  <a:gd name="T97" fmla="*/ 0 h 165"/>
                  <a:gd name="T98" fmla="*/ 279 w 279"/>
                  <a:gd name="T99" fmla="*/ 165 h 1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79" h="165">
                    <a:moveTo>
                      <a:pt x="279" y="0"/>
                    </a:moveTo>
                    <a:lnTo>
                      <a:pt x="276" y="4"/>
                    </a:lnTo>
                    <a:lnTo>
                      <a:pt x="272" y="7"/>
                    </a:lnTo>
                    <a:lnTo>
                      <a:pt x="268" y="12"/>
                    </a:lnTo>
                    <a:lnTo>
                      <a:pt x="262" y="16"/>
                    </a:lnTo>
                    <a:lnTo>
                      <a:pt x="255" y="20"/>
                    </a:lnTo>
                    <a:lnTo>
                      <a:pt x="248" y="23"/>
                    </a:lnTo>
                    <a:lnTo>
                      <a:pt x="240" y="27"/>
                    </a:lnTo>
                    <a:lnTo>
                      <a:pt x="233" y="31"/>
                    </a:lnTo>
                    <a:lnTo>
                      <a:pt x="223" y="33"/>
                    </a:lnTo>
                    <a:lnTo>
                      <a:pt x="214" y="37"/>
                    </a:lnTo>
                    <a:lnTo>
                      <a:pt x="205" y="40"/>
                    </a:lnTo>
                    <a:lnTo>
                      <a:pt x="197" y="45"/>
                    </a:lnTo>
                    <a:lnTo>
                      <a:pt x="187" y="48"/>
                    </a:lnTo>
                    <a:lnTo>
                      <a:pt x="180" y="53"/>
                    </a:lnTo>
                    <a:lnTo>
                      <a:pt x="173" y="56"/>
                    </a:lnTo>
                    <a:lnTo>
                      <a:pt x="168" y="61"/>
                    </a:lnTo>
                    <a:lnTo>
                      <a:pt x="161" y="64"/>
                    </a:lnTo>
                    <a:lnTo>
                      <a:pt x="155" y="66"/>
                    </a:lnTo>
                    <a:lnTo>
                      <a:pt x="149" y="70"/>
                    </a:lnTo>
                    <a:lnTo>
                      <a:pt x="144" y="73"/>
                    </a:lnTo>
                    <a:lnTo>
                      <a:pt x="138" y="76"/>
                    </a:lnTo>
                    <a:lnTo>
                      <a:pt x="131" y="80"/>
                    </a:lnTo>
                    <a:lnTo>
                      <a:pt x="126" y="83"/>
                    </a:lnTo>
                    <a:lnTo>
                      <a:pt x="122" y="88"/>
                    </a:lnTo>
                    <a:lnTo>
                      <a:pt x="115" y="91"/>
                    </a:lnTo>
                    <a:lnTo>
                      <a:pt x="110" y="94"/>
                    </a:lnTo>
                    <a:lnTo>
                      <a:pt x="105" y="98"/>
                    </a:lnTo>
                    <a:lnTo>
                      <a:pt x="99" y="103"/>
                    </a:lnTo>
                    <a:lnTo>
                      <a:pt x="88" y="110"/>
                    </a:lnTo>
                    <a:lnTo>
                      <a:pt x="80" y="117"/>
                    </a:lnTo>
                    <a:lnTo>
                      <a:pt x="69" y="124"/>
                    </a:lnTo>
                    <a:lnTo>
                      <a:pt x="59" y="131"/>
                    </a:lnTo>
                    <a:lnTo>
                      <a:pt x="50" y="137"/>
                    </a:lnTo>
                    <a:lnTo>
                      <a:pt x="41" y="143"/>
                    </a:lnTo>
                    <a:lnTo>
                      <a:pt x="29" y="148"/>
                    </a:lnTo>
                    <a:lnTo>
                      <a:pt x="20" y="154"/>
                    </a:lnTo>
                    <a:lnTo>
                      <a:pt x="10" y="160"/>
                    </a:lnTo>
                    <a:lnTo>
                      <a:pt x="0" y="165"/>
                    </a:lnTo>
                    <a:lnTo>
                      <a:pt x="6" y="157"/>
                    </a:lnTo>
                    <a:lnTo>
                      <a:pt x="11" y="148"/>
                    </a:lnTo>
                    <a:lnTo>
                      <a:pt x="18" y="141"/>
                    </a:lnTo>
                    <a:lnTo>
                      <a:pt x="27" y="133"/>
                    </a:lnTo>
                    <a:lnTo>
                      <a:pt x="32" y="125"/>
                    </a:lnTo>
                    <a:lnTo>
                      <a:pt x="39" y="120"/>
                    </a:lnTo>
                    <a:lnTo>
                      <a:pt x="46" y="113"/>
                    </a:lnTo>
                    <a:lnTo>
                      <a:pt x="55" y="106"/>
                    </a:lnTo>
                    <a:lnTo>
                      <a:pt x="66" y="97"/>
                    </a:lnTo>
                    <a:lnTo>
                      <a:pt x="80" y="88"/>
                    </a:lnTo>
                    <a:lnTo>
                      <a:pt x="92" y="80"/>
                    </a:lnTo>
                    <a:lnTo>
                      <a:pt x="106" y="71"/>
                    </a:lnTo>
                    <a:lnTo>
                      <a:pt x="120" y="64"/>
                    </a:lnTo>
                    <a:lnTo>
                      <a:pt x="134" y="56"/>
                    </a:lnTo>
                    <a:lnTo>
                      <a:pt x="149" y="50"/>
                    </a:lnTo>
                    <a:lnTo>
                      <a:pt x="163" y="44"/>
                    </a:lnTo>
                    <a:lnTo>
                      <a:pt x="179" y="37"/>
                    </a:lnTo>
                    <a:lnTo>
                      <a:pt x="194" y="32"/>
                    </a:lnTo>
                    <a:lnTo>
                      <a:pt x="208" y="26"/>
                    </a:lnTo>
                    <a:lnTo>
                      <a:pt x="223" y="21"/>
                    </a:lnTo>
                    <a:lnTo>
                      <a:pt x="236" y="16"/>
                    </a:lnTo>
                    <a:lnTo>
                      <a:pt x="251" y="10"/>
                    </a:lnTo>
                    <a:lnTo>
                      <a:pt x="265" y="5"/>
                    </a:lnTo>
                    <a:lnTo>
                      <a:pt x="27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09" name="Freeform 662"/>
              <p:cNvSpPr/>
              <p:nvPr/>
            </p:nvSpPr>
            <p:spPr bwMode="auto">
              <a:xfrm>
                <a:off x="3262" y="100"/>
                <a:ext cx="51" cy="20"/>
              </a:xfrm>
              <a:custGeom>
                <a:avLst/>
                <a:gdLst>
                  <a:gd name="T0" fmla="*/ 49 w 154"/>
                  <a:gd name="T1" fmla="*/ 0 h 79"/>
                  <a:gd name="T2" fmla="*/ 50 w 154"/>
                  <a:gd name="T3" fmla="*/ 0 h 79"/>
                  <a:gd name="T4" fmla="*/ 51 w 154"/>
                  <a:gd name="T5" fmla="*/ 0 h 79"/>
                  <a:gd name="T6" fmla="*/ 48 w 154"/>
                  <a:gd name="T7" fmla="*/ 1 h 79"/>
                  <a:gd name="T8" fmla="*/ 45 w 154"/>
                  <a:gd name="T9" fmla="*/ 3 h 79"/>
                  <a:gd name="T10" fmla="*/ 42 w 154"/>
                  <a:gd name="T11" fmla="*/ 4 h 79"/>
                  <a:gd name="T12" fmla="*/ 39 w 154"/>
                  <a:gd name="T13" fmla="*/ 6 h 79"/>
                  <a:gd name="T14" fmla="*/ 36 w 154"/>
                  <a:gd name="T15" fmla="*/ 7 h 79"/>
                  <a:gd name="T16" fmla="*/ 33 w 154"/>
                  <a:gd name="T17" fmla="*/ 8 h 79"/>
                  <a:gd name="T18" fmla="*/ 29 w 154"/>
                  <a:gd name="T19" fmla="*/ 9 h 79"/>
                  <a:gd name="T20" fmla="*/ 26 w 154"/>
                  <a:gd name="T21" fmla="*/ 10 h 79"/>
                  <a:gd name="T22" fmla="*/ 23 w 154"/>
                  <a:gd name="T23" fmla="*/ 11 h 79"/>
                  <a:gd name="T24" fmla="*/ 20 w 154"/>
                  <a:gd name="T25" fmla="*/ 13 h 79"/>
                  <a:gd name="T26" fmla="*/ 16 w 154"/>
                  <a:gd name="T27" fmla="*/ 13 h 79"/>
                  <a:gd name="T28" fmla="*/ 13 w 154"/>
                  <a:gd name="T29" fmla="*/ 15 h 79"/>
                  <a:gd name="T30" fmla="*/ 10 w 154"/>
                  <a:gd name="T31" fmla="*/ 16 h 79"/>
                  <a:gd name="T32" fmla="*/ 6 w 154"/>
                  <a:gd name="T33" fmla="*/ 17 h 79"/>
                  <a:gd name="T34" fmla="*/ 3 w 154"/>
                  <a:gd name="T35" fmla="*/ 18 h 79"/>
                  <a:gd name="T36" fmla="*/ 0 w 154"/>
                  <a:gd name="T37" fmla="*/ 20 h 79"/>
                  <a:gd name="T38" fmla="*/ 2 w 154"/>
                  <a:gd name="T39" fmla="*/ 18 h 79"/>
                  <a:gd name="T40" fmla="*/ 5 w 154"/>
                  <a:gd name="T41" fmla="*/ 16 h 79"/>
                  <a:gd name="T42" fmla="*/ 8 w 154"/>
                  <a:gd name="T43" fmla="*/ 14 h 79"/>
                  <a:gd name="T44" fmla="*/ 11 w 154"/>
                  <a:gd name="T45" fmla="*/ 13 h 79"/>
                  <a:gd name="T46" fmla="*/ 14 w 154"/>
                  <a:gd name="T47" fmla="*/ 12 h 79"/>
                  <a:gd name="T48" fmla="*/ 17 w 154"/>
                  <a:gd name="T49" fmla="*/ 10 h 79"/>
                  <a:gd name="T50" fmla="*/ 20 w 154"/>
                  <a:gd name="T51" fmla="*/ 9 h 79"/>
                  <a:gd name="T52" fmla="*/ 24 w 154"/>
                  <a:gd name="T53" fmla="*/ 8 h 79"/>
                  <a:gd name="T54" fmla="*/ 26 w 154"/>
                  <a:gd name="T55" fmla="*/ 7 h 79"/>
                  <a:gd name="T56" fmla="*/ 30 w 154"/>
                  <a:gd name="T57" fmla="*/ 6 h 79"/>
                  <a:gd name="T58" fmla="*/ 33 w 154"/>
                  <a:gd name="T59" fmla="*/ 5 h 79"/>
                  <a:gd name="T60" fmla="*/ 36 w 154"/>
                  <a:gd name="T61" fmla="*/ 4 h 79"/>
                  <a:gd name="T62" fmla="*/ 39 w 154"/>
                  <a:gd name="T63" fmla="*/ 3 h 79"/>
                  <a:gd name="T64" fmla="*/ 42 w 154"/>
                  <a:gd name="T65" fmla="*/ 2 h 79"/>
                  <a:gd name="T66" fmla="*/ 46 w 154"/>
                  <a:gd name="T67" fmla="*/ 1 h 79"/>
                  <a:gd name="T68" fmla="*/ 49 w 154"/>
                  <a:gd name="T69" fmla="*/ 0 h 79"/>
                  <a:gd name="T70" fmla="*/ 49 w 154"/>
                  <a:gd name="T71" fmla="*/ 0 h 7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4"/>
                  <a:gd name="T109" fmla="*/ 0 h 79"/>
                  <a:gd name="T110" fmla="*/ 154 w 154"/>
                  <a:gd name="T111" fmla="*/ 79 h 7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4" h="79">
                    <a:moveTo>
                      <a:pt x="147" y="0"/>
                    </a:moveTo>
                    <a:lnTo>
                      <a:pt x="152" y="0"/>
                    </a:lnTo>
                    <a:lnTo>
                      <a:pt x="154" y="0"/>
                    </a:lnTo>
                    <a:lnTo>
                      <a:pt x="145" y="4"/>
                    </a:lnTo>
                    <a:lnTo>
                      <a:pt x="136" y="11"/>
                    </a:lnTo>
                    <a:lnTo>
                      <a:pt x="128" y="16"/>
                    </a:lnTo>
                    <a:lnTo>
                      <a:pt x="118" y="22"/>
                    </a:lnTo>
                    <a:lnTo>
                      <a:pt x="108" y="27"/>
                    </a:lnTo>
                    <a:lnTo>
                      <a:pt x="99" y="31"/>
                    </a:lnTo>
                    <a:lnTo>
                      <a:pt x="89" y="36"/>
                    </a:lnTo>
                    <a:lnTo>
                      <a:pt x="79" y="41"/>
                    </a:lnTo>
                    <a:lnTo>
                      <a:pt x="69" y="45"/>
                    </a:lnTo>
                    <a:lnTo>
                      <a:pt x="60" y="50"/>
                    </a:lnTo>
                    <a:lnTo>
                      <a:pt x="48" y="53"/>
                    </a:lnTo>
                    <a:lnTo>
                      <a:pt x="40" y="58"/>
                    </a:lnTo>
                    <a:lnTo>
                      <a:pt x="29" y="63"/>
                    </a:lnTo>
                    <a:lnTo>
                      <a:pt x="19" y="68"/>
                    </a:lnTo>
                    <a:lnTo>
                      <a:pt x="9" y="73"/>
                    </a:lnTo>
                    <a:lnTo>
                      <a:pt x="0" y="79"/>
                    </a:lnTo>
                    <a:lnTo>
                      <a:pt x="7" y="71"/>
                    </a:lnTo>
                    <a:lnTo>
                      <a:pt x="15" y="64"/>
                    </a:lnTo>
                    <a:lnTo>
                      <a:pt x="23" y="57"/>
                    </a:lnTo>
                    <a:lnTo>
                      <a:pt x="33" y="52"/>
                    </a:lnTo>
                    <a:lnTo>
                      <a:pt x="41" y="46"/>
                    </a:lnTo>
                    <a:lnTo>
                      <a:pt x="51" y="41"/>
                    </a:lnTo>
                    <a:lnTo>
                      <a:pt x="61" y="36"/>
                    </a:lnTo>
                    <a:lnTo>
                      <a:pt x="71" y="33"/>
                    </a:lnTo>
                    <a:lnTo>
                      <a:pt x="79" y="27"/>
                    </a:lnTo>
                    <a:lnTo>
                      <a:pt x="90" y="24"/>
                    </a:lnTo>
                    <a:lnTo>
                      <a:pt x="99" y="19"/>
                    </a:lnTo>
                    <a:lnTo>
                      <a:pt x="110" y="16"/>
                    </a:lnTo>
                    <a:lnTo>
                      <a:pt x="118" y="12"/>
                    </a:lnTo>
                    <a:lnTo>
                      <a:pt x="128" y="7"/>
                    </a:lnTo>
                    <a:lnTo>
                      <a:pt x="138" y="3"/>
                    </a:lnTo>
                    <a:lnTo>
                      <a:pt x="147"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10" name="Freeform 663"/>
              <p:cNvSpPr/>
              <p:nvPr/>
            </p:nvSpPr>
            <p:spPr bwMode="auto">
              <a:xfrm>
                <a:off x="3442" y="107"/>
                <a:ext cx="34" cy="12"/>
              </a:xfrm>
              <a:custGeom>
                <a:avLst/>
                <a:gdLst>
                  <a:gd name="T0" fmla="*/ 30 w 102"/>
                  <a:gd name="T1" fmla="*/ 0 h 46"/>
                  <a:gd name="T2" fmla="*/ 32 w 102"/>
                  <a:gd name="T3" fmla="*/ 0 h 46"/>
                  <a:gd name="T4" fmla="*/ 34 w 102"/>
                  <a:gd name="T5" fmla="*/ 2 h 46"/>
                  <a:gd name="T6" fmla="*/ 34 w 102"/>
                  <a:gd name="T7" fmla="*/ 3 h 46"/>
                  <a:gd name="T8" fmla="*/ 34 w 102"/>
                  <a:gd name="T9" fmla="*/ 4 h 46"/>
                  <a:gd name="T10" fmla="*/ 34 w 102"/>
                  <a:gd name="T11" fmla="*/ 6 h 46"/>
                  <a:gd name="T12" fmla="*/ 34 w 102"/>
                  <a:gd name="T13" fmla="*/ 7 h 46"/>
                  <a:gd name="T14" fmla="*/ 32 w 102"/>
                  <a:gd name="T15" fmla="*/ 7 h 46"/>
                  <a:gd name="T16" fmla="*/ 30 w 102"/>
                  <a:gd name="T17" fmla="*/ 8 h 46"/>
                  <a:gd name="T18" fmla="*/ 28 w 102"/>
                  <a:gd name="T19" fmla="*/ 8 h 46"/>
                  <a:gd name="T20" fmla="*/ 26 w 102"/>
                  <a:gd name="T21" fmla="*/ 8 h 46"/>
                  <a:gd name="T22" fmla="*/ 23 w 102"/>
                  <a:gd name="T23" fmla="*/ 9 h 46"/>
                  <a:gd name="T24" fmla="*/ 21 w 102"/>
                  <a:gd name="T25" fmla="*/ 9 h 46"/>
                  <a:gd name="T26" fmla="*/ 19 w 102"/>
                  <a:gd name="T27" fmla="*/ 9 h 46"/>
                  <a:gd name="T28" fmla="*/ 17 w 102"/>
                  <a:gd name="T29" fmla="*/ 10 h 46"/>
                  <a:gd name="T30" fmla="*/ 15 w 102"/>
                  <a:gd name="T31" fmla="*/ 10 h 46"/>
                  <a:gd name="T32" fmla="*/ 12 w 102"/>
                  <a:gd name="T33" fmla="*/ 10 h 46"/>
                  <a:gd name="T34" fmla="*/ 10 w 102"/>
                  <a:gd name="T35" fmla="*/ 10 h 46"/>
                  <a:gd name="T36" fmla="*/ 8 w 102"/>
                  <a:gd name="T37" fmla="*/ 11 h 46"/>
                  <a:gd name="T38" fmla="*/ 6 w 102"/>
                  <a:gd name="T39" fmla="*/ 11 h 46"/>
                  <a:gd name="T40" fmla="*/ 4 w 102"/>
                  <a:gd name="T41" fmla="*/ 11 h 46"/>
                  <a:gd name="T42" fmla="*/ 2 w 102"/>
                  <a:gd name="T43" fmla="*/ 11 h 46"/>
                  <a:gd name="T44" fmla="*/ 0 w 102"/>
                  <a:gd name="T45" fmla="*/ 12 h 46"/>
                  <a:gd name="T46" fmla="*/ 2 w 102"/>
                  <a:gd name="T47" fmla="*/ 11 h 46"/>
                  <a:gd name="T48" fmla="*/ 3 w 102"/>
                  <a:gd name="T49" fmla="*/ 10 h 46"/>
                  <a:gd name="T50" fmla="*/ 5 w 102"/>
                  <a:gd name="T51" fmla="*/ 9 h 46"/>
                  <a:gd name="T52" fmla="*/ 7 w 102"/>
                  <a:gd name="T53" fmla="*/ 9 h 46"/>
                  <a:gd name="T54" fmla="*/ 9 w 102"/>
                  <a:gd name="T55" fmla="*/ 8 h 46"/>
                  <a:gd name="T56" fmla="*/ 11 w 102"/>
                  <a:gd name="T57" fmla="*/ 8 h 46"/>
                  <a:gd name="T58" fmla="*/ 13 w 102"/>
                  <a:gd name="T59" fmla="*/ 7 h 46"/>
                  <a:gd name="T60" fmla="*/ 15 w 102"/>
                  <a:gd name="T61" fmla="*/ 6 h 46"/>
                  <a:gd name="T62" fmla="*/ 17 w 102"/>
                  <a:gd name="T63" fmla="*/ 5 h 46"/>
                  <a:gd name="T64" fmla="*/ 19 w 102"/>
                  <a:gd name="T65" fmla="*/ 5 h 46"/>
                  <a:gd name="T66" fmla="*/ 21 w 102"/>
                  <a:gd name="T67" fmla="*/ 4 h 46"/>
                  <a:gd name="T68" fmla="*/ 22 w 102"/>
                  <a:gd name="T69" fmla="*/ 3 h 46"/>
                  <a:gd name="T70" fmla="*/ 24 w 102"/>
                  <a:gd name="T71" fmla="*/ 2 h 46"/>
                  <a:gd name="T72" fmla="*/ 27 w 102"/>
                  <a:gd name="T73" fmla="*/ 2 h 46"/>
                  <a:gd name="T74" fmla="*/ 28 w 102"/>
                  <a:gd name="T75" fmla="*/ 1 h 46"/>
                  <a:gd name="T76" fmla="*/ 30 w 102"/>
                  <a:gd name="T77" fmla="*/ 0 h 46"/>
                  <a:gd name="T78" fmla="*/ 30 w 102"/>
                  <a:gd name="T79" fmla="*/ 0 h 4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46"/>
                  <a:gd name="T122" fmla="*/ 102 w 102"/>
                  <a:gd name="T123" fmla="*/ 46 h 4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46">
                    <a:moveTo>
                      <a:pt x="91" y="0"/>
                    </a:moveTo>
                    <a:lnTo>
                      <a:pt x="97" y="1"/>
                    </a:lnTo>
                    <a:lnTo>
                      <a:pt x="101" y="6"/>
                    </a:lnTo>
                    <a:lnTo>
                      <a:pt x="101" y="11"/>
                    </a:lnTo>
                    <a:lnTo>
                      <a:pt x="102" y="17"/>
                    </a:lnTo>
                    <a:lnTo>
                      <a:pt x="102" y="22"/>
                    </a:lnTo>
                    <a:lnTo>
                      <a:pt x="102" y="26"/>
                    </a:lnTo>
                    <a:lnTo>
                      <a:pt x="97" y="28"/>
                    </a:lnTo>
                    <a:lnTo>
                      <a:pt x="90" y="29"/>
                    </a:lnTo>
                    <a:lnTo>
                      <a:pt x="83" y="30"/>
                    </a:lnTo>
                    <a:lnTo>
                      <a:pt x="77" y="31"/>
                    </a:lnTo>
                    <a:lnTo>
                      <a:pt x="70" y="33"/>
                    </a:lnTo>
                    <a:lnTo>
                      <a:pt x="63" y="35"/>
                    </a:lnTo>
                    <a:lnTo>
                      <a:pt x="56" y="35"/>
                    </a:lnTo>
                    <a:lnTo>
                      <a:pt x="51" y="37"/>
                    </a:lnTo>
                    <a:lnTo>
                      <a:pt x="44" y="37"/>
                    </a:lnTo>
                    <a:lnTo>
                      <a:pt x="37" y="39"/>
                    </a:lnTo>
                    <a:lnTo>
                      <a:pt x="31" y="40"/>
                    </a:lnTo>
                    <a:lnTo>
                      <a:pt x="24" y="41"/>
                    </a:lnTo>
                    <a:lnTo>
                      <a:pt x="17" y="42"/>
                    </a:lnTo>
                    <a:lnTo>
                      <a:pt x="12" y="44"/>
                    </a:lnTo>
                    <a:lnTo>
                      <a:pt x="6" y="44"/>
                    </a:lnTo>
                    <a:lnTo>
                      <a:pt x="0" y="46"/>
                    </a:lnTo>
                    <a:lnTo>
                      <a:pt x="5" y="42"/>
                    </a:lnTo>
                    <a:lnTo>
                      <a:pt x="9" y="39"/>
                    </a:lnTo>
                    <a:lnTo>
                      <a:pt x="14" y="36"/>
                    </a:lnTo>
                    <a:lnTo>
                      <a:pt x="21" y="34"/>
                    </a:lnTo>
                    <a:lnTo>
                      <a:pt x="27" y="31"/>
                    </a:lnTo>
                    <a:lnTo>
                      <a:pt x="32" y="29"/>
                    </a:lnTo>
                    <a:lnTo>
                      <a:pt x="38" y="26"/>
                    </a:lnTo>
                    <a:lnTo>
                      <a:pt x="44" y="24"/>
                    </a:lnTo>
                    <a:lnTo>
                      <a:pt x="51" y="20"/>
                    </a:lnTo>
                    <a:lnTo>
                      <a:pt x="56" y="18"/>
                    </a:lnTo>
                    <a:lnTo>
                      <a:pt x="62" y="15"/>
                    </a:lnTo>
                    <a:lnTo>
                      <a:pt x="67" y="13"/>
                    </a:lnTo>
                    <a:lnTo>
                      <a:pt x="73" y="9"/>
                    </a:lnTo>
                    <a:lnTo>
                      <a:pt x="80" y="7"/>
                    </a:lnTo>
                    <a:lnTo>
                      <a:pt x="85" y="3"/>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11" name="Freeform 664"/>
              <p:cNvSpPr/>
              <p:nvPr/>
            </p:nvSpPr>
            <p:spPr bwMode="auto">
              <a:xfrm>
                <a:off x="3034" y="108"/>
                <a:ext cx="8" cy="4"/>
              </a:xfrm>
              <a:custGeom>
                <a:avLst/>
                <a:gdLst>
                  <a:gd name="T0" fmla="*/ 8 w 24"/>
                  <a:gd name="T1" fmla="*/ 0 h 14"/>
                  <a:gd name="T2" fmla="*/ 7 w 24"/>
                  <a:gd name="T3" fmla="*/ 2 h 14"/>
                  <a:gd name="T4" fmla="*/ 6 w 24"/>
                  <a:gd name="T5" fmla="*/ 3 h 14"/>
                  <a:gd name="T6" fmla="*/ 4 w 24"/>
                  <a:gd name="T7" fmla="*/ 4 h 14"/>
                  <a:gd name="T8" fmla="*/ 2 w 24"/>
                  <a:gd name="T9" fmla="*/ 3 h 14"/>
                  <a:gd name="T10" fmla="*/ 0 w 24"/>
                  <a:gd name="T11" fmla="*/ 3 h 14"/>
                  <a:gd name="T12" fmla="*/ 0 w 24"/>
                  <a:gd name="T13" fmla="*/ 1 h 14"/>
                  <a:gd name="T14" fmla="*/ 1 w 24"/>
                  <a:gd name="T15" fmla="*/ 1 h 14"/>
                  <a:gd name="T16" fmla="*/ 3 w 24"/>
                  <a:gd name="T17" fmla="*/ 0 h 14"/>
                  <a:gd name="T18" fmla="*/ 5 w 24"/>
                  <a:gd name="T19" fmla="*/ 0 h 14"/>
                  <a:gd name="T20" fmla="*/ 8 w 24"/>
                  <a:gd name="T21" fmla="*/ 0 h 14"/>
                  <a:gd name="T22" fmla="*/ 8 w 24"/>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
                  <a:gd name="T37" fmla="*/ 0 h 14"/>
                  <a:gd name="T38" fmla="*/ 24 w 24"/>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 h="14">
                    <a:moveTo>
                      <a:pt x="24" y="0"/>
                    </a:moveTo>
                    <a:lnTo>
                      <a:pt x="21" y="7"/>
                    </a:lnTo>
                    <a:lnTo>
                      <a:pt x="17" y="12"/>
                    </a:lnTo>
                    <a:lnTo>
                      <a:pt x="11" y="14"/>
                    </a:lnTo>
                    <a:lnTo>
                      <a:pt x="7" y="12"/>
                    </a:lnTo>
                    <a:lnTo>
                      <a:pt x="0" y="9"/>
                    </a:lnTo>
                    <a:lnTo>
                      <a:pt x="1" y="5"/>
                    </a:lnTo>
                    <a:lnTo>
                      <a:pt x="4" y="2"/>
                    </a:lnTo>
                    <a:lnTo>
                      <a:pt x="8" y="1"/>
                    </a:lnTo>
                    <a:lnTo>
                      <a:pt x="14"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12" name="Freeform 665"/>
              <p:cNvSpPr/>
              <p:nvPr/>
            </p:nvSpPr>
            <p:spPr bwMode="auto">
              <a:xfrm>
                <a:off x="3017" y="114"/>
                <a:ext cx="5" cy="5"/>
              </a:xfrm>
              <a:custGeom>
                <a:avLst/>
                <a:gdLst>
                  <a:gd name="T0" fmla="*/ 5 w 15"/>
                  <a:gd name="T1" fmla="*/ 0 h 17"/>
                  <a:gd name="T2" fmla="*/ 5 w 15"/>
                  <a:gd name="T3" fmla="*/ 2 h 17"/>
                  <a:gd name="T4" fmla="*/ 4 w 15"/>
                  <a:gd name="T5" fmla="*/ 3 h 17"/>
                  <a:gd name="T6" fmla="*/ 3 w 15"/>
                  <a:gd name="T7" fmla="*/ 4 h 17"/>
                  <a:gd name="T8" fmla="*/ 2 w 15"/>
                  <a:gd name="T9" fmla="*/ 5 h 17"/>
                  <a:gd name="T10" fmla="*/ 1 w 15"/>
                  <a:gd name="T11" fmla="*/ 5 h 17"/>
                  <a:gd name="T12" fmla="*/ 0 w 15"/>
                  <a:gd name="T13" fmla="*/ 5 h 17"/>
                  <a:gd name="T14" fmla="*/ 0 w 15"/>
                  <a:gd name="T15" fmla="*/ 4 h 17"/>
                  <a:gd name="T16" fmla="*/ 1 w 15"/>
                  <a:gd name="T17" fmla="*/ 2 h 17"/>
                  <a:gd name="T18" fmla="*/ 1 w 15"/>
                  <a:gd name="T19" fmla="*/ 2 h 17"/>
                  <a:gd name="T20" fmla="*/ 2 w 15"/>
                  <a:gd name="T21" fmla="*/ 1 h 17"/>
                  <a:gd name="T22" fmla="*/ 3 w 15"/>
                  <a:gd name="T23" fmla="*/ 0 h 17"/>
                  <a:gd name="T24" fmla="*/ 5 w 15"/>
                  <a:gd name="T25" fmla="*/ 0 h 17"/>
                  <a:gd name="T26" fmla="*/ 5 w 15"/>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
                  <a:gd name="T43" fmla="*/ 0 h 17"/>
                  <a:gd name="T44" fmla="*/ 15 w 15"/>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 h="17">
                    <a:moveTo>
                      <a:pt x="15" y="0"/>
                    </a:moveTo>
                    <a:lnTo>
                      <a:pt x="14" y="6"/>
                    </a:lnTo>
                    <a:lnTo>
                      <a:pt x="13" y="11"/>
                    </a:lnTo>
                    <a:lnTo>
                      <a:pt x="10" y="13"/>
                    </a:lnTo>
                    <a:lnTo>
                      <a:pt x="7" y="16"/>
                    </a:lnTo>
                    <a:lnTo>
                      <a:pt x="3" y="16"/>
                    </a:lnTo>
                    <a:lnTo>
                      <a:pt x="1" y="17"/>
                    </a:lnTo>
                    <a:lnTo>
                      <a:pt x="0" y="13"/>
                    </a:lnTo>
                    <a:lnTo>
                      <a:pt x="3" y="8"/>
                    </a:lnTo>
                    <a:lnTo>
                      <a:pt x="4" y="6"/>
                    </a:lnTo>
                    <a:lnTo>
                      <a:pt x="7" y="2"/>
                    </a:lnTo>
                    <a:lnTo>
                      <a:pt x="10" y="1"/>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13" name="Freeform 666"/>
              <p:cNvSpPr/>
              <p:nvPr/>
            </p:nvSpPr>
            <p:spPr bwMode="auto">
              <a:xfrm>
                <a:off x="3051" y="117"/>
                <a:ext cx="11" cy="6"/>
              </a:xfrm>
              <a:custGeom>
                <a:avLst/>
                <a:gdLst>
                  <a:gd name="T0" fmla="*/ 8 w 33"/>
                  <a:gd name="T1" fmla="*/ 0 h 22"/>
                  <a:gd name="T2" fmla="*/ 10 w 33"/>
                  <a:gd name="T3" fmla="*/ 0 h 22"/>
                  <a:gd name="T4" fmla="*/ 11 w 33"/>
                  <a:gd name="T5" fmla="*/ 1 h 22"/>
                  <a:gd name="T6" fmla="*/ 11 w 33"/>
                  <a:gd name="T7" fmla="*/ 1 h 22"/>
                  <a:gd name="T8" fmla="*/ 9 w 33"/>
                  <a:gd name="T9" fmla="*/ 2 h 22"/>
                  <a:gd name="T10" fmla="*/ 7 w 33"/>
                  <a:gd name="T11" fmla="*/ 3 h 22"/>
                  <a:gd name="T12" fmla="*/ 5 w 33"/>
                  <a:gd name="T13" fmla="*/ 4 h 22"/>
                  <a:gd name="T14" fmla="*/ 2 w 33"/>
                  <a:gd name="T15" fmla="*/ 5 h 22"/>
                  <a:gd name="T16" fmla="*/ 0 w 33"/>
                  <a:gd name="T17" fmla="*/ 6 h 22"/>
                  <a:gd name="T18" fmla="*/ 0 w 33"/>
                  <a:gd name="T19" fmla="*/ 5 h 22"/>
                  <a:gd name="T20" fmla="*/ 2 w 33"/>
                  <a:gd name="T21" fmla="*/ 3 h 22"/>
                  <a:gd name="T22" fmla="*/ 5 w 33"/>
                  <a:gd name="T23" fmla="*/ 2 h 22"/>
                  <a:gd name="T24" fmla="*/ 6 w 33"/>
                  <a:gd name="T25" fmla="*/ 1 h 22"/>
                  <a:gd name="T26" fmla="*/ 8 w 33"/>
                  <a:gd name="T27" fmla="*/ 0 h 22"/>
                  <a:gd name="T28" fmla="*/ 8 w 33"/>
                  <a:gd name="T29" fmla="*/ 0 h 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
                  <a:gd name="T46" fmla="*/ 0 h 22"/>
                  <a:gd name="T47" fmla="*/ 33 w 33"/>
                  <a:gd name="T48" fmla="*/ 22 h 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 h="22">
                    <a:moveTo>
                      <a:pt x="24" y="0"/>
                    </a:moveTo>
                    <a:lnTo>
                      <a:pt x="30" y="0"/>
                    </a:lnTo>
                    <a:lnTo>
                      <a:pt x="33" y="3"/>
                    </a:lnTo>
                    <a:lnTo>
                      <a:pt x="32" y="5"/>
                    </a:lnTo>
                    <a:lnTo>
                      <a:pt x="28" y="9"/>
                    </a:lnTo>
                    <a:lnTo>
                      <a:pt x="21" y="12"/>
                    </a:lnTo>
                    <a:lnTo>
                      <a:pt x="14" y="16"/>
                    </a:lnTo>
                    <a:lnTo>
                      <a:pt x="5" y="20"/>
                    </a:lnTo>
                    <a:lnTo>
                      <a:pt x="1" y="22"/>
                    </a:lnTo>
                    <a:lnTo>
                      <a:pt x="0" y="20"/>
                    </a:lnTo>
                    <a:lnTo>
                      <a:pt x="5" y="12"/>
                    </a:lnTo>
                    <a:lnTo>
                      <a:pt x="14" y="7"/>
                    </a:lnTo>
                    <a:lnTo>
                      <a:pt x="18" y="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14" name="Freeform 667"/>
              <p:cNvSpPr/>
              <p:nvPr/>
            </p:nvSpPr>
            <p:spPr bwMode="auto">
              <a:xfrm>
                <a:off x="3426" y="121"/>
                <a:ext cx="55" cy="8"/>
              </a:xfrm>
              <a:custGeom>
                <a:avLst/>
                <a:gdLst>
                  <a:gd name="T0" fmla="*/ 46 w 167"/>
                  <a:gd name="T1" fmla="*/ 0 h 32"/>
                  <a:gd name="T2" fmla="*/ 47 w 167"/>
                  <a:gd name="T3" fmla="*/ 0 h 32"/>
                  <a:gd name="T4" fmla="*/ 49 w 167"/>
                  <a:gd name="T5" fmla="*/ 2 h 32"/>
                  <a:gd name="T6" fmla="*/ 51 w 167"/>
                  <a:gd name="T7" fmla="*/ 3 h 32"/>
                  <a:gd name="T8" fmla="*/ 52 w 167"/>
                  <a:gd name="T9" fmla="*/ 4 h 32"/>
                  <a:gd name="T10" fmla="*/ 53 w 167"/>
                  <a:gd name="T11" fmla="*/ 5 h 32"/>
                  <a:gd name="T12" fmla="*/ 55 w 167"/>
                  <a:gd name="T13" fmla="*/ 6 h 32"/>
                  <a:gd name="T14" fmla="*/ 55 w 167"/>
                  <a:gd name="T15" fmla="*/ 7 h 32"/>
                  <a:gd name="T16" fmla="*/ 55 w 167"/>
                  <a:gd name="T17" fmla="*/ 8 h 32"/>
                  <a:gd name="T18" fmla="*/ 54 w 167"/>
                  <a:gd name="T19" fmla="*/ 7 h 32"/>
                  <a:gd name="T20" fmla="*/ 53 w 167"/>
                  <a:gd name="T21" fmla="*/ 7 h 32"/>
                  <a:gd name="T22" fmla="*/ 51 w 167"/>
                  <a:gd name="T23" fmla="*/ 6 h 32"/>
                  <a:gd name="T24" fmla="*/ 49 w 167"/>
                  <a:gd name="T25" fmla="*/ 5 h 32"/>
                  <a:gd name="T26" fmla="*/ 47 w 167"/>
                  <a:gd name="T27" fmla="*/ 4 h 32"/>
                  <a:gd name="T28" fmla="*/ 45 w 167"/>
                  <a:gd name="T29" fmla="*/ 4 h 32"/>
                  <a:gd name="T30" fmla="*/ 42 w 167"/>
                  <a:gd name="T31" fmla="*/ 3 h 32"/>
                  <a:gd name="T32" fmla="*/ 40 w 167"/>
                  <a:gd name="T33" fmla="*/ 3 h 32"/>
                  <a:gd name="T34" fmla="*/ 37 w 167"/>
                  <a:gd name="T35" fmla="*/ 3 h 32"/>
                  <a:gd name="T36" fmla="*/ 33 w 167"/>
                  <a:gd name="T37" fmla="*/ 3 h 32"/>
                  <a:gd name="T38" fmla="*/ 30 w 167"/>
                  <a:gd name="T39" fmla="*/ 4 h 32"/>
                  <a:gd name="T40" fmla="*/ 27 w 167"/>
                  <a:gd name="T41" fmla="*/ 4 h 32"/>
                  <a:gd name="T42" fmla="*/ 23 w 167"/>
                  <a:gd name="T43" fmla="*/ 5 h 32"/>
                  <a:gd name="T44" fmla="*/ 20 w 167"/>
                  <a:gd name="T45" fmla="*/ 5 h 32"/>
                  <a:gd name="T46" fmla="*/ 15 w 167"/>
                  <a:gd name="T47" fmla="*/ 5 h 32"/>
                  <a:gd name="T48" fmla="*/ 12 w 167"/>
                  <a:gd name="T49" fmla="*/ 6 h 32"/>
                  <a:gd name="T50" fmla="*/ 9 w 167"/>
                  <a:gd name="T51" fmla="*/ 6 h 32"/>
                  <a:gd name="T52" fmla="*/ 5 w 167"/>
                  <a:gd name="T53" fmla="*/ 6 h 32"/>
                  <a:gd name="T54" fmla="*/ 3 w 167"/>
                  <a:gd name="T55" fmla="*/ 7 h 32"/>
                  <a:gd name="T56" fmla="*/ 0 w 167"/>
                  <a:gd name="T57" fmla="*/ 7 h 32"/>
                  <a:gd name="T58" fmla="*/ 2 w 167"/>
                  <a:gd name="T59" fmla="*/ 6 h 32"/>
                  <a:gd name="T60" fmla="*/ 5 w 167"/>
                  <a:gd name="T61" fmla="*/ 5 h 32"/>
                  <a:gd name="T62" fmla="*/ 8 w 167"/>
                  <a:gd name="T63" fmla="*/ 5 h 32"/>
                  <a:gd name="T64" fmla="*/ 11 w 167"/>
                  <a:gd name="T65" fmla="*/ 4 h 32"/>
                  <a:gd name="T66" fmla="*/ 13 w 167"/>
                  <a:gd name="T67" fmla="*/ 4 h 32"/>
                  <a:gd name="T68" fmla="*/ 16 w 167"/>
                  <a:gd name="T69" fmla="*/ 3 h 32"/>
                  <a:gd name="T70" fmla="*/ 19 w 167"/>
                  <a:gd name="T71" fmla="*/ 3 h 32"/>
                  <a:gd name="T72" fmla="*/ 22 w 167"/>
                  <a:gd name="T73" fmla="*/ 3 h 32"/>
                  <a:gd name="T74" fmla="*/ 25 w 167"/>
                  <a:gd name="T75" fmla="*/ 3 h 32"/>
                  <a:gd name="T76" fmla="*/ 28 w 167"/>
                  <a:gd name="T77" fmla="*/ 3 h 32"/>
                  <a:gd name="T78" fmla="*/ 31 w 167"/>
                  <a:gd name="T79" fmla="*/ 3 h 32"/>
                  <a:gd name="T80" fmla="*/ 34 w 167"/>
                  <a:gd name="T81" fmla="*/ 2 h 32"/>
                  <a:gd name="T82" fmla="*/ 37 w 167"/>
                  <a:gd name="T83" fmla="*/ 2 h 32"/>
                  <a:gd name="T84" fmla="*/ 40 w 167"/>
                  <a:gd name="T85" fmla="*/ 1 h 32"/>
                  <a:gd name="T86" fmla="*/ 43 w 167"/>
                  <a:gd name="T87" fmla="*/ 1 h 32"/>
                  <a:gd name="T88" fmla="*/ 46 w 167"/>
                  <a:gd name="T89" fmla="*/ 0 h 32"/>
                  <a:gd name="T90" fmla="*/ 46 w 167"/>
                  <a:gd name="T91" fmla="*/ 0 h 3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7"/>
                  <a:gd name="T139" fmla="*/ 0 h 32"/>
                  <a:gd name="T140" fmla="*/ 167 w 167"/>
                  <a:gd name="T141" fmla="*/ 32 h 3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7" h="32">
                    <a:moveTo>
                      <a:pt x="139" y="0"/>
                    </a:moveTo>
                    <a:lnTo>
                      <a:pt x="143" y="1"/>
                    </a:lnTo>
                    <a:lnTo>
                      <a:pt x="150" y="7"/>
                    </a:lnTo>
                    <a:lnTo>
                      <a:pt x="154" y="11"/>
                    </a:lnTo>
                    <a:lnTo>
                      <a:pt x="157" y="16"/>
                    </a:lnTo>
                    <a:lnTo>
                      <a:pt x="161" y="21"/>
                    </a:lnTo>
                    <a:lnTo>
                      <a:pt x="166" y="25"/>
                    </a:lnTo>
                    <a:lnTo>
                      <a:pt x="167" y="30"/>
                    </a:lnTo>
                    <a:lnTo>
                      <a:pt x="167" y="32"/>
                    </a:lnTo>
                    <a:lnTo>
                      <a:pt x="164" y="30"/>
                    </a:lnTo>
                    <a:lnTo>
                      <a:pt x="160" y="29"/>
                    </a:lnTo>
                    <a:lnTo>
                      <a:pt x="154" y="25"/>
                    </a:lnTo>
                    <a:lnTo>
                      <a:pt x="149" y="22"/>
                    </a:lnTo>
                    <a:lnTo>
                      <a:pt x="142" y="18"/>
                    </a:lnTo>
                    <a:lnTo>
                      <a:pt x="136" y="16"/>
                    </a:lnTo>
                    <a:lnTo>
                      <a:pt x="128" y="14"/>
                    </a:lnTo>
                    <a:lnTo>
                      <a:pt x="121" y="14"/>
                    </a:lnTo>
                    <a:lnTo>
                      <a:pt x="111" y="14"/>
                    </a:lnTo>
                    <a:lnTo>
                      <a:pt x="101" y="14"/>
                    </a:lnTo>
                    <a:lnTo>
                      <a:pt x="92" y="16"/>
                    </a:lnTo>
                    <a:lnTo>
                      <a:pt x="82" y="18"/>
                    </a:lnTo>
                    <a:lnTo>
                      <a:pt x="69" y="19"/>
                    </a:lnTo>
                    <a:lnTo>
                      <a:pt x="60" y="21"/>
                    </a:lnTo>
                    <a:lnTo>
                      <a:pt x="47" y="22"/>
                    </a:lnTo>
                    <a:lnTo>
                      <a:pt x="37" y="24"/>
                    </a:lnTo>
                    <a:lnTo>
                      <a:pt x="26" y="24"/>
                    </a:lnTo>
                    <a:lnTo>
                      <a:pt x="16" y="25"/>
                    </a:lnTo>
                    <a:lnTo>
                      <a:pt x="8" y="27"/>
                    </a:lnTo>
                    <a:lnTo>
                      <a:pt x="0" y="28"/>
                    </a:lnTo>
                    <a:lnTo>
                      <a:pt x="7" y="23"/>
                    </a:lnTo>
                    <a:lnTo>
                      <a:pt x="15" y="21"/>
                    </a:lnTo>
                    <a:lnTo>
                      <a:pt x="23" y="19"/>
                    </a:lnTo>
                    <a:lnTo>
                      <a:pt x="32" y="17"/>
                    </a:lnTo>
                    <a:lnTo>
                      <a:pt x="40" y="16"/>
                    </a:lnTo>
                    <a:lnTo>
                      <a:pt x="50" y="14"/>
                    </a:lnTo>
                    <a:lnTo>
                      <a:pt x="58" y="13"/>
                    </a:lnTo>
                    <a:lnTo>
                      <a:pt x="68" y="13"/>
                    </a:lnTo>
                    <a:lnTo>
                      <a:pt x="76" y="12"/>
                    </a:lnTo>
                    <a:lnTo>
                      <a:pt x="85" y="11"/>
                    </a:lnTo>
                    <a:lnTo>
                      <a:pt x="94" y="11"/>
                    </a:lnTo>
                    <a:lnTo>
                      <a:pt x="104" y="10"/>
                    </a:lnTo>
                    <a:lnTo>
                      <a:pt x="113" y="7"/>
                    </a:lnTo>
                    <a:lnTo>
                      <a:pt x="121" y="5"/>
                    </a:lnTo>
                    <a:lnTo>
                      <a:pt x="131" y="2"/>
                    </a:lnTo>
                    <a:lnTo>
                      <a:pt x="13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15" name="Freeform 668"/>
              <p:cNvSpPr/>
              <p:nvPr/>
            </p:nvSpPr>
            <p:spPr bwMode="auto">
              <a:xfrm>
                <a:off x="2886" y="122"/>
                <a:ext cx="34" cy="13"/>
              </a:xfrm>
              <a:custGeom>
                <a:avLst/>
                <a:gdLst>
                  <a:gd name="T0" fmla="*/ 34 w 100"/>
                  <a:gd name="T1" fmla="*/ 0 h 50"/>
                  <a:gd name="T2" fmla="*/ 33 w 100"/>
                  <a:gd name="T3" fmla="*/ 1 h 50"/>
                  <a:gd name="T4" fmla="*/ 31 w 100"/>
                  <a:gd name="T5" fmla="*/ 2 h 50"/>
                  <a:gd name="T6" fmla="*/ 29 w 100"/>
                  <a:gd name="T7" fmla="*/ 3 h 50"/>
                  <a:gd name="T8" fmla="*/ 28 w 100"/>
                  <a:gd name="T9" fmla="*/ 5 h 50"/>
                  <a:gd name="T10" fmla="*/ 26 w 100"/>
                  <a:gd name="T11" fmla="*/ 6 h 50"/>
                  <a:gd name="T12" fmla="*/ 23 w 100"/>
                  <a:gd name="T13" fmla="*/ 7 h 50"/>
                  <a:gd name="T14" fmla="*/ 22 w 100"/>
                  <a:gd name="T15" fmla="*/ 8 h 50"/>
                  <a:gd name="T16" fmla="*/ 20 w 100"/>
                  <a:gd name="T17" fmla="*/ 9 h 50"/>
                  <a:gd name="T18" fmla="*/ 17 w 100"/>
                  <a:gd name="T19" fmla="*/ 11 h 50"/>
                  <a:gd name="T20" fmla="*/ 15 w 100"/>
                  <a:gd name="T21" fmla="*/ 12 h 50"/>
                  <a:gd name="T22" fmla="*/ 12 w 100"/>
                  <a:gd name="T23" fmla="*/ 12 h 50"/>
                  <a:gd name="T24" fmla="*/ 10 w 100"/>
                  <a:gd name="T25" fmla="*/ 13 h 50"/>
                  <a:gd name="T26" fmla="*/ 7 w 100"/>
                  <a:gd name="T27" fmla="*/ 13 h 50"/>
                  <a:gd name="T28" fmla="*/ 4 w 100"/>
                  <a:gd name="T29" fmla="*/ 12 h 50"/>
                  <a:gd name="T30" fmla="*/ 2 w 100"/>
                  <a:gd name="T31" fmla="*/ 11 h 50"/>
                  <a:gd name="T32" fmla="*/ 0 w 100"/>
                  <a:gd name="T33" fmla="*/ 9 h 50"/>
                  <a:gd name="T34" fmla="*/ 2 w 100"/>
                  <a:gd name="T35" fmla="*/ 9 h 50"/>
                  <a:gd name="T36" fmla="*/ 5 w 100"/>
                  <a:gd name="T37" fmla="*/ 9 h 50"/>
                  <a:gd name="T38" fmla="*/ 5 w 100"/>
                  <a:gd name="T39" fmla="*/ 8 h 50"/>
                  <a:gd name="T40" fmla="*/ 7 w 100"/>
                  <a:gd name="T41" fmla="*/ 7 h 50"/>
                  <a:gd name="T42" fmla="*/ 9 w 100"/>
                  <a:gd name="T43" fmla="*/ 6 h 50"/>
                  <a:gd name="T44" fmla="*/ 11 w 100"/>
                  <a:gd name="T45" fmla="*/ 5 h 50"/>
                  <a:gd name="T46" fmla="*/ 14 w 100"/>
                  <a:gd name="T47" fmla="*/ 4 h 50"/>
                  <a:gd name="T48" fmla="*/ 17 w 100"/>
                  <a:gd name="T49" fmla="*/ 4 h 50"/>
                  <a:gd name="T50" fmla="*/ 19 w 100"/>
                  <a:gd name="T51" fmla="*/ 3 h 50"/>
                  <a:gd name="T52" fmla="*/ 23 w 100"/>
                  <a:gd name="T53" fmla="*/ 3 h 50"/>
                  <a:gd name="T54" fmla="*/ 26 w 100"/>
                  <a:gd name="T55" fmla="*/ 2 h 50"/>
                  <a:gd name="T56" fmla="*/ 29 w 100"/>
                  <a:gd name="T57" fmla="*/ 2 h 50"/>
                  <a:gd name="T58" fmla="*/ 32 w 100"/>
                  <a:gd name="T59" fmla="*/ 1 h 50"/>
                  <a:gd name="T60" fmla="*/ 34 w 100"/>
                  <a:gd name="T61" fmla="*/ 0 h 50"/>
                  <a:gd name="T62" fmla="*/ 34 w 100"/>
                  <a:gd name="T63" fmla="*/ 0 h 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0"/>
                  <a:gd name="T97" fmla="*/ 0 h 50"/>
                  <a:gd name="T98" fmla="*/ 100 w 100"/>
                  <a:gd name="T99" fmla="*/ 50 h 5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0" h="50">
                    <a:moveTo>
                      <a:pt x="100" y="0"/>
                    </a:moveTo>
                    <a:lnTo>
                      <a:pt x="96" y="2"/>
                    </a:lnTo>
                    <a:lnTo>
                      <a:pt x="92" y="8"/>
                    </a:lnTo>
                    <a:lnTo>
                      <a:pt x="86" y="13"/>
                    </a:lnTo>
                    <a:lnTo>
                      <a:pt x="82" y="18"/>
                    </a:lnTo>
                    <a:lnTo>
                      <a:pt x="76" y="23"/>
                    </a:lnTo>
                    <a:lnTo>
                      <a:pt x="69" y="28"/>
                    </a:lnTo>
                    <a:lnTo>
                      <a:pt x="64" y="31"/>
                    </a:lnTo>
                    <a:lnTo>
                      <a:pt x="60" y="36"/>
                    </a:lnTo>
                    <a:lnTo>
                      <a:pt x="51" y="41"/>
                    </a:lnTo>
                    <a:lnTo>
                      <a:pt x="44" y="46"/>
                    </a:lnTo>
                    <a:lnTo>
                      <a:pt x="36" y="47"/>
                    </a:lnTo>
                    <a:lnTo>
                      <a:pt x="28" y="50"/>
                    </a:lnTo>
                    <a:lnTo>
                      <a:pt x="21" y="49"/>
                    </a:lnTo>
                    <a:lnTo>
                      <a:pt x="12" y="47"/>
                    </a:lnTo>
                    <a:lnTo>
                      <a:pt x="5" y="42"/>
                    </a:lnTo>
                    <a:lnTo>
                      <a:pt x="0" y="36"/>
                    </a:lnTo>
                    <a:lnTo>
                      <a:pt x="5" y="34"/>
                    </a:lnTo>
                    <a:lnTo>
                      <a:pt x="15" y="35"/>
                    </a:lnTo>
                    <a:lnTo>
                      <a:pt x="16" y="30"/>
                    </a:lnTo>
                    <a:lnTo>
                      <a:pt x="21" y="27"/>
                    </a:lnTo>
                    <a:lnTo>
                      <a:pt x="26" y="23"/>
                    </a:lnTo>
                    <a:lnTo>
                      <a:pt x="33" y="20"/>
                    </a:lnTo>
                    <a:lnTo>
                      <a:pt x="40" y="17"/>
                    </a:lnTo>
                    <a:lnTo>
                      <a:pt x="49" y="14"/>
                    </a:lnTo>
                    <a:lnTo>
                      <a:pt x="57" y="13"/>
                    </a:lnTo>
                    <a:lnTo>
                      <a:pt x="67" y="11"/>
                    </a:lnTo>
                    <a:lnTo>
                      <a:pt x="76" y="8"/>
                    </a:lnTo>
                    <a:lnTo>
                      <a:pt x="85" y="6"/>
                    </a:lnTo>
                    <a:lnTo>
                      <a:pt x="93" y="2"/>
                    </a:lnTo>
                    <a:lnTo>
                      <a:pt x="10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16" name="Freeform 669"/>
              <p:cNvSpPr/>
              <p:nvPr/>
            </p:nvSpPr>
            <p:spPr bwMode="auto">
              <a:xfrm>
                <a:off x="2982" y="122"/>
                <a:ext cx="25" cy="19"/>
              </a:xfrm>
              <a:custGeom>
                <a:avLst/>
                <a:gdLst>
                  <a:gd name="T0" fmla="*/ 25 w 75"/>
                  <a:gd name="T1" fmla="*/ 0 h 74"/>
                  <a:gd name="T2" fmla="*/ 24 w 75"/>
                  <a:gd name="T3" fmla="*/ 1 h 74"/>
                  <a:gd name="T4" fmla="*/ 23 w 75"/>
                  <a:gd name="T5" fmla="*/ 3 h 74"/>
                  <a:gd name="T6" fmla="*/ 21 w 75"/>
                  <a:gd name="T7" fmla="*/ 5 h 74"/>
                  <a:gd name="T8" fmla="*/ 18 w 75"/>
                  <a:gd name="T9" fmla="*/ 7 h 74"/>
                  <a:gd name="T10" fmla="*/ 16 w 75"/>
                  <a:gd name="T11" fmla="*/ 9 h 74"/>
                  <a:gd name="T12" fmla="*/ 13 w 75"/>
                  <a:gd name="T13" fmla="*/ 11 h 74"/>
                  <a:gd name="T14" fmla="*/ 11 w 75"/>
                  <a:gd name="T15" fmla="*/ 13 h 74"/>
                  <a:gd name="T16" fmla="*/ 8 w 75"/>
                  <a:gd name="T17" fmla="*/ 15 h 74"/>
                  <a:gd name="T18" fmla="*/ 5 w 75"/>
                  <a:gd name="T19" fmla="*/ 17 h 74"/>
                  <a:gd name="T20" fmla="*/ 3 w 75"/>
                  <a:gd name="T21" fmla="*/ 18 h 74"/>
                  <a:gd name="T22" fmla="*/ 1 w 75"/>
                  <a:gd name="T23" fmla="*/ 18 h 74"/>
                  <a:gd name="T24" fmla="*/ 0 w 75"/>
                  <a:gd name="T25" fmla="*/ 19 h 74"/>
                  <a:gd name="T26" fmla="*/ 0 w 75"/>
                  <a:gd name="T27" fmla="*/ 18 h 74"/>
                  <a:gd name="T28" fmla="*/ 0 w 75"/>
                  <a:gd name="T29" fmla="*/ 17 h 74"/>
                  <a:gd name="T30" fmla="*/ 1 w 75"/>
                  <a:gd name="T31" fmla="*/ 16 h 74"/>
                  <a:gd name="T32" fmla="*/ 4 w 75"/>
                  <a:gd name="T33" fmla="*/ 13 h 74"/>
                  <a:gd name="T34" fmla="*/ 6 w 75"/>
                  <a:gd name="T35" fmla="*/ 11 h 74"/>
                  <a:gd name="T36" fmla="*/ 9 w 75"/>
                  <a:gd name="T37" fmla="*/ 9 h 74"/>
                  <a:gd name="T38" fmla="*/ 11 w 75"/>
                  <a:gd name="T39" fmla="*/ 7 h 74"/>
                  <a:gd name="T40" fmla="*/ 13 w 75"/>
                  <a:gd name="T41" fmla="*/ 6 h 74"/>
                  <a:gd name="T42" fmla="*/ 15 w 75"/>
                  <a:gd name="T43" fmla="*/ 4 h 74"/>
                  <a:gd name="T44" fmla="*/ 18 w 75"/>
                  <a:gd name="T45" fmla="*/ 2 h 74"/>
                  <a:gd name="T46" fmla="*/ 20 w 75"/>
                  <a:gd name="T47" fmla="*/ 2 h 74"/>
                  <a:gd name="T48" fmla="*/ 21 w 75"/>
                  <a:gd name="T49" fmla="*/ 1 h 74"/>
                  <a:gd name="T50" fmla="*/ 23 w 75"/>
                  <a:gd name="T51" fmla="*/ 0 h 74"/>
                  <a:gd name="T52" fmla="*/ 25 w 75"/>
                  <a:gd name="T53" fmla="*/ 0 h 74"/>
                  <a:gd name="T54" fmla="*/ 25 w 75"/>
                  <a:gd name="T55" fmla="*/ 0 h 7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5"/>
                  <a:gd name="T85" fmla="*/ 0 h 74"/>
                  <a:gd name="T86" fmla="*/ 75 w 75"/>
                  <a:gd name="T87" fmla="*/ 74 h 7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5" h="74">
                    <a:moveTo>
                      <a:pt x="75" y="0"/>
                    </a:moveTo>
                    <a:lnTo>
                      <a:pt x="72" y="3"/>
                    </a:lnTo>
                    <a:lnTo>
                      <a:pt x="68" y="11"/>
                    </a:lnTo>
                    <a:lnTo>
                      <a:pt x="62" y="18"/>
                    </a:lnTo>
                    <a:lnTo>
                      <a:pt x="55" y="27"/>
                    </a:lnTo>
                    <a:lnTo>
                      <a:pt x="47" y="34"/>
                    </a:lnTo>
                    <a:lnTo>
                      <a:pt x="39" y="42"/>
                    </a:lnTo>
                    <a:lnTo>
                      <a:pt x="32" y="51"/>
                    </a:lnTo>
                    <a:lnTo>
                      <a:pt x="23" y="60"/>
                    </a:lnTo>
                    <a:lnTo>
                      <a:pt x="15" y="65"/>
                    </a:lnTo>
                    <a:lnTo>
                      <a:pt x="9" y="69"/>
                    </a:lnTo>
                    <a:lnTo>
                      <a:pt x="4" y="72"/>
                    </a:lnTo>
                    <a:lnTo>
                      <a:pt x="1" y="74"/>
                    </a:lnTo>
                    <a:lnTo>
                      <a:pt x="0" y="72"/>
                    </a:lnTo>
                    <a:lnTo>
                      <a:pt x="0" y="68"/>
                    </a:lnTo>
                    <a:lnTo>
                      <a:pt x="4" y="61"/>
                    </a:lnTo>
                    <a:lnTo>
                      <a:pt x="12" y="50"/>
                    </a:lnTo>
                    <a:lnTo>
                      <a:pt x="19" y="42"/>
                    </a:lnTo>
                    <a:lnTo>
                      <a:pt x="26" y="36"/>
                    </a:lnTo>
                    <a:lnTo>
                      <a:pt x="32" y="29"/>
                    </a:lnTo>
                    <a:lnTo>
                      <a:pt x="39" y="23"/>
                    </a:lnTo>
                    <a:lnTo>
                      <a:pt x="46" y="14"/>
                    </a:lnTo>
                    <a:lnTo>
                      <a:pt x="55" y="8"/>
                    </a:lnTo>
                    <a:lnTo>
                      <a:pt x="60" y="6"/>
                    </a:lnTo>
                    <a:lnTo>
                      <a:pt x="64" y="3"/>
                    </a:lnTo>
                    <a:lnTo>
                      <a:pt x="69" y="1"/>
                    </a:lnTo>
                    <a:lnTo>
                      <a:pt x="7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17" name="Freeform 670"/>
              <p:cNvSpPr/>
              <p:nvPr/>
            </p:nvSpPr>
            <p:spPr bwMode="auto">
              <a:xfrm>
                <a:off x="3094" y="122"/>
                <a:ext cx="9" cy="4"/>
              </a:xfrm>
              <a:custGeom>
                <a:avLst/>
                <a:gdLst>
                  <a:gd name="T0" fmla="*/ 1 w 27"/>
                  <a:gd name="T1" fmla="*/ 0 h 14"/>
                  <a:gd name="T2" fmla="*/ 3 w 27"/>
                  <a:gd name="T3" fmla="*/ 0 h 14"/>
                  <a:gd name="T4" fmla="*/ 5 w 27"/>
                  <a:gd name="T5" fmla="*/ 1 h 14"/>
                  <a:gd name="T6" fmla="*/ 7 w 27"/>
                  <a:gd name="T7" fmla="*/ 1 h 14"/>
                  <a:gd name="T8" fmla="*/ 9 w 27"/>
                  <a:gd name="T9" fmla="*/ 1 h 14"/>
                  <a:gd name="T10" fmla="*/ 7 w 27"/>
                  <a:gd name="T11" fmla="*/ 3 h 14"/>
                  <a:gd name="T12" fmla="*/ 6 w 27"/>
                  <a:gd name="T13" fmla="*/ 4 h 14"/>
                  <a:gd name="T14" fmla="*/ 3 w 27"/>
                  <a:gd name="T15" fmla="*/ 4 h 14"/>
                  <a:gd name="T16" fmla="*/ 1 w 27"/>
                  <a:gd name="T17" fmla="*/ 3 h 14"/>
                  <a:gd name="T18" fmla="*/ 0 w 27"/>
                  <a:gd name="T19" fmla="*/ 3 h 14"/>
                  <a:gd name="T20" fmla="*/ 0 w 27"/>
                  <a:gd name="T21" fmla="*/ 2 h 14"/>
                  <a:gd name="T22" fmla="*/ 0 w 27"/>
                  <a:gd name="T23" fmla="*/ 1 h 14"/>
                  <a:gd name="T24" fmla="*/ 1 w 27"/>
                  <a:gd name="T25" fmla="*/ 0 h 14"/>
                  <a:gd name="T26" fmla="*/ 1 w 27"/>
                  <a:gd name="T27" fmla="*/ 0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14"/>
                  <a:gd name="T44" fmla="*/ 27 w 27"/>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14">
                    <a:moveTo>
                      <a:pt x="4" y="0"/>
                    </a:moveTo>
                    <a:lnTo>
                      <a:pt x="10" y="0"/>
                    </a:lnTo>
                    <a:lnTo>
                      <a:pt x="14" y="2"/>
                    </a:lnTo>
                    <a:lnTo>
                      <a:pt x="20" y="2"/>
                    </a:lnTo>
                    <a:lnTo>
                      <a:pt x="27" y="3"/>
                    </a:lnTo>
                    <a:lnTo>
                      <a:pt x="22" y="9"/>
                    </a:lnTo>
                    <a:lnTo>
                      <a:pt x="17" y="13"/>
                    </a:lnTo>
                    <a:lnTo>
                      <a:pt x="10" y="14"/>
                    </a:lnTo>
                    <a:lnTo>
                      <a:pt x="4" y="12"/>
                    </a:lnTo>
                    <a:lnTo>
                      <a:pt x="0" y="9"/>
                    </a:lnTo>
                    <a:lnTo>
                      <a:pt x="0" y="7"/>
                    </a:lnTo>
                    <a:lnTo>
                      <a:pt x="0" y="3"/>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18" name="Freeform 671"/>
              <p:cNvSpPr/>
              <p:nvPr/>
            </p:nvSpPr>
            <p:spPr bwMode="auto">
              <a:xfrm>
                <a:off x="3095" y="128"/>
                <a:ext cx="69" cy="31"/>
              </a:xfrm>
              <a:custGeom>
                <a:avLst/>
                <a:gdLst>
                  <a:gd name="T0" fmla="*/ 64 w 205"/>
                  <a:gd name="T1" fmla="*/ 0 h 123"/>
                  <a:gd name="T2" fmla="*/ 66 w 205"/>
                  <a:gd name="T3" fmla="*/ 0 h 123"/>
                  <a:gd name="T4" fmla="*/ 69 w 205"/>
                  <a:gd name="T5" fmla="*/ 0 h 123"/>
                  <a:gd name="T6" fmla="*/ 69 w 205"/>
                  <a:gd name="T7" fmla="*/ 0 h 123"/>
                  <a:gd name="T8" fmla="*/ 65 w 205"/>
                  <a:gd name="T9" fmla="*/ 2 h 123"/>
                  <a:gd name="T10" fmla="*/ 61 w 205"/>
                  <a:gd name="T11" fmla="*/ 4 h 123"/>
                  <a:gd name="T12" fmla="*/ 56 w 205"/>
                  <a:gd name="T13" fmla="*/ 6 h 123"/>
                  <a:gd name="T14" fmla="*/ 52 w 205"/>
                  <a:gd name="T15" fmla="*/ 8 h 123"/>
                  <a:gd name="T16" fmla="*/ 47 w 205"/>
                  <a:gd name="T17" fmla="*/ 10 h 123"/>
                  <a:gd name="T18" fmla="*/ 43 w 205"/>
                  <a:gd name="T19" fmla="*/ 12 h 123"/>
                  <a:gd name="T20" fmla="*/ 39 w 205"/>
                  <a:gd name="T21" fmla="*/ 14 h 123"/>
                  <a:gd name="T22" fmla="*/ 34 w 205"/>
                  <a:gd name="T23" fmla="*/ 16 h 123"/>
                  <a:gd name="T24" fmla="*/ 30 w 205"/>
                  <a:gd name="T25" fmla="*/ 18 h 123"/>
                  <a:gd name="T26" fmla="*/ 26 w 205"/>
                  <a:gd name="T27" fmla="*/ 19 h 123"/>
                  <a:gd name="T28" fmla="*/ 21 w 205"/>
                  <a:gd name="T29" fmla="*/ 21 h 123"/>
                  <a:gd name="T30" fmla="*/ 17 w 205"/>
                  <a:gd name="T31" fmla="*/ 23 h 123"/>
                  <a:gd name="T32" fmla="*/ 13 w 205"/>
                  <a:gd name="T33" fmla="*/ 25 h 123"/>
                  <a:gd name="T34" fmla="*/ 8 w 205"/>
                  <a:gd name="T35" fmla="*/ 27 h 123"/>
                  <a:gd name="T36" fmla="*/ 4 w 205"/>
                  <a:gd name="T37" fmla="*/ 29 h 123"/>
                  <a:gd name="T38" fmla="*/ 0 w 205"/>
                  <a:gd name="T39" fmla="*/ 31 h 123"/>
                  <a:gd name="T40" fmla="*/ 3 w 205"/>
                  <a:gd name="T41" fmla="*/ 28 h 123"/>
                  <a:gd name="T42" fmla="*/ 7 w 205"/>
                  <a:gd name="T43" fmla="*/ 26 h 123"/>
                  <a:gd name="T44" fmla="*/ 10 w 205"/>
                  <a:gd name="T45" fmla="*/ 24 h 123"/>
                  <a:gd name="T46" fmla="*/ 14 w 205"/>
                  <a:gd name="T47" fmla="*/ 21 h 123"/>
                  <a:gd name="T48" fmla="*/ 18 w 205"/>
                  <a:gd name="T49" fmla="*/ 19 h 123"/>
                  <a:gd name="T50" fmla="*/ 21 w 205"/>
                  <a:gd name="T51" fmla="*/ 17 h 123"/>
                  <a:gd name="T52" fmla="*/ 25 w 205"/>
                  <a:gd name="T53" fmla="*/ 14 h 123"/>
                  <a:gd name="T54" fmla="*/ 30 w 205"/>
                  <a:gd name="T55" fmla="*/ 12 h 123"/>
                  <a:gd name="T56" fmla="*/ 33 w 205"/>
                  <a:gd name="T57" fmla="*/ 10 h 123"/>
                  <a:gd name="T58" fmla="*/ 37 w 205"/>
                  <a:gd name="T59" fmla="*/ 8 h 123"/>
                  <a:gd name="T60" fmla="*/ 41 w 205"/>
                  <a:gd name="T61" fmla="*/ 7 h 123"/>
                  <a:gd name="T62" fmla="*/ 46 w 205"/>
                  <a:gd name="T63" fmla="*/ 5 h 123"/>
                  <a:gd name="T64" fmla="*/ 50 w 205"/>
                  <a:gd name="T65" fmla="*/ 3 h 123"/>
                  <a:gd name="T66" fmla="*/ 55 w 205"/>
                  <a:gd name="T67" fmla="*/ 2 h 123"/>
                  <a:gd name="T68" fmla="*/ 59 w 205"/>
                  <a:gd name="T69" fmla="*/ 1 h 123"/>
                  <a:gd name="T70" fmla="*/ 64 w 205"/>
                  <a:gd name="T71" fmla="*/ 0 h 123"/>
                  <a:gd name="T72" fmla="*/ 64 w 205"/>
                  <a:gd name="T73" fmla="*/ 0 h 12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05"/>
                  <a:gd name="T112" fmla="*/ 0 h 123"/>
                  <a:gd name="T113" fmla="*/ 205 w 205"/>
                  <a:gd name="T114" fmla="*/ 123 h 12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05" h="123">
                    <a:moveTo>
                      <a:pt x="190" y="0"/>
                    </a:moveTo>
                    <a:lnTo>
                      <a:pt x="197" y="0"/>
                    </a:lnTo>
                    <a:lnTo>
                      <a:pt x="205" y="0"/>
                    </a:lnTo>
                    <a:lnTo>
                      <a:pt x="205" y="1"/>
                    </a:lnTo>
                    <a:lnTo>
                      <a:pt x="193" y="8"/>
                    </a:lnTo>
                    <a:lnTo>
                      <a:pt x="180" y="17"/>
                    </a:lnTo>
                    <a:lnTo>
                      <a:pt x="166" y="24"/>
                    </a:lnTo>
                    <a:lnTo>
                      <a:pt x="154" y="33"/>
                    </a:lnTo>
                    <a:lnTo>
                      <a:pt x="140" y="40"/>
                    </a:lnTo>
                    <a:lnTo>
                      <a:pt x="127" y="48"/>
                    </a:lnTo>
                    <a:lnTo>
                      <a:pt x="115" y="55"/>
                    </a:lnTo>
                    <a:lnTo>
                      <a:pt x="102" y="64"/>
                    </a:lnTo>
                    <a:lnTo>
                      <a:pt x="88" y="70"/>
                    </a:lnTo>
                    <a:lnTo>
                      <a:pt x="76" y="77"/>
                    </a:lnTo>
                    <a:lnTo>
                      <a:pt x="63" y="84"/>
                    </a:lnTo>
                    <a:lnTo>
                      <a:pt x="51" y="92"/>
                    </a:lnTo>
                    <a:lnTo>
                      <a:pt x="38" y="99"/>
                    </a:lnTo>
                    <a:lnTo>
                      <a:pt x="25" y="106"/>
                    </a:lnTo>
                    <a:lnTo>
                      <a:pt x="13" y="115"/>
                    </a:lnTo>
                    <a:lnTo>
                      <a:pt x="0" y="123"/>
                    </a:lnTo>
                    <a:lnTo>
                      <a:pt x="10" y="112"/>
                    </a:lnTo>
                    <a:lnTo>
                      <a:pt x="20" y="103"/>
                    </a:lnTo>
                    <a:lnTo>
                      <a:pt x="30" y="94"/>
                    </a:lnTo>
                    <a:lnTo>
                      <a:pt x="41" y="84"/>
                    </a:lnTo>
                    <a:lnTo>
                      <a:pt x="52" y="75"/>
                    </a:lnTo>
                    <a:lnTo>
                      <a:pt x="63" y="66"/>
                    </a:lnTo>
                    <a:lnTo>
                      <a:pt x="74" y="57"/>
                    </a:lnTo>
                    <a:lnTo>
                      <a:pt x="88" y="49"/>
                    </a:lnTo>
                    <a:lnTo>
                      <a:pt x="99" y="40"/>
                    </a:lnTo>
                    <a:lnTo>
                      <a:pt x="110" y="33"/>
                    </a:lnTo>
                    <a:lnTo>
                      <a:pt x="123" y="26"/>
                    </a:lnTo>
                    <a:lnTo>
                      <a:pt x="137" y="19"/>
                    </a:lnTo>
                    <a:lnTo>
                      <a:pt x="150" y="13"/>
                    </a:lnTo>
                    <a:lnTo>
                      <a:pt x="163" y="8"/>
                    </a:lnTo>
                    <a:lnTo>
                      <a:pt x="176" y="2"/>
                    </a:lnTo>
                    <a:lnTo>
                      <a:pt x="19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19" name="Freeform 672"/>
              <p:cNvSpPr/>
              <p:nvPr/>
            </p:nvSpPr>
            <p:spPr bwMode="auto">
              <a:xfrm>
                <a:off x="3017" y="131"/>
                <a:ext cx="28" cy="21"/>
              </a:xfrm>
              <a:custGeom>
                <a:avLst/>
                <a:gdLst>
                  <a:gd name="T0" fmla="*/ 28 w 83"/>
                  <a:gd name="T1" fmla="*/ 0 h 83"/>
                  <a:gd name="T2" fmla="*/ 27 w 83"/>
                  <a:gd name="T3" fmla="*/ 1 h 83"/>
                  <a:gd name="T4" fmla="*/ 25 w 83"/>
                  <a:gd name="T5" fmla="*/ 3 h 83"/>
                  <a:gd name="T6" fmla="*/ 24 w 83"/>
                  <a:gd name="T7" fmla="*/ 4 h 83"/>
                  <a:gd name="T8" fmla="*/ 23 w 83"/>
                  <a:gd name="T9" fmla="*/ 5 h 83"/>
                  <a:gd name="T10" fmla="*/ 21 w 83"/>
                  <a:gd name="T11" fmla="*/ 7 h 83"/>
                  <a:gd name="T12" fmla="*/ 18 w 83"/>
                  <a:gd name="T13" fmla="*/ 8 h 83"/>
                  <a:gd name="T14" fmla="*/ 16 w 83"/>
                  <a:gd name="T15" fmla="*/ 9 h 83"/>
                  <a:gd name="T16" fmla="*/ 15 w 83"/>
                  <a:gd name="T17" fmla="*/ 11 h 83"/>
                  <a:gd name="T18" fmla="*/ 12 w 83"/>
                  <a:gd name="T19" fmla="*/ 12 h 83"/>
                  <a:gd name="T20" fmla="*/ 11 w 83"/>
                  <a:gd name="T21" fmla="*/ 13 h 83"/>
                  <a:gd name="T22" fmla="*/ 8 w 83"/>
                  <a:gd name="T23" fmla="*/ 14 h 83"/>
                  <a:gd name="T24" fmla="*/ 7 w 83"/>
                  <a:gd name="T25" fmla="*/ 16 h 83"/>
                  <a:gd name="T26" fmla="*/ 5 w 83"/>
                  <a:gd name="T27" fmla="*/ 17 h 83"/>
                  <a:gd name="T28" fmla="*/ 3 w 83"/>
                  <a:gd name="T29" fmla="*/ 18 h 83"/>
                  <a:gd name="T30" fmla="*/ 1 w 83"/>
                  <a:gd name="T31" fmla="*/ 19 h 83"/>
                  <a:gd name="T32" fmla="*/ 0 w 83"/>
                  <a:gd name="T33" fmla="*/ 21 h 83"/>
                  <a:gd name="T34" fmla="*/ 1 w 83"/>
                  <a:gd name="T35" fmla="*/ 19 h 83"/>
                  <a:gd name="T36" fmla="*/ 2 w 83"/>
                  <a:gd name="T37" fmla="*/ 18 h 83"/>
                  <a:gd name="T38" fmla="*/ 3 w 83"/>
                  <a:gd name="T39" fmla="*/ 16 h 83"/>
                  <a:gd name="T40" fmla="*/ 4 w 83"/>
                  <a:gd name="T41" fmla="*/ 15 h 83"/>
                  <a:gd name="T42" fmla="*/ 5 w 83"/>
                  <a:gd name="T43" fmla="*/ 14 h 83"/>
                  <a:gd name="T44" fmla="*/ 7 w 83"/>
                  <a:gd name="T45" fmla="*/ 12 h 83"/>
                  <a:gd name="T46" fmla="*/ 9 w 83"/>
                  <a:gd name="T47" fmla="*/ 11 h 83"/>
                  <a:gd name="T48" fmla="*/ 11 w 83"/>
                  <a:gd name="T49" fmla="*/ 10 h 83"/>
                  <a:gd name="T50" fmla="*/ 13 w 83"/>
                  <a:gd name="T51" fmla="*/ 8 h 83"/>
                  <a:gd name="T52" fmla="*/ 15 w 83"/>
                  <a:gd name="T53" fmla="*/ 7 h 83"/>
                  <a:gd name="T54" fmla="*/ 17 w 83"/>
                  <a:gd name="T55" fmla="*/ 5 h 83"/>
                  <a:gd name="T56" fmla="*/ 19 w 83"/>
                  <a:gd name="T57" fmla="*/ 4 h 83"/>
                  <a:gd name="T58" fmla="*/ 21 w 83"/>
                  <a:gd name="T59" fmla="*/ 3 h 83"/>
                  <a:gd name="T60" fmla="*/ 23 w 83"/>
                  <a:gd name="T61" fmla="*/ 2 h 83"/>
                  <a:gd name="T62" fmla="*/ 26 w 83"/>
                  <a:gd name="T63" fmla="*/ 1 h 83"/>
                  <a:gd name="T64" fmla="*/ 28 w 83"/>
                  <a:gd name="T65" fmla="*/ 0 h 83"/>
                  <a:gd name="T66" fmla="*/ 28 w 83"/>
                  <a:gd name="T67" fmla="*/ 0 h 8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3"/>
                  <a:gd name="T103" fmla="*/ 0 h 83"/>
                  <a:gd name="T104" fmla="*/ 83 w 83"/>
                  <a:gd name="T105" fmla="*/ 83 h 8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3" h="83">
                    <a:moveTo>
                      <a:pt x="83" y="0"/>
                    </a:moveTo>
                    <a:lnTo>
                      <a:pt x="79" y="5"/>
                    </a:lnTo>
                    <a:lnTo>
                      <a:pt x="75" y="11"/>
                    </a:lnTo>
                    <a:lnTo>
                      <a:pt x="71" y="16"/>
                    </a:lnTo>
                    <a:lnTo>
                      <a:pt x="67" y="21"/>
                    </a:lnTo>
                    <a:lnTo>
                      <a:pt x="61" y="26"/>
                    </a:lnTo>
                    <a:lnTo>
                      <a:pt x="54" y="31"/>
                    </a:lnTo>
                    <a:lnTo>
                      <a:pt x="48" y="37"/>
                    </a:lnTo>
                    <a:lnTo>
                      <a:pt x="44" y="42"/>
                    </a:lnTo>
                    <a:lnTo>
                      <a:pt x="37" y="47"/>
                    </a:lnTo>
                    <a:lnTo>
                      <a:pt x="32" y="52"/>
                    </a:lnTo>
                    <a:lnTo>
                      <a:pt x="25" y="56"/>
                    </a:lnTo>
                    <a:lnTo>
                      <a:pt x="21" y="63"/>
                    </a:lnTo>
                    <a:lnTo>
                      <a:pt x="15" y="67"/>
                    </a:lnTo>
                    <a:lnTo>
                      <a:pt x="8" y="72"/>
                    </a:lnTo>
                    <a:lnTo>
                      <a:pt x="4" y="77"/>
                    </a:lnTo>
                    <a:lnTo>
                      <a:pt x="0" y="83"/>
                    </a:lnTo>
                    <a:lnTo>
                      <a:pt x="2" y="77"/>
                    </a:lnTo>
                    <a:lnTo>
                      <a:pt x="5" y="71"/>
                    </a:lnTo>
                    <a:lnTo>
                      <a:pt x="8" y="65"/>
                    </a:lnTo>
                    <a:lnTo>
                      <a:pt x="12" y="60"/>
                    </a:lnTo>
                    <a:lnTo>
                      <a:pt x="16" y="54"/>
                    </a:lnTo>
                    <a:lnTo>
                      <a:pt x="22" y="48"/>
                    </a:lnTo>
                    <a:lnTo>
                      <a:pt x="28" y="43"/>
                    </a:lnTo>
                    <a:lnTo>
                      <a:pt x="33" y="38"/>
                    </a:lnTo>
                    <a:lnTo>
                      <a:pt x="39" y="32"/>
                    </a:lnTo>
                    <a:lnTo>
                      <a:pt x="44" y="26"/>
                    </a:lnTo>
                    <a:lnTo>
                      <a:pt x="50" y="21"/>
                    </a:lnTo>
                    <a:lnTo>
                      <a:pt x="57" y="16"/>
                    </a:lnTo>
                    <a:lnTo>
                      <a:pt x="62" y="11"/>
                    </a:lnTo>
                    <a:lnTo>
                      <a:pt x="69" y="7"/>
                    </a:lnTo>
                    <a:lnTo>
                      <a:pt x="76" y="3"/>
                    </a:lnTo>
                    <a:lnTo>
                      <a:pt x="8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20" name="Freeform 673"/>
              <p:cNvSpPr/>
              <p:nvPr/>
            </p:nvSpPr>
            <p:spPr bwMode="auto">
              <a:xfrm>
                <a:off x="3178" y="131"/>
                <a:ext cx="10" cy="4"/>
              </a:xfrm>
              <a:custGeom>
                <a:avLst/>
                <a:gdLst>
                  <a:gd name="T0" fmla="*/ 9 w 29"/>
                  <a:gd name="T1" fmla="*/ 0 h 16"/>
                  <a:gd name="T2" fmla="*/ 9 w 29"/>
                  <a:gd name="T3" fmla="*/ 0 h 16"/>
                  <a:gd name="T4" fmla="*/ 10 w 29"/>
                  <a:gd name="T5" fmla="*/ 0 h 16"/>
                  <a:gd name="T6" fmla="*/ 10 w 29"/>
                  <a:gd name="T7" fmla="*/ 0 h 16"/>
                  <a:gd name="T8" fmla="*/ 10 w 29"/>
                  <a:gd name="T9" fmla="*/ 1 h 16"/>
                  <a:gd name="T10" fmla="*/ 8 w 29"/>
                  <a:gd name="T11" fmla="*/ 1 h 16"/>
                  <a:gd name="T12" fmla="*/ 5 w 29"/>
                  <a:gd name="T13" fmla="*/ 3 h 16"/>
                  <a:gd name="T14" fmla="*/ 3 w 29"/>
                  <a:gd name="T15" fmla="*/ 3 h 16"/>
                  <a:gd name="T16" fmla="*/ 1 w 29"/>
                  <a:gd name="T17" fmla="*/ 4 h 16"/>
                  <a:gd name="T18" fmla="*/ 0 w 29"/>
                  <a:gd name="T19" fmla="*/ 4 h 16"/>
                  <a:gd name="T20" fmla="*/ 1 w 29"/>
                  <a:gd name="T21" fmla="*/ 2 h 16"/>
                  <a:gd name="T22" fmla="*/ 3 w 29"/>
                  <a:gd name="T23" fmla="*/ 1 h 16"/>
                  <a:gd name="T24" fmla="*/ 6 w 29"/>
                  <a:gd name="T25" fmla="*/ 1 h 16"/>
                  <a:gd name="T26" fmla="*/ 9 w 29"/>
                  <a:gd name="T27" fmla="*/ 0 h 16"/>
                  <a:gd name="T28" fmla="*/ 9 w 2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16"/>
                  <a:gd name="T47" fmla="*/ 29 w 2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16">
                    <a:moveTo>
                      <a:pt x="25" y="0"/>
                    </a:moveTo>
                    <a:lnTo>
                      <a:pt x="26" y="0"/>
                    </a:lnTo>
                    <a:lnTo>
                      <a:pt x="29" y="0"/>
                    </a:lnTo>
                    <a:lnTo>
                      <a:pt x="29" y="1"/>
                    </a:lnTo>
                    <a:lnTo>
                      <a:pt x="29" y="5"/>
                    </a:lnTo>
                    <a:lnTo>
                      <a:pt x="22" y="6"/>
                    </a:lnTo>
                    <a:lnTo>
                      <a:pt x="15" y="11"/>
                    </a:lnTo>
                    <a:lnTo>
                      <a:pt x="9" y="14"/>
                    </a:lnTo>
                    <a:lnTo>
                      <a:pt x="2" y="16"/>
                    </a:lnTo>
                    <a:lnTo>
                      <a:pt x="0" y="16"/>
                    </a:lnTo>
                    <a:lnTo>
                      <a:pt x="4" y="10"/>
                    </a:lnTo>
                    <a:lnTo>
                      <a:pt x="9" y="6"/>
                    </a:lnTo>
                    <a:lnTo>
                      <a:pt x="16" y="3"/>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21" name="Freeform 674"/>
              <p:cNvSpPr/>
              <p:nvPr/>
            </p:nvSpPr>
            <p:spPr bwMode="auto">
              <a:xfrm>
                <a:off x="3437" y="132"/>
                <a:ext cx="13" cy="5"/>
              </a:xfrm>
              <a:custGeom>
                <a:avLst/>
                <a:gdLst>
                  <a:gd name="T0" fmla="*/ 0 w 39"/>
                  <a:gd name="T1" fmla="*/ 0 h 17"/>
                  <a:gd name="T2" fmla="*/ 2 w 39"/>
                  <a:gd name="T3" fmla="*/ 0 h 17"/>
                  <a:gd name="T4" fmla="*/ 5 w 39"/>
                  <a:gd name="T5" fmla="*/ 0 h 17"/>
                  <a:gd name="T6" fmla="*/ 7 w 39"/>
                  <a:gd name="T7" fmla="*/ 0 h 17"/>
                  <a:gd name="T8" fmla="*/ 10 w 39"/>
                  <a:gd name="T9" fmla="*/ 1 h 17"/>
                  <a:gd name="T10" fmla="*/ 12 w 39"/>
                  <a:gd name="T11" fmla="*/ 3 h 17"/>
                  <a:gd name="T12" fmla="*/ 13 w 39"/>
                  <a:gd name="T13" fmla="*/ 5 h 17"/>
                  <a:gd name="T14" fmla="*/ 12 w 39"/>
                  <a:gd name="T15" fmla="*/ 5 h 17"/>
                  <a:gd name="T16" fmla="*/ 10 w 39"/>
                  <a:gd name="T17" fmla="*/ 5 h 17"/>
                  <a:gd name="T18" fmla="*/ 8 w 39"/>
                  <a:gd name="T19" fmla="*/ 5 h 17"/>
                  <a:gd name="T20" fmla="*/ 7 w 39"/>
                  <a:gd name="T21" fmla="*/ 5 h 17"/>
                  <a:gd name="T22" fmla="*/ 4 w 39"/>
                  <a:gd name="T23" fmla="*/ 4 h 17"/>
                  <a:gd name="T24" fmla="*/ 1 w 39"/>
                  <a:gd name="T25" fmla="*/ 3 h 17"/>
                  <a:gd name="T26" fmla="*/ 0 w 39"/>
                  <a:gd name="T27" fmla="*/ 2 h 17"/>
                  <a:gd name="T28" fmla="*/ 0 w 39"/>
                  <a:gd name="T29" fmla="*/ 0 h 17"/>
                  <a:gd name="T30" fmla="*/ 0 w 39"/>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
                  <a:gd name="T49" fmla="*/ 0 h 17"/>
                  <a:gd name="T50" fmla="*/ 39 w 39"/>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 h="17">
                    <a:moveTo>
                      <a:pt x="1" y="1"/>
                    </a:moveTo>
                    <a:lnTo>
                      <a:pt x="7" y="0"/>
                    </a:lnTo>
                    <a:lnTo>
                      <a:pt x="15" y="0"/>
                    </a:lnTo>
                    <a:lnTo>
                      <a:pt x="22" y="0"/>
                    </a:lnTo>
                    <a:lnTo>
                      <a:pt x="29" y="2"/>
                    </a:lnTo>
                    <a:lnTo>
                      <a:pt x="36" y="9"/>
                    </a:lnTo>
                    <a:lnTo>
                      <a:pt x="39" y="17"/>
                    </a:lnTo>
                    <a:lnTo>
                      <a:pt x="35" y="17"/>
                    </a:lnTo>
                    <a:lnTo>
                      <a:pt x="29" y="17"/>
                    </a:lnTo>
                    <a:lnTo>
                      <a:pt x="25" y="16"/>
                    </a:lnTo>
                    <a:lnTo>
                      <a:pt x="20" y="16"/>
                    </a:lnTo>
                    <a:lnTo>
                      <a:pt x="11" y="14"/>
                    </a:lnTo>
                    <a:lnTo>
                      <a:pt x="4" y="11"/>
                    </a:lnTo>
                    <a:lnTo>
                      <a:pt x="0" y="6"/>
                    </a:lnTo>
                    <a:lnTo>
                      <a:pt x="1" y="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22" name="Freeform 675"/>
              <p:cNvSpPr/>
              <p:nvPr/>
            </p:nvSpPr>
            <p:spPr bwMode="auto">
              <a:xfrm>
                <a:off x="2929" y="134"/>
                <a:ext cx="15" cy="8"/>
              </a:xfrm>
              <a:custGeom>
                <a:avLst/>
                <a:gdLst>
                  <a:gd name="T0" fmla="*/ 14 w 46"/>
                  <a:gd name="T1" fmla="*/ 0 h 32"/>
                  <a:gd name="T2" fmla="*/ 15 w 46"/>
                  <a:gd name="T3" fmla="*/ 1 h 32"/>
                  <a:gd name="T4" fmla="*/ 15 w 46"/>
                  <a:gd name="T5" fmla="*/ 3 h 32"/>
                  <a:gd name="T6" fmla="*/ 14 w 46"/>
                  <a:gd name="T7" fmla="*/ 4 h 32"/>
                  <a:gd name="T8" fmla="*/ 14 w 46"/>
                  <a:gd name="T9" fmla="*/ 5 h 32"/>
                  <a:gd name="T10" fmla="*/ 12 w 46"/>
                  <a:gd name="T11" fmla="*/ 5 h 32"/>
                  <a:gd name="T12" fmla="*/ 10 w 46"/>
                  <a:gd name="T13" fmla="*/ 6 h 32"/>
                  <a:gd name="T14" fmla="*/ 8 w 46"/>
                  <a:gd name="T15" fmla="*/ 7 h 32"/>
                  <a:gd name="T16" fmla="*/ 6 w 46"/>
                  <a:gd name="T17" fmla="*/ 8 h 32"/>
                  <a:gd name="T18" fmla="*/ 4 w 46"/>
                  <a:gd name="T19" fmla="*/ 8 h 32"/>
                  <a:gd name="T20" fmla="*/ 2 w 46"/>
                  <a:gd name="T21" fmla="*/ 8 h 32"/>
                  <a:gd name="T22" fmla="*/ 1 w 46"/>
                  <a:gd name="T23" fmla="*/ 8 h 32"/>
                  <a:gd name="T24" fmla="*/ 0 w 46"/>
                  <a:gd name="T25" fmla="*/ 8 h 32"/>
                  <a:gd name="T26" fmla="*/ 0 w 46"/>
                  <a:gd name="T27" fmla="*/ 7 h 32"/>
                  <a:gd name="T28" fmla="*/ 1 w 46"/>
                  <a:gd name="T29" fmla="*/ 5 h 32"/>
                  <a:gd name="T30" fmla="*/ 2 w 46"/>
                  <a:gd name="T31" fmla="*/ 5 h 32"/>
                  <a:gd name="T32" fmla="*/ 4 w 46"/>
                  <a:gd name="T33" fmla="*/ 4 h 32"/>
                  <a:gd name="T34" fmla="*/ 6 w 46"/>
                  <a:gd name="T35" fmla="*/ 3 h 32"/>
                  <a:gd name="T36" fmla="*/ 9 w 46"/>
                  <a:gd name="T37" fmla="*/ 2 h 32"/>
                  <a:gd name="T38" fmla="*/ 10 w 46"/>
                  <a:gd name="T39" fmla="*/ 1 h 32"/>
                  <a:gd name="T40" fmla="*/ 12 w 46"/>
                  <a:gd name="T41" fmla="*/ 1 h 32"/>
                  <a:gd name="T42" fmla="*/ 13 w 46"/>
                  <a:gd name="T43" fmla="*/ 1 h 32"/>
                  <a:gd name="T44" fmla="*/ 14 w 46"/>
                  <a:gd name="T45" fmla="*/ 0 h 32"/>
                  <a:gd name="T46" fmla="*/ 14 w 46"/>
                  <a:gd name="T47" fmla="*/ 0 h 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6"/>
                  <a:gd name="T73" fmla="*/ 0 h 32"/>
                  <a:gd name="T74" fmla="*/ 46 w 46"/>
                  <a:gd name="T75" fmla="*/ 32 h 3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6" h="32">
                    <a:moveTo>
                      <a:pt x="43" y="0"/>
                    </a:moveTo>
                    <a:lnTo>
                      <a:pt x="46" y="5"/>
                    </a:lnTo>
                    <a:lnTo>
                      <a:pt x="46" y="11"/>
                    </a:lnTo>
                    <a:lnTo>
                      <a:pt x="43" y="15"/>
                    </a:lnTo>
                    <a:lnTo>
                      <a:pt x="42" y="20"/>
                    </a:lnTo>
                    <a:lnTo>
                      <a:pt x="36" y="22"/>
                    </a:lnTo>
                    <a:lnTo>
                      <a:pt x="31" y="26"/>
                    </a:lnTo>
                    <a:lnTo>
                      <a:pt x="24" y="28"/>
                    </a:lnTo>
                    <a:lnTo>
                      <a:pt x="18" y="31"/>
                    </a:lnTo>
                    <a:lnTo>
                      <a:pt x="11" y="31"/>
                    </a:lnTo>
                    <a:lnTo>
                      <a:pt x="7" y="32"/>
                    </a:lnTo>
                    <a:lnTo>
                      <a:pt x="3" y="31"/>
                    </a:lnTo>
                    <a:lnTo>
                      <a:pt x="1" y="31"/>
                    </a:lnTo>
                    <a:lnTo>
                      <a:pt x="0" y="27"/>
                    </a:lnTo>
                    <a:lnTo>
                      <a:pt x="4" y="22"/>
                    </a:lnTo>
                    <a:lnTo>
                      <a:pt x="7" y="19"/>
                    </a:lnTo>
                    <a:lnTo>
                      <a:pt x="11" y="16"/>
                    </a:lnTo>
                    <a:lnTo>
                      <a:pt x="17" y="11"/>
                    </a:lnTo>
                    <a:lnTo>
                      <a:pt x="27" y="9"/>
                    </a:lnTo>
                    <a:lnTo>
                      <a:pt x="31" y="4"/>
                    </a:lnTo>
                    <a:lnTo>
                      <a:pt x="36" y="3"/>
                    </a:lnTo>
                    <a:lnTo>
                      <a:pt x="40" y="3"/>
                    </a:lnTo>
                    <a:lnTo>
                      <a:pt x="4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23" name="Freeform 676"/>
              <p:cNvSpPr/>
              <p:nvPr/>
            </p:nvSpPr>
            <p:spPr bwMode="auto">
              <a:xfrm>
                <a:off x="3463" y="133"/>
                <a:ext cx="6" cy="3"/>
              </a:xfrm>
              <a:custGeom>
                <a:avLst/>
                <a:gdLst>
                  <a:gd name="T0" fmla="*/ 1 w 18"/>
                  <a:gd name="T1" fmla="*/ 0 h 11"/>
                  <a:gd name="T2" fmla="*/ 2 w 18"/>
                  <a:gd name="T3" fmla="*/ 0 h 11"/>
                  <a:gd name="T4" fmla="*/ 3 w 18"/>
                  <a:gd name="T5" fmla="*/ 1 h 11"/>
                  <a:gd name="T6" fmla="*/ 4 w 18"/>
                  <a:gd name="T7" fmla="*/ 2 h 11"/>
                  <a:gd name="T8" fmla="*/ 6 w 18"/>
                  <a:gd name="T9" fmla="*/ 3 h 11"/>
                  <a:gd name="T10" fmla="*/ 6 w 18"/>
                  <a:gd name="T11" fmla="*/ 3 h 11"/>
                  <a:gd name="T12" fmla="*/ 4 w 18"/>
                  <a:gd name="T13" fmla="*/ 2 h 11"/>
                  <a:gd name="T14" fmla="*/ 3 w 18"/>
                  <a:gd name="T15" fmla="*/ 2 h 11"/>
                  <a:gd name="T16" fmla="*/ 1 w 18"/>
                  <a:gd name="T17" fmla="*/ 1 h 11"/>
                  <a:gd name="T18" fmla="*/ 0 w 18"/>
                  <a:gd name="T19" fmla="*/ 1 h 11"/>
                  <a:gd name="T20" fmla="*/ 0 w 18"/>
                  <a:gd name="T21" fmla="*/ 0 h 11"/>
                  <a:gd name="T22" fmla="*/ 1 w 18"/>
                  <a:gd name="T23" fmla="*/ 0 h 11"/>
                  <a:gd name="T24" fmla="*/ 1 w 18"/>
                  <a:gd name="T25" fmla="*/ 0 h 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11"/>
                  <a:gd name="T41" fmla="*/ 18 w 18"/>
                  <a:gd name="T42" fmla="*/ 11 h 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11">
                    <a:moveTo>
                      <a:pt x="2" y="1"/>
                    </a:moveTo>
                    <a:lnTo>
                      <a:pt x="6" y="0"/>
                    </a:lnTo>
                    <a:lnTo>
                      <a:pt x="10" y="2"/>
                    </a:lnTo>
                    <a:lnTo>
                      <a:pt x="13" y="6"/>
                    </a:lnTo>
                    <a:lnTo>
                      <a:pt x="18" y="11"/>
                    </a:lnTo>
                    <a:lnTo>
                      <a:pt x="17" y="11"/>
                    </a:lnTo>
                    <a:lnTo>
                      <a:pt x="13" y="9"/>
                    </a:lnTo>
                    <a:lnTo>
                      <a:pt x="8" y="6"/>
                    </a:lnTo>
                    <a:lnTo>
                      <a:pt x="4" y="4"/>
                    </a:lnTo>
                    <a:lnTo>
                      <a:pt x="0" y="2"/>
                    </a:lnTo>
                    <a:lnTo>
                      <a:pt x="0" y="1"/>
                    </a:lnTo>
                    <a:lnTo>
                      <a:pt x="2" y="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24" name="Freeform 677"/>
              <p:cNvSpPr/>
              <p:nvPr/>
            </p:nvSpPr>
            <p:spPr bwMode="auto">
              <a:xfrm>
                <a:off x="3160" y="136"/>
                <a:ext cx="16" cy="7"/>
              </a:xfrm>
              <a:custGeom>
                <a:avLst/>
                <a:gdLst>
                  <a:gd name="T0" fmla="*/ 16 w 49"/>
                  <a:gd name="T1" fmla="*/ 0 h 28"/>
                  <a:gd name="T2" fmla="*/ 14 w 49"/>
                  <a:gd name="T3" fmla="*/ 1 h 28"/>
                  <a:gd name="T4" fmla="*/ 13 w 49"/>
                  <a:gd name="T5" fmla="*/ 2 h 28"/>
                  <a:gd name="T6" fmla="*/ 10 w 49"/>
                  <a:gd name="T7" fmla="*/ 3 h 28"/>
                  <a:gd name="T8" fmla="*/ 7 w 49"/>
                  <a:gd name="T9" fmla="*/ 5 h 28"/>
                  <a:gd name="T10" fmla="*/ 6 w 49"/>
                  <a:gd name="T11" fmla="*/ 5 h 28"/>
                  <a:gd name="T12" fmla="*/ 4 w 49"/>
                  <a:gd name="T13" fmla="*/ 6 h 28"/>
                  <a:gd name="T14" fmla="*/ 2 w 49"/>
                  <a:gd name="T15" fmla="*/ 6 h 28"/>
                  <a:gd name="T16" fmla="*/ 0 w 49"/>
                  <a:gd name="T17" fmla="*/ 7 h 28"/>
                  <a:gd name="T18" fmla="*/ 0 w 49"/>
                  <a:gd name="T19" fmla="*/ 7 h 28"/>
                  <a:gd name="T20" fmla="*/ 1 w 49"/>
                  <a:gd name="T21" fmla="*/ 6 h 28"/>
                  <a:gd name="T22" fmla="*/ 3 w 49"/>
                  <a:gd name="T23" fmla="*/ 5 h 28"/>
                  <a:gd name="T24" fmla="*/ 6 w 49"/>
                  <a:gd name="T25" fmla="*/ 4 h 28"/>
                  <a:gd name="T26" fmla="*/ 7 w 49"/>
                  <a:gd name="T27" fmla="*/ 3 h 28"/>
                  <a:gd name="T28" fmla="*/ 9 w 49"/>
                  <a:gd name="T29" fmla="*/ 2 h 28"/>
                  <a:gd name="T30" fmla="*/ 12 w 49"/>
                  <a:gd name="T31" fmla="*/ 2 h 28"/>
                  <a:gd name="T32" fmla="*/ 14 w 49"/>
                  <a:gd name="T33" fmla="*/ 1 h 28"/>
                  <a:gd name="T34" fmla="*/ 16 w 49"/>
                  <a:gd name="T35" fmla="*/ 0 h 28"/>
                  <a:gd name="T36" fmla="*/ 16 w 49"/>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
                  <a:gd name="T58" fmla="*/ 0 h 28"/>
                  <a:gd name="T59" fmla="*/ 49 w 49"/>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 h="28">
                    <a:moveTo>
                      <a:pt x="49" y="0"/>
                    </a:moveTo>
                    <a:lnTo>
                      <a:pt x="43" y="3"/>
                    </a:lnTo>
                    <a:lnTo>
                      <a:pt x="39" y="8"/>
                    </a:lnTo>
                    <a:lnTo>
                      <a:pt x="30" y="13"/>
                    </a:lnTo>
                    <a:lnTo>
                      <a:pt x="22" y="18"/>
                    </a:lnTo>
                    <a:lnTo>
                      <a:pt x="17" y="19"/>
                    </a:lnTo>
                    <a:lnTo>
                      <a:pt x="11" y="23"/>
                    </a:lnTo>
                    <a:lnTo>
                      <a:pt x="5" y="25"/>
                    </a:lnTo>
                    <a:lnTo>
                      <a:pt x="1" y="28"/>
                    </a:lnTo>
                    <a:lnTo>
                      <a:pt x="0" y="28"/>
                    </a:lnTo>
                    <a:lnTo>
                      <a:pt x="4" y="23"/>
                    </a:lnTo>
                    <a:lnTo>
                      <a:pt x="10" y="19"/>
                    </a:lnTo>
                    <a:lnTo>
                      <a:pt x="17" y="14"/>
                    </a:lnTo>
                    <a:lnTo>
                      <a:pt x="22" y="12"/>
                    </a:lnTo>
                    <a:lnTo>
                      <a:pt x="29" y="8"/>
                    </a:lnTo>
                    <a:lnTo>
                      <a:pt x="36" y="6"/>
                    </a:lnTo>
                    <a:lnTo>
                      <a:pt x="42" y="2"/>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25" name="Freeform 678"/>
              <p:cNvSpPr/>
              <p:nvPr/>
            </p:nvSpPr>
            <p:spPr bwMode="auto">
              <a:xfrm>
                <a:off x="3084" y="136"/>
                <a:ext cx="129" cy="52"/>
              </a:xfrm>
              <a:custGeom>
                <a:avLst/>
                <a:gdLst>
                  <a:gd name="T0" fmla="*/ 123 w 386"/>
                  <a:gd name="T1" fmla="*/ 0 h 206"/>
                  <a:gd name="T2" fmla="*/ 126 w 386"/>
                  <a:gd name="T3" fmla="*/ 0 h 206"/>
                  <a:gd name="T4" fmla="*/ 128 w 386"/>
                  <a:gd name="T5" fmla="*/ 2 h 206"/>
                  <a:gd name="T6" fmla="*/ 128 w 386"/>
                  <a:gd name="T7" fmla="*/ 3 h 206"/>
                  <a:gd name="T8" fmla="*/ 126 w 386"/>
                  <a:gd name="T9" fmla="*/ 5 h 206"/>
                  <a:gd name="T10" fmla="*/ 122 w 386"/>
                  <a:gd name="T11" fmla="*/ 7 h 206"/>
                  <a:gd name="T12" fmla="*/ 118 w 386"/>
                  <a:gd name="T13" fmla="*/ 9 h 206"/>
                  <a:gd name="T14" fmla="*/ 114 w 386"/>
                  <a:gd name="T15" fmla="*/ 11 h 206"/>
                  <a:gd name="T16" fmla="*/ 110 w 386"/>
                  <a:gd name="T17" fmla="*/ 12 h 206"/>
                  <a:gd name="T18" fmla="*/ 105 w 386"/>
                  <a:gd name="T19" fmla="*/ 14 h 206"/>
                  <a:gd name="T20" fmla="*/ 102 w 386"/>
                  <a:gd name="T21" fmla="*/ 16 h 206"/>
                  <a:gd name="T22" fmla="*/ 97 w 386"/>
                  <a:gd name="T23" fmla="*/ 19 h 206"/>
                  <a:gd name="T24" fmla="*/ 89 w 386"/>
                  <a:gd name="T25" fmla="*/ 21 h 206"/>
                  <a:gd name="T26" fmla="*/ 78 w 386"/>
                  <a:gd name="T27" fmla="*/ 25 h 206"/>
                  <a:gd name="T28" fmla="*/ 69 w 386"/>
                  <a:gd name="T29" fmla="*/ 30 h 206"/>
                  <a:gd name="T30" fmla="*/ 59 w 386"/>
                  <a:gd name="T31" fmla="*/ 34 h 206"/>
                  <a:gd name="T32" fmla="*/ 49 w 386"/>
                  <a:gd name="T33" fmla="*/ 39 h 206"/>
                  <a:gd name="T34" fmla="*/ 39 w 386"/>
                  <a:gd name="T35" fmla="*/ 43 h 206"/>
                  <a:gd name="T36" fmla="*/ 29 w 386"/>
                  <a:gd name="T37" fmla="*/ 47 h 206"/>
                  <a:gd name="T38" fmla="*/ 19 w 386"/>
                  <a:gd name="T39" fmla="*/ 51 h 206"/>
                  <a:gd name="T40" fmla="*/ 12 w 386"/>
                  <a:gd name="T41" fmla="*/ 51 h 206"/>
                  <a:gd name="T42" fmla="*/ 9 w 386"/>
                  <a:gd name="T43" fmla="*/ 50 h 206"/>
                  <a:gd name="T44" fmla="*/ 6 w 386"/>
                  <a:gd name="T45" fmla="*/ 49 h 206"/>
                  <a:gd name="T46" fmla="*/ 2 w 386"/>
                  <a:gd name="T47" fmla="*/ 48 h 206"/>
                  <a:gd name="T48" fmla="*/ 1 w 386"/>
                  <a:gd name="T49" fmla="*/ 47 h 206"/>
                  <a:gd name="T50" fmla="*/ 5 w 386"/>
                  <a:gd name="T51" fmla="*/ 45 h 206"/>
                  <a:gd name="T52" fmla="*/ 9 w 386"/>
                  <a:gd name="T53" fmla="*/ 44 h 206"/>
                  <a:gd name="T54" fmla="*/ 14 w 386"/>
                  <a:gd name="T55" fmla="*/ 44 h 206"/>
                  <a:gd name="T56" fmla="*/ 19 w 386"/>
                  <a:gd name="T57" fmla="*/ 43 h 206"/>
                  <a:gd name="T58" fmla="*/ 25 w 386"/>
                  <a:gd name="T59" fmla="*/ 43 h 206"/>
                  <a:gd name="T60" fmla="*/ 29 w 386"/>
                  <a:gd name="T61" fmla="*/ 42 h 206"/>
                  <a:gd name="T62" fmla="*/ 34 w 386"/>
                  <a:gd name="T63" fmla="*/ 39 h 206"/>
                  <a:gd name="T64" fmla="*/ 41 w 386"/>
                  <a:gd name="T65" fmla="*/ 35 h 206"/>
                  <a:gd name="T66" fmla="*/ 52 w 386"/>
                  <a:gd name="T67" fmla="*/ 30 h 206"/>
                  <a:gd name="T68" fmla="*/ 62 w 386"/>
                  <a:gd name="T69" fmla="*/ 25 h 206"/>
                  <a:gd name="T70" fmla="*/ 73 w 386"/>
                  <a:gd name="T71" fmla="*/ 20 h 206"/>
                  <a:gd name="T72" fmla="*/ 83 w 386"/>
                  <a:gd name="T73" fmla="*/ 16 h 206"/>
                  <a:gd name="T74" fmla="*/ 93 w 386"/>
                  <a:gd name="T75" fmla="*/ 11 h 206"/>
                  <a:gd name="T76" fmla="*/ 104 w 386"/>
                  <a:gd name="T77" fmla="*/ 6 h 206"/>
                  <a:gd name="T78" fmla="*/ 116 w 386"/>
                  <a:gd name="T79" fmla="*/ 2 h 206"/>
                  <a:gd name="T80" fmla="*/ 122 w 386"/>
                  <a:gd name="T81" fmla="*/ 0 h 2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86"/>
                  <a:gd name="T124" fmla="*/ 0 h 206"/>
                  <a:gd name="T125" fmla="*/ 386 w 386"/>
                  <a:gd name="T126" fmla="*/ 206 h 2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86" h="206">
                    <a:moveTo>
                      <a:pt x="364" y="0"/>
                    </a:moveTo>
                    <a:lnTo>
                      <a:pt x="368" y="0"/>
                    </a:lnTo>
                    <a:lnTo>
                      <a:pt x="372" y="0"/>
                    </a:lnTo>
                    <a:lnTo>
                      <a:pt x="376" y="1"/>
                    </a:lnTo>
                    <a:lnTo>
                      <a:pt x="379" y="2"/>
                    </a:lnTo>
                    <a:lnTo>
                      <a:pt x="382" y="6"/>
                    </a:lnTo>
                    <a:lnTo>
                      <a:pt x="386" y="8"/>
                    </a:lnTo>
                    <a:lnTo>
                      <a:pt x="383" y="12"/>
                    </a:lnTo>
                    <a:lnTo>
                      <a:pt x="381" y="17"/>
                    </a:lnTo>
                    <a:lnTo>
                      <a:pt x="376" y="21"/>
                    </a:lnTo>
                    <a:lnTo>
                      <a:pt x="371" y="25"/>
                    </a:lnTo>
                    <a:lnTo>
                      <a:pt x="365" y="28"/>
                    </a:lnTo>
                    <a:lnTo>
                      <a:pt x="360" y="32"/>
                    </a:lnTo>
                    <a:lnTo>
                      <a:pt x="353" y="35"/>
                    </a:lnTo>
                    <a:lnTo>
                      <a:pt x="347" y="39"/>
                    </a:lnTo>
                    <a:lnTo>
                      <a:pt x="340" y="43"/>
                    </a:lnTo>
                    <a:lnTo>
                      <a:pt x="335" y="45"/>
                    </a:lnTo>
                    <a:lnTo>
                      <a:pt x="328" y="49"/>
                    </a:lnTo>
                    <a:lnTo>
                      <a:pt x="322" y="54"/>
                    </a:lnTo>
                    <a:lnTo>
                      <a:pt x="315" y="56"/>
                    </a:lnTo>
                    <a:lnTo>
                      <a:pt x="309" y="60"/>
                    </a:lnTo>
                    <a:lnTo>
                      <a:pt x="304" y="63"/>
                    </a:lnTo>
                    <a:lnTo>
                      <a:pt x="297" y="67"/>
                    </a:lnTo>
                    <a:lnTo>
                      <a:pt x="289" y="74"/>
                    </a:lnTo>
                    <a:lnTo>
                      <a:pt x="282" y="80"/>
                    </a:lnTo>
                    <a:lnTo>
                      <a:pt x="265" y="85"/>
                    </a:lnTo>
                    <a:lnTo>
                      <a:pt x="248" y="93"/>
                    </a:lnTo>
                    <a:lnTo>
                      <a:pt x="234" y="100"/>
                    </a:lnTo>
                    <a:lnTo>
                      <a:pt x="219" y="109"/>
                    </a:lnTo>
                    <a:lnTo>
                      <a:pt x="205" y="117"/>
                    </a:lnTo>
                    <a:lnTo>
                      <a:pt x="190" y="126"/>
                    </a:lnTo>
                    <a:lnTo>
                      <a:pt x="176" y="136"/>
                    </a:lnTo>
                    <a:lnTo>
                      <a:pt x="162" y="147"/>
                    </a:lnTo>
                    <a:lnTo>
                      <a:pt x="148" y="155"/>
                    </a:lnTo>
                    <a:lnTo>
                      <a:pt x="132" y="164"/>
                    </a:lnTo>
                    <a:lnTo>
                      <a:pt x="118" y="172"/>
                    </a:lnTo>
                    <a:lnTo>
                      <a:pt x="104" y="181"/>
                    </a:lnTo>
                    <a:lnTo>
                      <a:pt x="88" y="188"/>
                    </a:lnTo>
                    <a:lnTo>
                      <a:pt x="74" y="195"/>
                    </a:lnTo>
                    <a:lnTo>
                      <a:pt x="58" y="202"/>
                    </a:lnTo>
                    <a:lnTo>
                      <a:pt x="43" y="206"/>
                    </a:lnTo>
                    <a:lnTo>
                      <a:pt x="36" y="204"/>
                    </a:lnTo>
                    <a:lnTo>
                      <a:pt x="31" y="202"/>
                    </a:lnTo>
                    <a:lnTo>
                      <a:pt x="26" y="198"/>
                    </a:lnTo>
                    <a:lnTo>
                      <a:pt x="22" y="195"/>
                    </a:lnTo>
                    <a:lnTo>
                      <a:pt x="17" y="193"/>
                    </a:lnTo>
                    <a:lnTo>
                      <a:pt x="11" y="191"/>
                    </a:lnTo>
                    <a:lnTo>
                      <a:pt x="5" y="189"/>
                    </a:lnTo>
                    <a:lnTo>
                      <a:pt x="0" y="192"/>
                    </a:lnTo>
                    <a:lnTo>
                      <a:pt x="3" y="186"/>
                    </a:lnTo>
                    <a:lnTo>
                      <a:pt x="10" y="182"/>
                    </a:lnTo>
                    <a:lnTo>
                      <a:pt x="14" y="180"/>
                    </a:lnTo>
                    <a:lnTo>
                      <a:pt x="21" y="178"/>
                    </a:lnTo>
                    <a:lnTo>
                      <a:pt x="26" y="175"/>
                    </a:lnTo>
                    <a:lnTo>
                      <a:pt x="35" y="175"/>
                    </a:lnTo>
                    <a:lnTo>
                      <a:pt x="42" y="175"/>
                    </a:lnTo>
                    <a:lnTo>
                      <a:pt x="50" y="175"/>
                    </a:lnTo>
                    <a:lnTo>
                      <a:pt x="58" y="172"/>
                    </a:lnTo>
                    <a:lnTo>
                      <a:pt x="65" y="172"/>
                    </a:lnTo>
                    <a:lnTo>
                      <a:pt x="74" y="170"/>
                    </a:lnTo>
                    <a:lnTo>
                      <a:pt x="81" y="169"/>
                    </a:lnTo>
                    <a:lnTo>
                      <a:pt x="88" y="165"/>
                    </a:lnTo>
                    <a:lnTo>
                      <a:pt x="96" y="161"/>
                    </a:lnTo>
                    <a:lnTo>
                      <a:pt x="103" y="155"/>
                    </a:lnTo>
                    <a:lnTo>
                      <a:pt x="110" y="149"/>
                    </a:lnTo>
                    <a:lnTo>
                      <a:pt x="124" y="139"/>
                    </a:lnTo>
                    <a:lnTo>
                      <a:pt x="141" y="129"/>
                    </a:lnTo>
                    <a:lnTo>
                      <a:pt x="156" y="118"/>
                    </a:lnTo>
                    <a:lnTo>
                      <a:pt x="171" y="109"/>
                    </a:lnTo>
                    <a:lnTo>
                      <a:pt x="187" y="100"/>
                    </a:lnTo>
                    <a:lnTo>
                      <a:pt x="202" y="90"/>
                    </a:lnTo>
                    <a:lnTo>
                      <a:pt x="217" y="80"/>
                    </a:lnTo>
                    <a:lnTo>
                      <a:pt x="233" y="72"/>
                    </a:lnTo>
                    <a:lnTo>
                      <a:pt x="248" y="63"/>
                    </a:lnTo>
                    <a:lnTo>
                      <a:pt x="263" y="54"/>
                    </a:lnTo>
                    <a:lnTo>
                      <a:pt x="279" y="44"/>
                    </a:lnTo>
                    <a:lnTo>
                      <a:pt x="296" y="35"/>
                    </a:lnTo>
                    <a:lnTo>
                      <a:pt x="311" y="25"/>
                    </a:lnTo>
                    <a:lnTo>
                      <a:pt x="328" y="17"/>
                    </a:lnTo>
                    <a:lnTo>
                      <a:pt x="346" y="8"/>
                    </a:lnTo>
                    <a:lnTo>
                      <a:pt x="36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26" name="Freeform 679"/>
              <p:cNvSpPr/>
              <p:nvPr/>
            </p:nvSpPr>
            <p:spPr bwMode="auto">
              <a:xfrm>
                <a:off x="2845" y="141"/>
                <a:ext cx="246" cy="76"/>
              </a:xfrm>
              <a:custGeom>
                <a:avLst/>
                <a:gdLst>
                  <a:gd name="T0" fmla="*/ 23 w 736"/>
                  <a:gd name="T1" fmla="*/ 4 h 305"/>
                  <a:gd name="T2" fmla="*/ 53 w 736"/>
                  <a:gd name="T3" fmla="*/ 11 h 305"/>
                  <a:gd name="T4" fmla="*/ 84 w 736"/>
                  <a:gd name="T5" fmla="*/ 19 h 305"/>
                  <a:gd name="T6" fmla="*/ 114 w 736"/>
                  <a:gd name="T7" fmla="*/ 28 h 305"/>
                  <a:gd name="T8" fmla="*/ 144 w 736"/>
                  <a:gd name="T9" fmla="*/ 37 h 305"/>
                  <a:gd name="T10" fmla="*/ 174 w 736"/>
                  <a:gd name="T11" fmla="*/ 46 h 305"/>
                  <a:gd name="T12" fmla="*/ 203 w 736"/>
                  <a:gd name="T13" fmla="*/ 56 h 305"/>
                  <a:gd name="T14" fmla="*/ 232 w 736"/>
                  <a:gd name="T15" fmla="*/ 67 h 305"/>
                  <a:gd name="T16" fmla="*/ 244 w 736"/>
                  <a:gd name="T17" fmla="*/ 74 h 305"/>
                  <a:gd name="T18" fmla="*/ 241 w 736"/>
                  <a:gd name="T19" fmla="*/ 75 h 305"/>
                  <a:gd name="T20" fmla="*/ 236 w 736"/>
                  <a:gd name="T21" fmla="*/ 76 h 305"/>
                  <a:gd name="T22" fmla="*/ 230 w 736"/>
                  <a:gd name="T23" fmla="*/ 75 h 305"/>
                  <a:gd name="T24" fmla="*/ 227 w 736"/>
                  <a:gd name="T25" fmla="*/ 74 h 305"/>
                  <a:gd name="T26" fmla="*/ 222 w 736"/>
                  <a:gd name="T27" fmla="*/ 72 h 305"/>
                  <a:gd name="T28" fmla="*/ 218 w 736"/>
                  <a:gd name="T29" fmla="*/ 70 h 305"/>
                  <a:gd name="T30" fmla="*/ 214 w 736"/>
                  <a:gd name="T31" fmla="*/ 68 h 305"/>
                  <a:gd name="T32" fmla="*/ 210 w 736"/>
                  <a:gd name="T33" fmla="*/ 67 h 305"/>
                  <a:gd name="T34" fmla="*/ 206 w 736"/>
                  <a:gd name="T35" fmla="*/ 65 h 305"/>
                  <a:gd name="T36" fmla="*/ 202 w 736"/>
                  <a:gd name="T37" fmla="*/ 64 h 305"/>
                  <a:gd name="T38" fmla="*/ 189 w 736"/>
                  <a:gd name="T39" fmla="*/ 60 h 305"/>
                  <a:gd name="T40" fmla="*/ 165 w 736"/>
                  <a:gd name="T41" fmla="*/ 52 h 305"/>
                  <a:gd name="T42" fmla="*/ 141 w 736"/>
                  <a:gd name="T43" fmla="*/ 46 h 305"/>
                  <a:gd name="T44" fmla="*/ 117 w 736"/>
                  <a:gd name="T45" fmla="*/ 41 h 305"/>
                  <a:gd name="T46" fmla="*/ 92 w 736"/>
                  <a:gd name="T47" fmla="*/ 35 h 305"/>
                  <a:gd name="T48" fmla="*/ 68 w 736"/>
                  <a:gd name="T49" fmla="*/ 30 h 305"/>
                  <a:gd name="T50" fmla="*/ 44 w 736"/>
                  <a:gd name="T51" fmla="*/ 26 h 305"/>
                  <a:gd name="T52" fmla="*/ 20 w 736"/>
                  <a:gd name="T53" fmla="*/ 21 h 305"/>
                  <a:gd name="T54" fmla="*/ 8 w 736"/>
                  <a:gd name="T55" fmla="*/ 17 h 305"/>
                  <a:gd name="T56" fmla="*/ 6 w 736"/>
                  <a:gd name="T57" fmla="*/ 14 h 305"/>
                  <a:gd name="T58" fmla="*/ 4 w 736"/>
                  <a:gd name="T59" fmla="*/ 12 h 305"/>
                  <a:gd name="T60" fmla="*/ 2 w 736"/>
                  <a:gd name="T61" fmla="*/ 9 h 305"/>
                  <a:gd name="T62" fmla="*/ 0 w 736"/>
                  <a:gd name="T63" fmla="*/ 7 h 305"/>
                  <a:gd name="T64" fmla="*/ 0 w 736"/>
                  <a:gd name="T65" fmla="*/ 4 h 305"/>
                  <a:gd name="T66" fmla="*/ 1 w 736"/>
                  <a:gd name="T67" fmla="*/ 2 h 305"/>
                  <a:gd name="T68" fmla="*/ 5 w 736"/>
                  <a:gd name="T69" fmla="*/ 1 h 305"/>
                  <a:gd name="T70" fmla="*/ 8 w 736"/>
                  <a:gd name="T71" fmla="*/ 0 h 30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36"/>
                  <a:gd name="T109" fmla="*/ 0 h 305"/>
                  <a:gd name="T110" fmla="*/ 736 w 736"/>
                  <a:gd name="T111" fmla="*/ 305 h 30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36" h="305">
                    <a:moveTo>
                      <a:pt x="25" y="0"/>
                    </a:moveTo>
                    <a:lnTo>
                      <a:pt x="68" y="15"/>
                    </a:lnTo>
                    <a:lnTo>
                      <a:pt x="114" y="31"/>
                    </a:lnTo>
                    <a:lnTo>
                      <a:pt x="160" y="45"/>
                    </a:lnTo>
                    <a:lnTo>
                      <a:pt x="206" y="62"/>
                    </a:lnTo>
                    <a:lnTo>
                      <a:pt x="251" y="77"/>
                    </a:lnTo>
                    <a:lnTo>
                      <a:pt x="297" y="94"/>
                    </a:lnTo>
                    <a:lnTo>
                      <a:pt x="342" y="111"/>
                    </a:lnTo>
                    <a:lnTo>
                      <a:pt x="388" y="130"/>
                    </a:lnTo>
                    <a:lnTo>
                      <a:pt x="432" y="147"/>
                    </a:lnTo>
                    <a:lnTo>
                      <a:pt x="477" y="165"/>
                    </a:lnTo>
                    <a:lnTo>
                      <a:pt x="520" y="184"/>
                    </a:lnTo>
                    <a:lnTo>
                      <a:pt x="565" y="203"/>
                    </a:lnTo>
                    <a:lnTo>
                      <a:pt x="608" y="223"/>
                    </a:lnTo>
                    <a:lnTo>
                      <a:pt x="651" y="245"/>
                    </a:lnTo>
                    <a:lnTo>
                      <a:pt x="693" y="267"/>
                    </a:lnTo>
                    <a:lnTo>
                      <a:pt x="736" y="290"/>
                    </a:lnTo>
                    <a:lnTo>
                      <a:pt x="731" y="295"/>
                    </a:lnTo>
                    <a:lnTo>
                      <a:pt x="727" y="299"/>
                    </a:lnTo>
                    <a:lnTo>
                      <a:pt x="721" y="301"/>
                    </a:lnTo>
                    <a:lnTo>
                      <a:pt x="717" y="303"/>
                    </a:lnTo>
                    <a:lnTo>
                      <a:pt x="706" y="305"/>
                    </a:lnTo>
                    <a:lnTo>
                      <a:pt x="696" y="303"/>
                    </a:lnTo>
                    <a:lnTo>
                      <a:pt x="689" y="301"/>
                    </a:lnTo>
                    <a:lnTo>
                      <a:pt x="683" y="299"/>
                    </a:lnTo>
                    <a:lnTo>
                      <a:pt x="678" y="295"/>
                    </a:lnTo>
                    <a:lnTo>
                      <a:pt x="671" y="292"/>
                    </a:lnTo>
                    <a:lnTo>
                      <a:pt x="664" y="288"/>
                    </a:lnTo>
                    <a:lnTo>
                      <a:pt x="658" y="285"/>
                    </a:lnTo>
                    <a:lnTo>
                      <a:pt x="653" y="281"/>
                    </a:lnTo>
                    <a:lnTo>
                      <a:pt x="647" y="278"/>
                    </a:lnTo>
                    <a:lnTo>
                      <a:pt x="640" y="274"/>
                    </a:lnTo>
                    <a:lnTo>
                      <a:pt x="635" y="270"/>
                    </a:lnTo>
                    <a:lnTo>
                      <a:pt x="629" y="267"/>
                    </a:lnTo>
                    <a:lnTo>
                      <a:pt x="622" y="264"/>
                    </a:lnTo>
                    <a:lnTo>
                      <a:pt x="616" y="261"/>
                    </a:lnTo>
                    <a:lnTo>
                      <a:pt x="611" y="258"/>
                    </a:lnTo>
                    <a:lnTo>
                      <a:pt x="605" y="257"/>
                    </a:lnTo>
                    <a:lnTo>
                      <a:pt x="600" y="257"/>
                    </a:lnTo>
                    <a:lnTo>
                      <a:pt x="565" y="240"/>
                    </a:lnTo>
                    <a:lnTo>
                      <a:pt x="530" y="224"/>
                    </a:lnTo>
                    <a:lnTo>
                      <a:pt x="494" y="209"/>
                    </a:lnTo>
                    <a:lnTo>
                      <a:pt x="459" y="197"/>
                    </a:lnTo>
                    <a:lnTo>
                      <a:pt x="423" y="184"/>
                    </a:lnTo>
                    <a:lnTo>
                      <a:pt x="386" y="173"/>
                    </a:lnTo>
                    <a:lnTo>
                      <a:pt x="350" y="163"/>
                    </a:lnTo>
                    <a:lnTo>
                      <a:pt x="314" y="152"/>
                    </a:lnTo>
                    <a:lnTo>
                      <a:pt x="276" y="142"/>
                    </a:lnTo>
                    <a:lnTo>
                      <a:pt x="238" y="131"/>
                    </a:lnTo>
                    <a:lnTo>
                      <a:pt x="202" y="122"/>
                    </a:lnTo>
                    <a:lnTo>
                      <a:pt x="167" y="113"/>
                    </a:lnTo>
                    <a:lnTo>
                      <a:pt x="131" y="103"/>
                    </a:lnTo>
                    <a:lnTo>
                      <a:pt x="95" y="93"/>
                    </a:lnTo>
                    <a:lnTo>
                      <a:pt x="60" y="83"/>
                    </a:lnTo>
                    <a:lnTo>
                      <a:pt x="28" y="73"/>
                    </a:lnTo>
                    <a:lnTo>
                      <a:pt x="25" y="67"/>
                    </a:lnTo>
                    <a:lnTo>
                      <a:pt x="22" y="62"/>
                    </a:lnTo>
                    <a:lnTo>
                      <a:pt x="18" y="56"/>
                    </a:lnTo>
                    <a:lnTo>
                      <a:pt x="15" y="51"/>
                    </a:lnTo>
                    <a:lnTo>
                      <a:pt x="11" y="47"/>
                    </a:lnTo>
                    <a:lnTo>
                      <a:pt x="8" y="42"/>
                    </a:lnTo>
                    <a:lnTo>
                      <a:pt x="6" y="36"/>
                    </a:lnTo>
                    <a:lnTo>
                      <a:pt x="3" y="32"/>
                    </a:lnTo>
                    <a:lnTo>
                      <a:pt x="0" y="27"/>
                    </a:lnTo>
                    <a:lnTo>
                      <a:pt x="0" y="22"/>
                    </a:lnTo>
                    <a:lnTo>
                      <a:pt x="0" y="17"/>
                    </a:lnTo>
                    <a:lnTo>
                      <a:pt x="3" y="14"/>
                    </a:lnTo>
                    <a:lnTo>
                      <a:pt x="4" y="10"/>
                    </a:lnTo>
                    <a:lnTo>
                      <a:pt x="10" y="6"/>
                    </a:lnTo>
                    <a:lnTo>
                      <a:pt x="15" y="3"/>
                    </a:lnTo>
                    <a:lnTo>
                      <a:pt x="25" y="0"/>
                    </a:lnTo>
                    <a:close/>
                  </a:path>
                </a:pathLst>
              </a:custGeom>
              <a:solidFill>
                <a:srgbClr val="FFFFC2"/>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27" name="Freeform 680"/>
              <p:cNvSpPr/>
              <p:nvPr/>
            </p:nvSpPr>
            <p:spPr bwMode="auto">
              <a:xfrm>
                <a:off x="3353" y="141"/>
                <a:ext cx="27" cy="3"/>
              </a:xfrm>
              <a:custGeom>
                <a:avLst/>
                <a:gdLst>
                  <a:gd name="T0" fmla="*/ 24 w 82"/>
                  <a:gd name="T1" fmla="*/ 0 h 16"/>
                  <a:gd name="T2" fmla="*/ 25 w 82"/>
                  <a:gd name="T3" fmla="*/ 0 h 16"/>
                  <a:gd name="T4" fmla="*/ 27 w 82"/>
                  <a:gd name="T5" fmla="*/ 1 h 16"/>
                  <a:gd name="T6" fmla="*/ 27 w 82"/>
                  <a:gd name="T7" fmla="*/ 1 h 16"/>
                  <a:gd name="T8" fmla="*/ 23 w 82"/>
                  <a:gd name="T9" fmla="*/ 1 h 16"/>
                  <a:gd name="T10" fmla="*/ 20 w 82"/>
                  <a:gd name="T11" fmla="*/ 2 h 16"/>
                  <a:gd name="T12" fmla="*/ 16 w 82"/>
                  <a:gd name="T13" fmla="*/ 2 h 16"/>
                  <a:gd name="T14" fmla="*/ 13 w 82"/>
                  <a:gd name="T15" fmla="*/ 2 h 16"/>
                  <a:gd name="T16" fmla="*/ 10 w 82"/>
                  <a:gd name="T17" fmla="*/ 2 h 16"/>
                  <a:gd name="T18" fmla="*/ 6 w 82"/>
                  <a:gd name="T19" fmla="*/ 3 h 16"/>
                  <a:gd name="T20" fmla="*/ 3 w 82"/>
                  <a:gd name="T21" fmla="*/ 3 h 16"/>
                  <a:gd name="T22" fmla="*/ 0 w 82"/>
                  <a:gd name="T23" fmla="*/ 3 h 16"/>
                  <a:gd name="T24" fmla="*/ 0 w 82"/>
                  <a:gd name="T25" fmla="*/ 3 h 16"/>
                  <a:gd name="T26" fmla="*/ 0 w 82"/>
                  <a:gd name="T27" fmla="*/ 3 h 16"/>
                  <a:gd name="T28" fmla="*/ 3 w 82"/>
                  <a:gd name="T29" fmla="*/ 2 h 16"/>
                  <a:gd name="T30" fmla="*/ 5 w 82"/>
                  <a:gd name="T31" fmla="*/ 1 h 16"/>
                  <a:gd name="T32" fmla="*/ 9 w 82"/>
                  <a:gd name="T33" fmla="*/ 1 h 16"/>
                  <a:gd name="T34" fmla="*/ 11 w 82"/>
                  <a:gd name="T35" fmla="*/ 1 h 16"/>
                  <a:gd name="T36" fmla="*/ 14 w 82"/>
                  <a:gd name="T37" fmla="*/ 1 h 16"/>
                  <a:gd name="T38" fmla="*/ 17 w 82"/>
                  <a:gd name="T39" fmla="*/ 1 h 16"/>
                  <a:gd name="T40" fmla="*/ 20 w 82"/>
                  <a:gd name="T41" fmla="*/ 0 h 16"/>
                  <a:gd name="T42" fmla="*/ 24 w 82"/>
                  <a:gd name="T43" fmla="*/ 0 h 16"/>
                  <a:gd name="T44" fmla="*/ 24 w 82"/>
                  <a:gd name="T45" fmla="*/ 0 h 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2"/>
                  <a:gd name="T70" fmla="*/ 0 h 16"/>
                  <a:gd name="T71" fmla="*/ 82 w 82"/>
                  <a:gd name="T72" fmla="*/ 16 h 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2" h="16">
                    <a:moveTo>
                      <a:pt x="72" y="0"/>
                    </a:moveTo>
                    <a:lnTo>
                      <a:pt x="76" y="1"/>
                    </a:lnTo>
                    <a:lnTo>
                      <a:pt x="82" y="4"/>
                    </a:lnTo>
                    <a:lnTo>
                      <a:pt x="82" y="6"/>
                    </a:lnTo>
                    <a:lnTo>
                      <a:pt x="71" y="7"/>
                    </a:lnTo>
                    <a:lnTo>
                      <a:pt x="61" y="9"/>
                    </a:lnTo>
                    <a:lnTo>
                      <a:pt x="50" y="10"/>
                    </a:lnTo>
                    <a:lnTo>
                      <a:pt x="40" y="11"/>
                    </a:lnTo>
                    <a:lnTo>
                      <a:pt x="29" y="11"/>
                    </a:lnTo>
                    <a:lnTo>
                      <a:pt x="19" y="14"/>
                    </a:lnTo>
                    <a:lnTo>
                      <a:pt x="9" y="14"/>
                    </a:lnTo>
                    <a:lnTo>
                      <a:pt x="0" y="16"/>
                    </a:lnTo>
                    <a:lnTo>
                      <a:pt x="0" y="15"/>
                    </a:lnTo>
                    <a:lnTo>
                      <a:pt x="8" y="10"/>
                    </a:lnTo>
                    <a:lnTo>
                      <a:pt x="16" y="7"/>
                    </a:lnTo>
                    <a:lnTo>
                      <a:pt x="26" y="6"/>
                    </a:lnTo>
                    <a:lnTo>
                      <a:pt x="34" y="5"/>
                    </a:lnTo>
                    <a:lnTo>
                      <a:pt x="43" y="4"/>
                    </a:lnTo>
                    <a:lnTo>
                      <a:pt x="53" y="3"/>
                    </a:lnTo>
                    <a:lnTo>
                      <a:pt x="62" y="1"/>
                    </a:lnTo>
                    <a:lnTo>
                      <a:pt x="7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28" name="Freeform 681"/>
              <p:cNvSpPr/>
              <p:nvPr/>
            </p:nvSpPr>
            <p:spPr bwMode="auto">
              <a:xfrm>
                <a:off x="3464" y="141"/>
                <a:ext cx="5" cy="3"/>
              </a:xfrm>
              <a:custGeom>
                <a:avLst/>
                <a:gdLst>
                  <a:gd name="T0" fmla="*/ 1 w 14"/>
                  <a:gd name="T1" fmla="*/ 0 h 8"/>
                  <a:gd name="T2" fmla="*/ 3 w 14"/>
                  <a:gd name="T3" fmla="*/ 1 h 8"/>
                  <a:gd name="T4" fmla="*/ 5 w 14"/>
                  <a:gd name="T5" fmla="*/ 1 h 8"/>
                  <a:gd name="T6" fmla="*/ 5 w 14"/>
                  <a:gd name="T7" fmla="*/ 2 h 8"/>
                  <a:gd name="T8" fmla="*/ 5 w 14"/>
                  <a:gd name="T9" fmla="*/ 3 h 8"/>
                  <a:gd name="T10" fmla="*/ 4 w 14"/>
                  <a:gd name="T11" fmla="*/ 3 h 8"/>
                  <a:gd name="T12" fmla="*/ 2 w 14"/>
                  <a:gd name="T13" fmla="*/ 2 h 8"/>
                  <a:gd name="T14" fmla="*/ 1 w 14"/>
                  <a:gd name="T15" fmla="*/ 2 h 8"/>
                  <a:gd name="T16" fmla="*/ 0 w 14"/>
                  <a:gd name="T17" fmla="*/ 0 h 8"/>
                  <a:gd name="T18" fmla="*/ 1 w 14"/>
                  <a:gd name="T19" fmla="*/ 0 h 8"/>
                  <a:gd name="T20" fmla="*/ 1 w 14"/>
                  <a:gd name="T21" fmla="*/ 0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8"/>
                  <a:gd name="T35" fmla="*/ 14 w 14"/>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8">
                    <a:moveTo>
                      <a:pt x="3" y="0"/>
                    </a:moveTo>
                    <a:lnTo>
                      <a:pt x="7" y="2"/>
                    </a:lnTo>
                    <a:lnTo>
                      <a:pt x="14" y="3"/>
                    </a:lnTo>
                    <a:lnTo>
                      <a:pt x="14" y="6"/>
                    </a:lnTo>
                    <a:lnTo>
                      <a:pt x="13" y="7"/>
                    </a:lnTo>
                    <a:lnTo>
                      <a:pt x="10" y="8"/>
                    </a:lnTo>
                    <a:lnTo>
                      <a:pt x="6" y="6"/>
                    </a:lnTo>
                    <a:lnTo>
                      <a:pt x="3" y="5"/>
                    </a:lnTo>
                    <a:lnTo>
                      <a:pt x="0" y="1"/>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29" name="Freeform 682"/>
              <p:cNvSpPr/>
              <p:nvPr/>
            </p:nvSpPr>
            <p:spPr bwMode="auto">
              <a:xfrm>
                <a:off x="3092" y="142"/>
                <a:ext cx="6" cy="4"/>
              </a:xfrm>
              <a:custGeom>
                <a:avLst/>
                <a:gdLst>
                  <a:gd name="T0" fmla="*/ 3 w 20"/>
                  <a:gd name="T1" fmla="*/ 0 h 14"/>
                  <a:gd name="T2" fmla="*/ 4 w 20"/>
                  <a:gd name="T3" fmla="*/ 0 h 14"/>
                  <a:gd name="T4" fmla="*/ 4 w 20"/>
                  <a:gd name="T5" fmla="*/ 0 h 14"/>
                  <a:gd name="T6" fmla="*/ 5 w 20"/>
                  <a:gd name="T7" fmla="*/ 0 h 14"/>
                  <a:gd name="T8" fmla="*/ 6 w 20"/>
                  <a:gd name="T9" fmla="*/ 0 h 14"/>
                  <a:gd name="T10" fmla="*/ 6 w 20"/>
                  <a:gd name="T11" fmla="*/ 1 h 14"/>
                  <a:gd name="T12" fmla="*/ 6 w 20"/>
                  <a:gd name="T13" fmla="*/ 1 h 14"/>
                  <a:gd name="T14" fmla="*/ 4 w 20"/>
                  <a:gd name="T15" fmla="*/ 1 h 14"/>
                  <a:gd name="T16" fmla="*/ 3 w 20"/>
                  <a:gd name="T17" fmla="*/ 2 h 14"/>
                  <a:gd name="T18" fmla="*/ 1 w 20"/>
                  <a:gd name="T19" fmla="*/ 3 h 14"/>
                  <a:gd name="T20" fmla="*/ 0 w 20"/>
                  <a:gd name="T21" fmla="*/ 4 h 14"/>
                  <a:gd name="T22" fmla="*/ 0 w 20"/>
                  <a:gd name="T23" fmla="*/ 3 h 14"/>
                  <a:gd name="T24" fmla="*/ 1 w 20"/>
                  <a:gd name="T25" fmla="*/ 2 h 14"/>
                  <a:gd name="T26" fmla="*/ 3 w 20"/>
                  <a:gd name="T27" fmla="*/ 0 h 14"/>
                  <a:gd name="T28" fmla="*/ 3 w 20"/>
                  <a:gd name="T29" fmla="*/ 0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14"/>
                  <a:gd name="T47" fmla="*/ 20 w 20"/>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14">
                    <a:moveTo>
                      <a:pt x="11" y="0"/>
                    </a:moveTo>
                    <a:lnTo>
                      <a:pt x="13" y="0"/>
                    </a:lnTo>
                    <a:lnTo>
                      <a:pt x="15" y="0"/>
                    </a:lnTo>
                    <a:lnTo>
                      <a:pt x="17" y="0"/>
                    </a:lnTo>
                    <a:lnTo>
                      <a:pt x="20" y="0"/>
                    </a:lnTo>
                    <a:lnTo>
                      <a:pt x="20" y="3"/>
                    </a:lnTo>
                    <a:lnTo>
                      <a:pt x="14" y="5"/>
                    </a:lnTo>
                    <a:lnTo>
                      <a:pt x="9" y="8"/>
                    </a:lnTo>
                    <a:lnTo>
                      <a:pt x="4" y="10"/>
                    </a:lnTo>
                    <a:lnTo>
                      <a:pt x="0" y="14"/>
                    </a:lnTo>
                    <a:lnTo>
                      <a:pt x="0" y="11"/>
                    </a:lnTo>
                    <a:lnTo>
                      <a:pt x="4" y="7"/>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30" name="Freeform 683"/>
              <p:cNvSpPr/>
              <p:nvPr/>
            </p:nvSpPr>
            <p:spPr bwMode="auto">
              <a:xfrm>
                <a:off x="3053" y="145"/>
                <a:ext cx="36" cy="18"/>
              </a:xfrm>
              <a:custGeom>
                <a:avLst/>
                <a:gdLst>
                  <a:gd name="T0" fmla="*/ 25 w 110"/>
                  <a:gd name="T1" fmla="*/ 0 h 70"/>
                  <a:gd name="T2" fmla="*/ 27 w 110"/>
                  <a:gd name="T3" fmla="*/ 1 h 70"/>
                  <a:gd name="T4" fmla="*/ 30 w 110"/>
                  <a:gd name="T5" fmla="*/ 1 h 70"/>
                  <a:gd name="T6" fmla="*/ 31 w 110"/>
                  <a:gd name="T7" fmla="*/ 1 h 70"/>
                  <a:gd name="T8" fmla="*/ 32 w 110"/>
                  <a:gd name="T9" fmla="*/ 0 h 70"/>
                  <a:gd name="T10" fmla="*/ 34 w 110"/>
                  <a:gd name="T11" fmla="*/ 0 h 70"/>
                  <a:gd name="T12" fmla="*/ 36 w 110"/>
                  <a:gd name="T13" fmla="*/ 0 h 70"/>
                  <a:gd name="T14" fmla="*/ 36 w 110"/>
                  <a:gd name="T15" fmla="*/ 1 h 70"/>
                  <a:gd name="T16" fmla="*/ 34 w 110"/>
                  <a:gd name="T17" fmla="*/ 2 h 70"/>
                  <a:gd name="T18" fmla="*/ 32 w 110"/>
                  <a:gd name="T19" fmla="*/ 2 h 70"/>
                  <a:gd name="T20" fmla="*/ 30 w 110"/>
                  <a:gd name="T21" fmla="*/ 3 h 70"/>
                  <a:gd name="T22" fmla="*/ 29 w 110"/>
                  <a:gd name="T23" fmla="*/ 4 h 70"/>
                  <a:gd name="T24" fmla="*/ 26 w 110"/>
                  <a:gd name="T25" fmla="*/ 6 h 70"/>
                  <a:gd name="T26" fmla="*/ 22 w 110"/>
                  <a:gd name="T27" fmla="*/ 8 h 70"/>
                  <a:gd name="T28" fmla="*/ 20 w 110"/>
                  <a:gd name="T29" fmla="*/ 9 h 70"/>
                  <a:gd name="T30" fmla="*/ 17 w 110"/>
                  <a:gd name="T31" fmla="*/ 11 h 70"/>
                  <a:gd name="T32" fmla="*/ 14 w 110"/>
                  <a:gd name="T33" fmla="*/ 12 h 70"/>
                  <a:gd name="T34" fmla="*/ 11 w 110"/>
                  <a:gd name="T35" fmla="*/ 13 h 70"/>
                  <a:gd name="T36" fmla="*/ 8 w 110"/>
                  <a:gd name="T37" fmla="*/ 14 h 70"/>
                  <a:gd name="T38" fmla="*/ 6 w 110"/>
                  <a:gd name="T39" fmla="*/ 15 h 70"/>
                  <a:gd name="T40" fmla="*/ 2 w 110"/>
                  <a:gd name="T41" fmla="*/ 16 h 70"/>
                  <a:gd name="T42" fmla="*/ 0 w 110"/>
                  <a:gd name="T43" fmla="*/ 18 h 70"/>
                  <a:gd name="T44" fmla="*/ 1 w 110"/>
                  <a:gd name="T45" fmla="*/ 16 h 70"/>
                  <a:gd name="T46" fmla="*/ 3 w 110"/>
                  <a:gd name="T47" fmla="*/ 15 h 70"/>
                  <a:gd name="T48" fmla="*/ 4 w 110"/>
                  <a:gd name="T49" fmla="*/ 14 h 70"/>
                  <a:gd name="T50" fmla="*/ 7 w 110"/>
                  <a:gd name="T51" fmla="*/ 13 h 70"/>
                  <a:gd name="T52" fmla="*/ 9 w 110"/>
                  <a:gd name="T53" fmla="*/ 11 h 70"/>
                  <a:gd name="T54" fmla="*/ 13 w 110"/>
                  <a:gd name="T55" fmla="*/ 8 h 70"/>
                  <a:gd name="T56" fmla="*/ 15 w 110"/>
                  <a:gd name="T57" fmla="*/ 6 h 70"/>
                  <a:gd name="T58" fmla="*/ 19 w 110"/>
                  <a:gd name="T59" fmla="*/ 4 h 70"/>
                  <a:gd name="T60" fmla="*/ 22 w 110"/>
                  <a:gd name="T61" fmla="*/ 2 h 70"/>
                  <a:gd name="T62" fmla="*/ 25 w 110"/>
                  <a:gd name="T63" fmla="*/ 0 h 70"/>
                  <a:gd name="T64" fmla="*/ 25 w 110"/>
                  <a:gd name="T65" fmla="*/ 0 h 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70"/>
                  <a:gd name="T101" fmla="*/ 110 w 110"/>
                  <a:gd name="T102" fmla="*/ 70 h 7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70">
                    <a:moveTo>
                      <a:pt x="77" y="0"/>
                    </a:moveTo>
                    <a:lnTo>
                      <a:pt x="84" y="4"/>
                    </a:lnTo>
                    <a:lnTo>
                      <a:pt x="92" y="4"/>
                    </a:lnTo>
                    <a:lnTo>
                      <a:pt x="95" y="3"/>
                    </a:lnTo>
                    <a:lnTo>
                      <a:pt x="99" y="0"/>
                    </a:lnTo>
                    <a:lnTo>
                      <a:pt x="105" y="0"/>
                    </a:lnTo>
                    <a:lnTo>
                      <a:pt x="110" y="0"/>
                    </a:lnTo>
                    <a:lnTo>
                      <a:pt x="110" y="3"/>
                    </a:lnTo>
                    <a:lnTo>
                      <a:pt x="105" y="7"/>
                    </a:lnTo>
                    <a:lnTo>
                      <a:pt x="98" y="9"/>
                    </a:lnTo>
                    <a:lnTo>
                      <a:pt x="92" y="13"/>
                    </a:lnTo>
                    <a:lnTo>
                      <a:pt x="88" y="16"/>
                    </a:lnTo>
                    <a:lnTo>
                      <a:pt x="78" y="24"/>
                    </a:lnTo>
                    <a:lnTo>
                      <a:pt x="68" y="30"/>
                    </a:lnTo>
                    <a:lnTo>
                      <a:pt x="60" y="35"/>
                    </a:lnTo>
                    <a:lnTo>
                      <a:pt x="52" y="41"/>
                    </a:lnTo>
                    <a:lnTo>
                      <a:pt x="42" y="46"/>
                    </a:lnTo>
                    <a:lnTo>
                      <a:pt x="33" y="51"/>
                    </a:lnTo>
                    <a:lnTo>
                      <a:pt x="25" y="55"/>
                    </a:lnTo>
                    <a:lnTo>
                      <a:pt x="17" y="60"/>
                    </a:lnTo>
                    <a:lnTo>
                      <a:pt x="7" y="64"/>
                    </a:lnTo>
                    <a:lnTo>
                      <a:pt x="0" y="70"/>
                    </a:lnTo>
                    <a:lnTo>
                      <a:pt x="3" y="64"/>
                    </a:lnTo>
                    <a:lnTo>
                      <a:pt x="8" y="59"/>
                    </a:lnTo>
                    <a:lnTo>
                      <a:pt x="13" y="54"/>
                    </a:lnTo>
                    <a:lnTo>
                      <a:pt x="20" y="49"/>
                    </a:lnTo>
                    <a:lnTo>
                      <a:pt x="28" y="41"/>
                    </a:lnTo>
                    <a:lnTo>
                      <a:pt x="39" y="32"/>
                    </a:lnTo>
                    <a:lnTo>
                      <a:pt x="47" y="24"/>
                    </a:lnTo>
                    <a:lnTo>
                      <a:pt x="57" y="15"/>
                    </a:lnTo>
                    <a:lnTo>
                      <a:pt x="67" y="7"/>
                    </a:lnTo>
                    <a:lnTo>
                      <a:pt x="77"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31" name="Freeform 684"/>
              <p:cNvSpPr/>
              <p:nvPr/>
            </p:nvSpPr>
            <p:spPr bwMode="auto">
              <a:xfrm>
                <a:off x="3330" y="150"/>
                <a:ext cx="12" cy="4"/>
              </a:xfrm>
              <a:custGeom>
                <a:avLst/>
                <a:gdLst>
                  <a:gd name="T0" fmla="*/ 9 w 36"/>
                  <a:gd name="T1" fmla="*/ 0 h 17"/>
                  <a:gd name="T2" fmla="*/ 11 w 36"/>
                  <a:gd name="T3" fmla="*/ 0 h 17"/>
                  <a:gd name="T4" fmla="*/ 12 w 36"/>
                  <a:gd name="T5" fmla="*/ 0 h 17"/>
                  <a:gd name="T6" fmla="*/ 9 w 36"/>
                  <a:gd name="T7" fmla="*/ 1 h 17"/>
                  <a:gd name="T8" fmla="*/ 7 w 36"/>
                  <a:gd name="T9" fmla="*/ 3 h 17"/>
                  <a:gd name="T10" fmla="*/ 3 w 36"/>
                  <a:gd name="T11" fmla="*/ 3 h 17"/>
                  <a:gd name="T12" fmla="*/ 0 w 36"/>
                  <a:gd name="T13" fmla="*/ 4 h 17"/>
                  <a:gd name="T14" fmla="*/ 0 w 36"/>
                  <a:gd name="T15" fmla="*/ 3 h 17"/>
                  <a:gd name="T16" fmla="*/ 2 w 36"/>
                  <a:gd name="T17" fmla="*/ 2 h 17"/>
                  <a:gd name="T18" fmla="*/ 4 w 36"/>
                  <a:gd name="T19" fmla="*/ 1 h 17"/>
                  <a:gd name="T20" fmla="*/ 7 w 36"/>
                  <a:gd name="T21" fmla="*/ 0 h 17"/>
                  <a:gd name="T22" fmla="*/ 9 w 36"/>
                  <a:gd name="T23" fmla="*/ 0 h 17"/>
                  <a:gd name="T24" fmla="*/ 9 w 36"/>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
                  <a:gd name="T40" fmla="*/ 0 h 17"/>
                  <a:gd name="T41" fmla="*/ 36 w 36"/>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 h="17">
                    <a:moveTo>
                      <a:pt x="28" y="0"/>
                    </a:moveTo>
                    <a:lnTo>
                      <a:pt x="32" y="0"/>
                    </a:lnTo>
                    <a:lnTo>
                      <a:pt x="36" y="0"/>
                    </a:lnTo>
                    <a:lnTo>
                      <a:pt x="28" y="5"/>
                    </a:lnTo>
                    <a:lnTo>
                      <a:pt x="20" y="11"/>
                    </a:lnTo>
                    <a:lnTo>
                      <a:pt x="10" y="13"/>
                    </a:lnTo>
                    <a:lnTo>
                      <a:pt x="0" y="17"/>
                    </a:lnTo>
                    <a:lnTo>
                      <a:pt x="0" y="14"/>
                    </a:lnTo>
                    <a:lnTo>
                      <a:pt x="7" y="10"/>
                    </a:lnTo>
                    <a:lnTo>
                      <a:pt x="13" y="6"/>
                    </a:lnTo>
                    <a:lnTo>
                      <a:pt x="20" y="2"/>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32" name="Freeform 685"/>
              <p:cNvSpPr/>
              <p:nvPr/>
            </p:nvSpPr>
            <p:spPr bwMode="auto">
              <a:xfrm>
                <a:off x="2966" y="150"/>
                <a:ext cx="4" cy="3"/>
              </a:xfrm>
              <a:custGeom>
                <a:avLst/>
                <a:gdLst>
                  <a:gd name="T0" fmla="*/ 1 w 13"/>
                  <a:gd name="T1" fmla="*/ 1 h 11"/>
                  <a:gd name="T2" fmla="*/ 2 w 13"/>
                  <a:gd name="T3" fmla="*/ 0 h 11"/>
                  <a:gd name="T4" fmla="*/ 3 w 13"/>
                  <a:gd name="T5" fmla="*/ 0 h 11"/>
                  <a:gd name="T6" fmla="*/ 3 w 13"/>
                  <a:gd name="T7" fmla="*/ 1 h 11"/>
                  <a:gd name="T8" fmla="*/ 4 w 13"/>
                  <a:gd name="T9" fmla="*/ 2 h 11"/>
                  <a:gd name="T10" fmla="*/ 4 w 13"/>
                  <a:gd name="T11" fmla="*/ 2 h 11"/>
                  <a:gd name="T12" fmla="*/ 4 w 13"/>
                  <a:gd name="T13" fmla="*/ 3 h 11"/>
                  <a:gd name="T14" fmla="*/ 3 w 13"/>
                  <a:gd name="T15" fmla="*/ 2 h 11"/>
                  <a:gd name="T16" fmla="*/ 1 w 13"/>
                  <a:gd name="T17" fmla="*/ 2 h 11"/>
                  <a:gd name="T18" fmla="*/ 0 w 13"/>
                  <a:gd name="T19" fmla="*/ 1 h 11"/>
                  <a:gd name="T20" fmla="*/ 1 w 13"/>
                  <a:gd name="T21" fmla="*/ 1 h 11"/>
                  <a:gd name="T22" fmla="*/ 1 w 13"/>
                  <a:gd name="T23" fmla="*/ 1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
                  <a:gd name="T37" fmla="*/ 0 h 11"/>
                  <a:gd name="T38" fmla="*/ 13 w 13"/>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 h="11">
                    <a:moveTo>
                      <a:pt x="3" y="3"/>
                    </a:moveTo>
                    <a:lnTo>
                      <a:pt x="6" y="0"/>
                    </a:lnTo>
                    <a:lnTo>
                      <a:pt x="9" y="1"/>
                    </a:lnTo>
                    <a:lnTo>
                      <a:pt x="10" y="4"/>
                    </a:lnTo>
                    <a:lnTo>
                      <a:pt x="13" y="6"/>
                    </a:lnTo>
                    <a:lnTo>
                      <a:pt x="13" y="9"/>
                    </a:lnTo>
                    <a:lnTo>
                      <a:pt x="13" y="11"/>
                    </a:lnTo>
                    <a:lnTo>
                      <a:pt x="9" y="9"/>
                    </a:lnTo>
                    <a:lnTo>
                      <a:pt x="3" y="8"/>
                    </a:lnTo>
                    <a:lnTo>
                      <a:pt x="0" y="4"/>
                    </a:lnTo>
                    <a:lnTo>
                      <a:pt x="3" y="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33" name="Freeform 686"/>
              <p:cNvSpPr/>
              <p:nvPr/>
            </p:nvSpPr>
            <p:spPr bwMode="auto">
              <a:xfrm>
                <a:off x="3073" y="161"/>
                <a:ext cx="46" cy="22"/>
              </a:xfrm>
              <a:custGeom>
                <a:avLst/>
                <a:gdLst>
                  <a:gd name="T0" fmla="*/ 44 w 137"/>
                  <a:gd name="T1" fmla="*/ 0 h 87"/>
                  <a:gd name="T2" fmla="*/ 45 w 137"/>
                  <a:gd name="T3" fmla="*/ 0 h 87"/>
                  <a:gd name="T4" fmla="*/ 46 w 137"/>
                  <a:gd name="T5" fmla="*/ 0 h 87"/>
                  <a:gd name="T6" fmla="*/ 44 w 137"/>
                  <a:gd name="T7" fmla="*/ 2 h 87"/>
                  <a:gd name="T8" fmla="*/ 41 w 137"/>
                  <a:gd name="T9" fmla="*/ 3 h 87"/>
                  <a:gd name="T10" fmla="*/ 39 w 137"/>
                  <a:gd name="T11" fmla="*/ 4 h 87"/>
                  <a:gd name="T12" fmla="*/ 37 w 137"/>
                  <a:gd name="T13" fmla="*/ 6 h 87"/>
                  <a:gd name="T14" fmla="*/ 33 w 137"/>
                  <a:gd name="T15" fmla="*/ 7 h 87"/>
                  <a:gd name="T16" fmla="*/ 31 w 137"/>
                  <a:gd name="T17" fmla="*/ 8 h 87"/>
                  <a:gd name="T18" fmla="*/ 28 w 137"/>
                  <a:gd name="T19" fmla="*/ 9 h 87"/>
                  <a:gd name="T20" fmla="*/ 26 w 137"/>
                  <a:gd name="T21" fmla="*/ 11 h 87"/>
                  <a:gd name="T22" fmla="*/ 22 w 137"/>
                  <a:gd name="T23" fmla="*/ 12 h 87"/>
                  <a:gd name="T24" fmla="*/ 20 w 137"/>
                  <a:gd name="T25" fmla="*/ 13 h 87"/>
                  <a:gd name="T26" fmla="*/ 17 w 137"/>
                  <a:gd name="T27" fmla="*/ 14 h 87"/>
                  <a:gd name="T28" fmla="*/ 15 w 137"/>
                  <a:gd name="T29" fmla="*/ 15 h 87"/>
                  <a:gd name="T30" fmla="*/ 12 w 137"/>
                  <a:gd name="T31" fmla="*/ 17 h 87"/>
                  <a:gd name="T32" fmla="*/ 9 w 137"/>
                  <a:gd name="T33" fmla="*/ 18 h 87"/>
                  <a:gd name="T34" fmla="*/ 8 w 137"/>
                  <a:gd name="T35" fmla="*/ 20 h 87"/>
                  <a:gd name="T36" fmla="*/ 6 w 137"/>
                  <a:gd name="T37" fmla="*/ 22 h 87"/>
                  <a:gd name="T38" fmla="*/ 4 w 137"/>
                  <a:gd name="T39" fmla="*/ 21 h 87"/>
                  <a:gd name="T40" fmla="*/ 2 w 137"/>
                  <a:gd name="T41" fmla="*/ 21 h 87"/>
                  <a:gd name="T42" fmla="*/ 2 w 137"/>
                  <a:gd name="T43" fmla="*/ 20 h 87"/>
                  <a:gd name="T44" fmla="*/ 1 w 137"/>
                  <a:gd name="T45" fmla="*/ 19 h 87"/>
                  <a:gd name="T46" fmla="*/ 0 w 137"/>
                  <a:gd name="T47" fmla="*/ 18 h 87"/>
                  <a:gd name="T48" fmla="*/ 1 w 137"/>
                  <a:gd name="T49" fmla="*/ 17 h 87"/>
                  <a:gd name="T50" fmla="*/ 1 w 137"/>
                  <a:gd name="T51" fmla="*/ 16 h 87"/>
                  <a:gd name="T52" fmla="*/ 2 w 137"/>
                  <a:gd name="T53" fmla="*/ 15 h 87"/>
                  <a:gd name="T54" fmla="*/ 5 w 137"/>
                  <a:gd name="T55" fmla="*/ 14 h 87"/>
                  <a:gd name="T56" fmla="*/ 8 w 137"/>
                  <a:gd name="T57" fmla="*/ 13 h 87"/>
                  <a:gd name="T58" fmla="*/ 10 w 137"/>
                  <a:gd name="T59" fmla="*/ 12 h 87"/>
                  <a:gd name="T60" fmla="*/ 14 w 137"/>
                  <a:gd name="T61" fmla="*/ 10 h 87"/>
                  <a:gd name="T62" fmla="*/ 17 w 137"/>
                  <a:gd name="T63" fmla="*/ 9 h 87"/>
                  <a:gd name="T64" fmla="*/ 21 w 137"/>
                  <a:gd name="T65" fmla="*/ 8 h 87"/>
                  <a:gd name="T66" fmla="*/ 24 w 137"/>
                  <a:gd name="T67" fmla="*/ 7 h 87"/>
                  <a:gd name="T68" fmla="*/ 26 w 137"/>
                  <a:gd name="T69" fmla="*/ 5 h 87"/>
                  <a:gd name="T70" fmla="*/ 28 w 137"/>
                  <a:gd name="T71" fmla="*/ 4 h 87"/>
                  <a:gd name="T72" fmla="*/ 30 w 137"/>
                  <a:gd name="T73" fmla="*/ 3 h 87"/>
                  <a:gd name="T74" fmla="*/ 32 w 137"/>
                  <a:gd name="T75" fmla="*/ 2 h 87"/>
                  <a:gd name="T76" fmla="*/ 33 w 137"/>
                  <a:gd name="T77" fmla="*/ 2 h 87"/>
                  <a:gd name="T78" fmla="*/ 35 w 137"/>
                  <a:gd name="T79" fmla="*/ 2 h 87"/>
                  <a:gd name="T80" fmla="*/ 37 w 137"/>
                  <a:gd name="T81" fmla="*/ 2 h 87"/>
                  <a:gd name="T82" fmla="*/ 40 w 137"/>
                  <a:gd name="T83" fmla="*/ 1 h 87"/>
                  <a:gd name="T84" fmla="*/ 44 w 137"/>
                  <a:gd name="T85" fmla="*/ 0 h 87"/>
                  <a:gd name="T86" fmla="*/ 44 w 137"/>
                  <a:gd name="T87" fmla="*/ 0 h 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7"/>
                  <a:gd name="T133" fmla="*/ 0 h 87"/>
                  <a:gd name="T134" fmla="*/ 137 w 137"/>
                  <a:gd name="T135" fmla="*/ 87 h 8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7" h="87">
                    <a:moveTo>
                      <a:pt x="130" y="0"/>
                    </a:moveTo>
                    <a:lnTo>
                      <a:pt x="134" y="0"/>
                    </a:lnTo>
                    <a:lnTo>
                      <a:pt x="137" y="0"/>
                    </a:lnTo>
                    <a:lnTo>
                      <a:pt x="130" y="6"/>
                    </a:lnTo>
                    <a:lnTo>
                      <a:pt x="123" y="11"/>
                    </a:lnTo>
                    <a:lnTo>
                      <a:pt x="115" y="17"/>
                    </a:lnTo>
                    <a:lnTo>
                      <a:pt x="109" y="23"/>
                    </a:lnTo>
                    <a:lnTo>
                      <a:pt x="99" y="27"/>
                    </a:lnTo>
                    <a:lnTo>
                      <a:pt x="92" y="32"/>
                    </a:lnTo>
                    <a:lnTo>
                      <a:pt x="83" y="37"/>
                    </a:lnTo>
                    <a:lnTo>
                      <a:pt x="76" y="42"/>
                    </a:lnTo>
                    <a:lnTo>
                      <a:pt x="66" y="47"/>
                    </a:lnTo>
                    <a:lnTo>
                      <a:pt x="59" y="51"/>
                    </a:lnTo>
                    <a:lnTo>
                      <a:pt x="51" y="56"/>
                    </a:lnTo>
                    <a:lnTo>
                      <a:pt x="44" y="61"/>
                    </a:lnTo>
                    <a:lnTo>
                      <a:pt x="35" y="66"/>
                    </a:lnTo>
                    <a:lnTo>
                      <a:pt x="28" y="72"/>
                    </a:lnTo>
                    <a:lnTo>
                      <a:pt x="23" y="80"/>
                    </a:lnTo>
                    <a:lnTo>
                      <a:pt x="17" y="87"/>
                    </a:lnTo>
                    <a:lnTo>
                      <a:pt x="12" y="84"/>
                    </a:lnTo>
                    <a:lnTo>
                      <a:pt x="7" y="82"/>
                    </a:lnTo>
                    <a:lnTo>
                      <a:pt x="5" y="80"/>
                    </a:lnTo>
                    <a:lnTo>
                      <a:pt x="3" y="77"/>
                    </a:lnTo>
                    <a:lnTo>
                      <a:pt x="0" y="72"/>
                    </a:lnTo>
                    <a:lnTo>
                      <a:pt x="2" y="69"/>
                    </a:lnTo>
                    <a:lnTo>
                      <a:pt x="3" y="64"/>
                    </a:lnTo>
                    <a:lnTo>
                      <a:pt x="7" y="60"/>
                    </a:lnTo>
                    <a:lnTo>
                      <a:pt x="14" y="55"/>
                    </a:lnTo>
                    <a:lnTo>
                      <a:pt x="23" y="53"/>
                    </a:lnTo>
                    <a:lnTo>
                      <a:pt x="31" y="47"/>
                    </a:lnTo>
                    <a:lnTo>
                      <a:pt x="41" y="40"/>
                    </a:lnTo>
                    <a:lnTo>
                      <a:pt x="51" y="36"/>
                    </a:lnTo>
                    <a:lnTo>
                      <a:pt x="62" y="31"/>
                    </a:lnTo>
                    <a:lnTo>
                      <a:pt x="70" y="26"/>
                    </a:lnTo>
                    <a:lnTo>
                      <a:pt x="78" y="21"/>
                    </a:lnTo>
                    <a:lnTo>
                      <a:pt x="84" y="15"/>
                    </a:lnTo>
                    <a:lnTo>
                      <a:pt x="90" y="10"/>
                    </a:lnTo>
                    <a:lnTo>
                      <a:pt x="94" y="9"/>
                    </a:lnTo>
                    <a:lnTo>
                      <a:pt x="99" y="7"/>
                    </a:lnTo>
                    <a:lnTo>
                      <a:pt x="105" y="6"/>
                    </a:lnTo>
                    <a:lnTo>
                      <a:pt x="111" y="6"/>
                    </a:lnTo>
                    <a:lnTo>
                      <a:pt x="120" y="2"/>
                    </a:lnTo>
                    <a:lnTo>
                      <a:pt x="13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34" name="Freeform 687"/>
              <p:cNvSpPr/>
              <p:nvPr/>
            </p:nvSpPr>
            <p:spPr bwMode="auto">
              <a:xfrm>
                <a:off x="3352" y="161"/>
                <a:ext cx="33" cy="32"/>
              </a:xfrm>
              <a:custGeom>
                <a:avLst/>
                <a:gdLst>
                  <a:gd name="T0" fmla="*/ 25 w 100"/>
                  <a:gd name="T1" fmla="*/ 0 h 127"/>
                  <a:gd name="T2" fmla="*/ 27 w 100"/>
                  <a:gd name="T3" fmla="*/ 0 h 127"/>
                  <a:gd name="T4" fmla="*/ 29 w 100"/>
                  <a:gd name="T5" fmla="*/ 1 h 127"/>
                  <a:gd name="T6" fmla="*/ 31 w 100"/>
                  <a:gd name="T7" fmla="*/ 1 h 127"/>
                  <a:gd name="T8" fmla="*/ 33 w 100"/>
                  <a:gd name="T9" fmla="*/ 3 h 127"/>
                  <a:gd name="T10" fmla="*/ 30 w 100"/>
                  <a:gd name="T11" fmla="*/ 3 h 127"/>
                  <a:gd name="T12" fmla="*/ 28 w 100"/>
                  <a:gd name="T13" fmla="*/ 4 h 127"/>
                  <a:gd name="T14" fmla="*/ 26 w 100"/>
                  <a:gd name="T15" fmla="*/ 5 h 127"/>
                  <a:gd name="T16" fmla="*/ 23 w 100"/>
                  <a:gd name="T17" fmla="*/ 6 h 127"/>
                  <a:gd name="T18" fmla="*/ 21 w 100"/>
                  <a:gd name="T19" fmla="*/ 7 h 127"/>
                  <a:gd name="T20" fmla="*/ 19 w 100"/>
                  <a:gd name="T21" fmla="*/ 9 h 127"/>
                  <a:gd name="T22" fmla="*/ 17 w 100"/>
                  <a:gd name="T23" fmla="*/ 10 h 127"/>
                  <a:gd name="T24" fmla="*/ 15 w 100"/>
                  <a:gd name="T25" fmla="*/ 12 h 127"/>
                  <a:gd name="T26" fmla="*/ 13 w 100"/>
                  <a:gd name="T27" fmla="*/ 13 h 127"/>
                  <a:gd name="T28" fmla="*/ 12 w 100"/>
                  <a:gd name="T29" fmla="*/ 15 h 127"/>
                  <a:gd name="T30" fmla="*/ 11 w 100"/>
                  <a:gd name="T31" fmla="*/ 17 h 127"/>
                  <a:gd name="T32" fmla="*/ 10 w 100"/>
                  <a:gd name="T33" fmla="*/ 18 h 127"/>
                  <a:gd name="T34" fmla="*/ 9 w 100"/>
                  <a:gd name="T35" fmla="*/ 20 h 127"/>
                  <a:gd name="T36" fmla="*/ 9 w 100"/>
                  <a:gd name="T37" fmla="*/ 22 h 127"/>
                  <a:gd name="T38" fmla="*/ 9 w 100"/>
                  <a:gd name="T39" fmla="*/ 23 h 127"/>
                  <a:gd name="T40" fmla="*/ 10 w 100"/>
                  <a:gd name="T41" fmla="*/ 25 h 127"/>
                  <a:gd name="T42" fmla="*/ 8 w 100"/>
                  <a:gd name="T43" fmla="*/ 25 h 127"/>
                  <a:gd name="T44" fmla="*/ 7 w 100"/>
                  <a:gd name="T45" fmla="*/ 26 h 127"/>
                  <a:gd name="T46" fmla="*/ 6 w 100"/>
                  <a:gd name="T47" fmla="*/ 26 h 127"/>
                  <a:gd name="T48" fmla="*/ 6 w 100"/>
                  <a:gd name="T49" fmla="*/ 28 h 127"/>
                  <a:gd name="T50" fmla="*/ 6 w 100"/>
                  <a:gd name="T51" fmla="*/ 28 h 127"/>
                  <a:gd name="T52" fmla="*/ 7 w 100"/>
                  <a:gd name="T53" fmla="*/ 30 h 127"/>
                  <a:gd name="T54" fmla="*/ 7 w 100"/>
                  <a:gd name="T55" fmla="*/ 31 h 127"/>
                  <a:gd name="T56" fmla="*/ 7 w 100"/>
                  <a:gd name="T57" fmla="*/ 32 h 127"/>
                  <a:gd name="T58" fmla="*/ 4 w 100"/>
                  <a:gd name="T59" fmla="*/ 30 h 127"/>
                  <a:gd name="T60" fmla="*/ 3 w 100"/>
                  <a:gd name="T61" fmla="*/ 28 h 127"/>
                  <a:gd name="T62" fmla="*/ 1 w 100"/>
                  <a:gd name="T63" fmla="*/ 26 h 127"/>
                  <a:gd name="T64" fmla="*/ 0 w 100"/>
                  <a:gd name="T65" fmla="*/ 23 h 127"/>
                  <a:gd name="T66" fmla="*/ 0 w 100"/>
                  <a:gd name="T67" fmla="*/ 21 h 127"/>
                  <a:gd name="T68" fmla="*/ 0 w 100"/>
                  <a:gd name="T69" fmla="*/ 18 h 127"/>
                  <a:gd name="T70" fmla="*/ 1 w 100"/>
                  <a:gd name="T71" fmla="*/ 16 h 127"/>
                  <a:gd name="T72" fmla="*/ 3 w 100"/>
                  <a:gd name="T73" fmla="*/ 13 h 127"/>
                  <a:gd name="T74" fmla="*/ 4 w 100"/>
                  <a:gd name="T75" fmla="*/ 11 h 127"/>
                  <a:gd name="T76" fmla="*/ 6 w 100"/>
                  <a:gd name="T77" fmla="*/ 8 h 127"/>
                  <a:gd name="T78" fmla="*/ 8 w 100"/>
                  <a:gd name="T79" fmla="*/ 6 h 127"/>
                  <a:gd name="T80" fmla="*/ 11 w 100"/>
                  <a:gd name="T81" fmla="*/ 4 h 127"/>
                  <a:gd name="T82" fmla="*/ 14 w 100"/>
                  <a:gd name="T83" fmla="*/ 3 h 127"/>
                  <a:gd name="T84" fmla="*/ 17 w 100"/>
                  <a:gd name="T85" fmla="*/ 1 h 127"/>
                  <a:gd name="T86" fmla="*/ 21 w 100"/>
                  <a:gd name="T87" fmla="*/ 0 h 127"/>
                  <a:gd name="T88" fmla="*/ 25 w 100"/>
                  <a:gd name="T89" fmla="*/ 0 h 127"/>
                  <a:gd name="T90" fmla="*/ 25 w 100"/>
                  <a:gd name="T91" fmla="*/ 0 h 12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0"/>
                  <a:gd name="T139" fmla="*/ 0 h 127"/>
                  <a:gd name="T140" fmla="*/ 100 w 100"/>
                  <a:gd name="T141" fmla="*/ 127 h 12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0" h="127">
                    <a:moveTo>
                      <a:pt x="75" y="0"/>
                    </a:moveTo>
                    <a:lnTo>
                      <a:pt x="81" y="0"/>
                    </a:lnTo>
                    <a:lnTo>
                      <a:pt x="88" y="2"/>
                    </a:lnTo>
                    <a:lnTo>
                      <a:pt x="93" y="5"/>
                    </a:lnTo>
                    <a:lnTo>
                      <a:pt x="100" y="10"/>
                    </a:lnTo>
                    <a:lnTo>
                      <a:pt x="92" y="12"/>
                    </a:lnTo>
                    <a:lnTo>
                      <a:pt x="85" y="16"/>
                    </a:lnTo>
                    <a:lnTo>
                      <a:pt x="78" y="20"/>
                    </a:lnTo>
                    <a:lnTo>
                      <a:pt x="71" y="25"/>
                    </a:lnTo>
                    <a:lnTo>
                      <a:pt x="63" y="29"/>
                    </a:lnTo>
                    <a:lnTo>
                      <a:pt x="57" y="36"/>
                    </a:lnTo>
                    <a:lnTo>
                      <a:pt x="51" y="40"/>
                    </a:lnTo>
                    <a:lnTo>
                      <a:pt x="46" y="48"/>
                    </a:lnTo>
                    <a:lnTo>
                      <a:pt x="40" y="53"/>
                    </a:lnTo>
                    <a:lnTo>
                      <a:pt x="36" y="60"/>
                    </a:lnTo>
                    <a:lnTo>
                      <a:pt x="32" y="66"/>
                    </a:lnTo>
                    <a:lnTo>
                      <a:pt x="30" y="73"/>
                    </a:lnTo>
                    <a:lnTo>
                      <a:pt x="28" y="80"/>
                    </a:lnTo>
                    <a:lnTo>
                      <a:pt x="28" y="87"/>
                    </a:lnTo>
                    <a:lnTo>
                      <a:pt x="28" y="93"/>
                    </a:lnTo>
                    <a:lnTo>
                      <a:pt x="29" y="100"/>
                    </a:lnTo>
                    <a:lnTo>
                      <a:pt x="23" y="100"/>
                    </a:lnTo>
                    <a:lnTo>
                      <a:pt x="22" y="103"/>
                    </a:lnTo>
                    <a:lnTo>
                      <a:pt x="19" y="105"/>
                    </a:lnTo>
                    <a:lnTo>
                      <a:pt x="19" y="110"/>
                    </a:lnTo>
                    <a:lnTo>
                      <a:pt x="19" y="113"/>
                    </a:lnTo>
                    <a:lnTo>
                      <a:pt x="21" y="119"/>
                    </a:lnTo>
                    <a:lnTo>
                      <a:pt x="21" y="122"/>
                    </a:lnTo>
                    <a:lnTo>
                      <a:pt x="22" y="127"/>
                    </a:lnTo>
                    <a:lnTo>
                      <a:pt x="12" y="119"/>
                    </a:lnTo>
                    <a:lnTo>
                      <a:pt x="8" y="111"/>
                    </a:lnTo>
                    <a:lnTo>
                      <a:pt x="3" y="102"/>
                    </a:lnTo>
                    <a:lnTo>
                      <a:pt x="1" y="93"/>
                    </a:lnTo>
                    <a:lnTo>
                      <a:pt x="0" y="83"/>
                    </a:lnTo>
                    <a:lnTo>
                      <a:pt x="1" y="72"/>
                    </a:lnTo>
                    <a:lnTo>
                      <a:pt x="3" y="62"/>
                    </a:lnTo>
                    <a:lnTo>
                      <a:pt x="8" y="53"/>
                    </a:lnTo>
                    <a:lnTo>
                      <a:pt x="12" y="43"/>
                    </a:lnTo>
                    <a:lnTo>
                      <a:pt x="18" y="33"/>
                    </a:lnTo>
                    <a:lnTo>
                      <a:pt x="25" y="25"/>
                    </a:lnTo>
                    <a:lnTo>
                      <a:pt x="33" y="17"/>
                    </a:lnTo>
                    <a:lnTo>
                      <a:pt x="42" y="10"/>
                    </a:lnTo>
                    <a:lnTo>
                      <a:pt x="51" y="5"/>
                    </a:lnTo>
                    <a:lnTo>
                      <a:pt x="63" y="1"/>
                    </a:lnTo>
                    <a:lnTo>
                      <a:pt x="75" y="0"/>
                    </a:lnTo>
                    <a:close/>
                  </a:path>
                </a:pathLst>
              </a:custGeom>
              <a:solidFill>
                <a:srgbClr val="D99966"/>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35" name="Freeform 688"/>
              <p:cNvSpPr/>
              <p:nvPr/>
            </p:nvSpPr>
            <p:spPr bwMode="auto">
              <a:xfrm>
                <a:off x="3472" y="163"/>
                <a:ext cx="4" cy="12"/>
              </a:xfrm>
              <a:custGeom>
                <a:avLst/>
                <a:gdLst>
                  <a:gd name="T0" fmla="*/ 0 w 12"/>
                  <a:gd name="T1" fmla="*/ 0 h 52"/>
                  <a:gd name="T2" fmla="*/ 2 w 12"/>
                  <a:gd name="T3" fmla="*/ 0 h 52"/>
                  <a:gd name="T4" fmla="*/ 3 w 12"/>
                  <a:gd name="T5" fmla="*/ 1 h 52"/>
                  <a:gd name="T6" fmla="*/ 3 w 12"/>
                  <a:gd name="T7" fmla="*/ 2 h 52"/>
                  <a:gd name="T8" fmla="*/ 4 w 12"/>
                  <a:gd name="T9" fmla="*/ 4 h 52"/>
                  <a:gd name="T10" fmla="*/ 4 w 12"/>
                  <a:gd name="T11" fmla="*/ 5 h 52"/>
                  <a:gd name="T12" fmla="*/ 4 w 12"/>
                  <a:gd name="T13" fmla="*/ 6 h 52"/>
                  <a:gd name="T14" fmla="*/ 4 w 12"/>
                  <a:gd name="T15" fmla="*/ 7 h 52"/>
                  <a:gd name="T16" fmla="*/ 4 w 12"/>
                  <a:gd name="T17" fmla="*/ 8 h 52"/>
                  <a:gd name="T18" fmla="*/ 4 w 12"/>
                  <a:gd name="T19" fmla="*/ 10 h 52"/>
                  <a:gd name="T20" fmla="*/ 4 w 12"/>
                  <a:gd name="T21" fmla="*/ 12 h 52"/>
                  <a:gd name="T22" fmla="*/ 4 w 12"/>
                  <a:gd name="T23" fmla="*/ 12 h 52"/>
                  <a:gd name="T24" fmla="*/ 2 w 12"/>
                  <a:gd name="T25" fmla="*/ 10 h 52"/>
                  <a:gd name="T26" fmla="*/ 1 w 12"/>
                  <a:gd name="T27" fmla="*/ 8 h 52"/>
                  <a:gd name="T28" fmla="*/ 1 w 12"/>
                  <a:gd name="T29" fmla="*/ 7 h 52"/>
                  <a:gd name="T30" fmla="*/ 0 w 12"/>
                  <a:gd name="T31" fmla="*/ 6 h 52"/>
                  <a:gd name="T32" fmla="*/ 0 w 12"/>
                  <a:gd name="T33" fmla="*/ 5 h 52"/>
                  <a:gd name="T34" fmla="*/ 0 w 12"/>
                  <a:gd name="T35" fmla="*/ 4 h 52"/>
                  <a:gd name="T36" fmla="*/ 0 w 12"/>
                  <a:gd name="T37" fmla="*/ 1 h 52"/>
                  <a:gd name="T38" fmla="*/ 0 w 12"/>
                  <a:gd name="T39" fmla="*/ 0 h 52"/>
                  <a:gd name="T40" fmla="*/ 0 w 12"/>
                  <a:gd name="T41" fmla="*/ 0 h 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52"/>
                  <a:gd name="T65" fmla="*/ 12 w 12"/>
                  <a:gd name="T66" fmla="*/ 52 h 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52">
                    <a:moveTo>
                      <a:pt x="1" y="0"/>
                    </a:moveTo>
                    <a:lnTo>
                      <a:pt x="5" y="1"/>
                    </a:lnTo>
                    <a:lnTo>
                      <a:pt x="8" y="5"/>
                    </a:lnTo>
                    <a:lnTo>
                      <a:pt x="9" y="10"/>
                    </a:lnTo>
                    <a:lnTo>
                      <a:pt x="12" y="16"/>
                    </a:lnTo>
                    <a:lnTo>
                      <a:pt x="12" y="20"/>
                    </a:lnTo>
                    <a:lnTo>
                      <a:pt x="12" y="26"/>
                    </a:lnTo>
                    <a:lnTo>
                      <a:pt x="12" y="30"/>
                    </a:lnTo>
                    <a:lnTo>
                      <a:pt x="12" y="34"/>
                    </a:lnTo>
                    <a:lnTo>
                      <a:pt x="12" y="43"/>
                    </a:lnTo>
                    <a:lnTo>
                      <a:pt x="12" y="52"/>
                    </a:lnTo>
                    <a:lnTo>
                      <a:pt x="11" y="52"/>
                    </a:lnTo>
                    <a:lnTo>
                      <a:pt x="7" y="43"/>
                    </a:lnTo>
                    <a:lnTo>
                      <a:pt x="4" y="34"/>
                    </a:lnTo>
                    <a:lnTo>
                      <a:pt x="2" y="30"/>
                    </a:lnTo>
                    <a:lnTo>
                      <a:pt x="1" y="26"/>
                    </a:lnTo>
                    <a:lnTo>
                      <a:pt x="0" y="20"/>
                    </a:lnTo>
                    <a:lnTo>
                      <a:pt x="0" y="16"/>
                    </a:lnTo>
                    <a:lnTo>
                      <a:pt x="0" y="6"/>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36" name="Freeform 689"/>
              <p:cNvSpPr/>
              <p:nvPr/>
            </p:nvSpPr>
            <p:spPr bwMode="auto">
              <a:xfrm>
                <a:off x="3459" y="165"/>
                <a:ext cx="3" cy="4"/>
              </a:xfrm>
              <a:custGeom>
                <a:avLst/>
                <a:gdLst>
                  <a:gd name="T0" fmla="*/ 1 w 8"/>
                  <a:gd name="T1" fmla="*/ 0 h 16"/>
                  <a:gd name="T2" fmla="*/ 3 w 8"/>
                  <a:gd name="T3" fmla="*/ 1 h 16"/>
                  <a:gd name="T4" fmla="*/ 3 w 8"/>
                  <a:gd name="T5" fmla="*/ 4 h 16"/>
                  <a:gd name="T6" fmla="*/ 3 w 8"/>
                  <a:gd name="T7" fmla="*/ 4 h 16"/>
                  <a:gd name="T8" fmla="*/ 2 w 8"/>
                  <a:gd name="T9" fmla="*/ 4 h 16"/>
                  <a:gd name="T10" fmla="*/ 2 w 8"/>
                  <a:gd name="T11" fmla="*/ 3 h 16"/>
                  <a:gd name="T12" fmla="*/ 1 w 8"/>
                  <a:gd name="T13" fmla="*/ 2 h 16"/>
                  <a:gd name="T14" fmla="*/ 0 w 8"/>
                  <a:gd name="T15" fmla="*/ 1 h 16"/>
                  <a:gd name="T16" fmla="*/ 1 w 8"/>
                  <a:gd name="T17" fmla="*/ 0 h 16"/>
                  <a:gd name="T18" fmla="*/ 1 w 8"/>
                  <a:gd name="T19" fmla="*/ 0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16"/>
                  <a:gd name="T32" fmla="*/ 8 w 8"/>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16">
                    <a:moveTo>
                      <a:pt x="3" y="0"/>
                    </a:moveTo>
                    <a:lnTo>
                      <a:pt x="8" y="6"/>
                    </a:lnTo>
                    <a:lnTo>
                      <a:pt x="8" y="16"/>
                    </a:lnTo>
                    <a:lnTo>
                      <a:pt x="7" y="16"/>
                    </a:lnTo>
                    <a:lnTo>
                      <a:pt x="6" y="16"/>
                    </a:lnTo>
                    <a:lnTo>
                      <a:pt x="4" y="12"/>
                    </a:lnTo>
                    <a:lnTo>
                      <a:pt x="3" y="10"/>
                    </a:lnTo>
                    <a:lnTo>
                      <a:pt x="0" y="2"/>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37" name="Freeform 690"/>
              <p:cNvSpPr/>
              <p:nvPr/>
            </p:nvSpPr>
            <p:spPr bwMode="auto">
              <a:xfrm>
                <a:off x="3041" y="167"/>
                <a:ext cx="21" cy="7"/>
              </a:xfrm>
              <a:custGeom>
                <a:avLst/>
                <a:gdLst>
                  <a:gd name="T0" fmla="*/ 21 w 65"/>
                  <a:gd name="T1" fmla="*/ 0 h 32"/>
                  <a:gd name="T2" fmla="*/ 20 w 65"/>
                  <a:gd name="T3" fmla="*/ 2 h 32"/>
                  <a:gd name="T4" fmla="*/ 18 w 65"/>
                  <a:gd name="T5" fmla="*/ 4 h 32"/>
                  <a:gd name="T6" fmla="*/ 16 w 65"/>
                  <a:gd name="T7" fmla="*/ 5 h 32"/>
                  <a:gd name="T8" fmla="*/ 14 w 65"/>
                  <a:gd name="T9" fmla="*/ 7 h 32"/>
                  <a:gd name="T10" fmla="*/ 13 w 65"/>
                  <a:gd name="T11" fmla="*/ 7 h 32"/>
                  <a:gd name="T12" fmla="*/ 11 w 65"/>
                  <a:gd name="T13" fmla="*/ 7 h 32"/>
                  <a:gd name="T14" fmla="*/ 9 w 65"/>
                  <a:gd name="T15" fmla="*/ 7 h 32"/>
                  <a:gd name="T16" fmla="*/ 7 w 65"/>
                  <a:gd name="T17" fmla="*/ 7 h 32"/>
                  <a:gd name="T18" fmla="*/ 5 w 65"/>
                  <a:gd name="T19" fmla="*/ 7 h 32"/>
                  <a:gd name="T20" fmla="*/ 4 w 65"/>
                  <a:gd name="T21" fmla="*/ 7 h 32"/>
                  <a:gd name="T22" fmla="*/ 2 w 65"/>
                  <a:gd name="T23" fmla="*/ 6 h 32"/>
                  <a:gd name="T24" fmla="*/ 0 w 65"/>
                  <a:gd name="T25" fmla="*/ 6 h 32"/>
                  <a:gd name="T26" fmla="*/ 0 w 65"/>
                  <a:gd name="T27" fmla="*/ 6 h 32"/>
                  <a:gd name="T28" fmla="*/ 3 w 65"/>
                  <a:gd name="T29" fmla="*/ 5 h 32"/>
                  <a:gd name="T30" fmla="*/ 5 w 65"/>
                  <a:gd name="T31" fmla="*/ 4 h 32"/>
                  <a:gd name="T32" fmla="*/ 8 w 65"/>
                  <a:gd name="T33" fmla="*/ 4 h 32"/>
                  <a:gd name="T34" fmla="*/ 11 w 65"/>
                  <a:gd name="T35" fmla="*/ 4 h 32"/>
                  <a:gd name="T36" fmla="*/ 14 w 65"/>
                  <a:gd name="T37" fmla="*/ 3 h 32"/>
                  <a:gd name="T38" fmla="*/ 16 w 65"/>
                  <a:gd name="T39" fmla="*/ 2 h 32"/>
                  <a:gd name="T40" fmla="*/ 18 w 65"/>
                  <a:gd name="T41" fmla="*/ 1 h 32"/>
                  <a:gd name="T42" fmla="*/ 21 w 65"/>
                  <a:gd name="T43" fmla="*/ 0 h 32"/>
                  <a:gd name="T44" fmla="*/ 21 w 65"/>
                  <a:gd name="T45" fmla="*/ 0 h 3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5"/>
                  <a:gd name="T70" fmla="*/ 0 h 32"/>
                  <a:gd name="T71" fmla="*/ 65 w 65"/>
                  <a:gd name="T72" fmla="*/ 32 h 3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5" h="32">
                    <a:moveTo>
                      <a:pt x="65" y="0"/>
                    </a:moveTo>
                    <a:lnTo>
                      <a:pt x="61" y="9"/>
                    </a:lnTo>
                    <a:lnTo>
                      <a:pt x="56" y="17"/>
                    </a:lnTo>
                    <a:lnTo>
                      <a:pt x="49" y="25"/>
                    </a:lnTo>
                    <a:lnTo>
                      <a:pt x="43" y="31"/>
                    </a:lnTo>
                    <a:lnTo>
                      <a:pt x="39" y="31"/>
                    </a:lnTo>
                    <a:lnTo>
                      <a:pt x="33" y="32"/>
                    </a:lnTo>
                    <a:lnTo>
                      <a:pt x="28" y="32"/>
                    </a:lnTo>
                    <a:lnTo>
                      <a:pt x="23" y="32"/>
                    </a:lnTo>
                    <a:lnTo>
                      <a:pt x="16" y="31"/>
                    </a:lnTo>
                    <a:lnTo>
                      <a:pt x="11" y="31"/>
                    </a:lnTo>
                    <a:lnTo>
                      <a:pt x="5" y="28"/>
                    </a:lnTo>
                    <a:lnTo>
                      <a:pt x="0" y="27"/>
                    </a:lnTo>
                    <a:lnTo>
                      <a:pt x="0" y="26"/>
                    </a:lnTo>
                    <a:lnTo>
                      <a:pt x="8" y="22"/>
                    </a:lnTo>
                    <a:lnTo>
                      <a:pt x="16" y="20"/>
                    </a:lnTo>
                    <a:lnTo>
                      <a:pt x="25" y="17"/>
                    </a:lnTo>
                    <a:lnTo>
                      <a:pt x="33" y="16"/>
                    </a:lnTo>
                    <a:lnTo>
                      <a:pt x="42" y="12"/>
                    </a:lnTo>
                    <a:lnTo>
                      <a:pt x="50" y="10"/>
                    </a:lnTo>
                    <a:lnTo>
                      <a:pt x="57" y="5"/>
                    </a:lnTo>
                    <a:lnTo>
                      <a:pt x="6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38" name="Freeform 691"/>
              <p:cNvSpPr/>
              <p:nvPr/>
            </p:nvSpPr>
            <p:spPr bwMode="auto">
              <a:xfrm>
                <a:off x="3460" y="172"/>
                <a:ext cx="11" cy="15"/>
              </a:xfrm>
              <a:custGeom>
                <a:avLst/>
                <a:gdLst>
                  <a:gd name="T0" fmla="*/ 3 w 31"/>
                  <a:gd name="T1" fmla="*/ 0 h 59"/>
                  <a:gd name="T2" fmla="*/ 5 w 31"/>
                  <a:gd name="T3" fmla="*/ 2 h 59"/>
                  <a:gd name="T4" fmla="*/ 6 w 31"/>
                  <a:gd name="T5" fmla="*/ 4 h 59"/>
                  <a:gd name="T6" fmla="*/ 7 w 31"/>
                  <a:gd name="T7" fmla="*/ 5 h 59"/>
                  <a:gd name="T8" fmla="*/ 8 w 31"/>
                  <a:gd name="T9" fmla="*/ 7 h 59"/>
                  <a:gd name="T10" fmla="*/ 9 w 31"/>
                  <a:gd name="T11" fmla="*/ 9 h 59"/>
                  <a:gd name="T12" fmla="*/ 10 w 31"/>
                  <a:gd name="T13" fmla="*/ 11 h 59"/>
                  <a:gd name="T14" fmla="*/ 10 w 31"/>
                  <a:gd name="T15" fmla="*/ 13 h 59"/>
                  <a:gd name="T16" fmla="*/ 11 w 31"/>
                  <a:gd name="T17" fmla="*/ 15 h 59"/>
                  <a:gd name="T18" fmla="*/ 9 w 31"/>
                  <a:gd name="T19" fmla="*/ 14 h 59"/>
                  <a:gd name="T20" fmla="*/ 6 w 31"/>
                  <a:gd name="T21" fmla="*/ 13 h 59"/>
                  <a:gd name="T22" fmla="*/ 5 w 31"/>
                  <a:gd name="T23" fmla="*/ 12 h 59"/>
                  <a:gd name="T24" fmla="*/ 3 w 31"/>
                  <a:gd name="T25" fmla="*/ 11 h 59"/>
                  <a:gd name="T26" fmla="*/ 2 w 31"/>
                  <a:gd name="T27" fmla="*/ 9 h 59"/>
                  <a:gd name="T28" fmla="*/ 1 w 31"/>
                  <a:gd name="T29" fmla="*/ 8 h 59"/>
                  <a:gd name="T30" fmla="*/ 0 w 31"/>
                  <a:gd name="T31" fmla="*/ 6 h 59"/>
                  <a:gd name="T32" fmla="*/ 0 w 31"/>
                  <a:gd name="T33" fmla="*/ 5 h 59"/>
                  <a:gd name="T34" fmla="*/ 0 w 31"/>
                  <a:gd name="T35" fmla="*/ 4 h 59"/>
                  <a:gd name="T36" fmla="*/ 1 w 31"/>
                  <a:gd name="T37" fmla="*/ 2 h 59"/>
                  <a:gd name="T38" fmla="*/ 1 w 31"/>
                  <a:gd name="T39" fmla="*/ 1 h 59"/>
                  <a:gd name="T40" fmla="*/ 3 w 31"/>
                  <a:gd name="T41" fmla="*/ 0 h 59"/>
                  <a:gd name="T42" fmla="*/ 3 w 31"/>
                  <a:gd name="T43" fmla="*/ 0 h 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1"/>
                  <a:gd name="T67" fmla="*/ 0 h 59"/>
                  <a:gd name="T68" fmla="*/ 31 w 31"/>
                  <a:gd name="T69" fmla="*/ 59 h 5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1" h="59">
                    <a:moveTo>
                      <a:pt x="9" y="0"/>
                    </a:moveTo>
                    <a:lnTo>
                      <a:pt x="13" y="8"/>
                    </a:lnTo>
                    <a:lnTo>
                      <a:pt x="17" y="14"/>
                    </a:lnTo>
                    <a:lnTo>
                      <a:pt x="20" y="21"/>
                    </a:lnTo>
                    <a:lnTo>
                      <a:pt x="22" y="28"/>
                    </a:lnTo>
                    <a:lnTo>
                      <a:pt x="24" y="36"/>
                    </a:lnTo>
                    <a:lnTo>
                      <a:pt x="27" y="43"/>
                    </a:lnTo>
                    <a:lnTo>
                      <a:pt x="28" y="50"/>
                    </a:lnTo>
                    <a:lnTo>
                      <a:pt x="31" y="59"/>
                    </a:lnTo>
                    <a:lnTo>
                      <a:pt x="24" y="57"/>
                    </a:lnTo>
                    <a:lnTo>
                      <a:pt x="18" y="53"/>
                    </a:lnTo>
                    <a:lnTo>
                      <a:pt x="13" y="48"/>
                    </a:lnTo>
                    <a:lnTo>
                      <a:pt x="9" y="42"/>
                    </a:lnTo>
                    <a:lnTo>
                      <a:pt x="6" y="36"/>
                    </a:lnTo>
                    <a:lnTo>
                      <a:pt x="3" y="31"/>
                    </a:lnTo>
                    <a:lnTo>
                      <a:pt x="0" y="25"/>
                    </a:lnTo>
                    <a:lnTo>
                      <a:pt x="0" y="20"/>
                    </a:lnTo>
                    <a:lnTo>
                      <a:pt x="0" y="14"/>
                    </a:lnTo>
                    <a:lnTo>
                      <a:pt x="2" y="9"/>
                    </a:lnTo>
                    <a:lnTo>
                      <a:pt x="4" y="4"/>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39" name="Freeform 692"/>
              <p:cNvSpPr/>
              <p:nvPr/>
            </p:nvSpPr>
            <p:spPr bwMode="auto">
              <a:xfrm>
                <a:off x="3373" y="178"/>
                <a:ext cx="52" cy="29"/>
              </a:xfrm>
              <a:custGeom>
                <a:avLst/>
                <a:gdLst>
                  <a:gd name="T0" fmla="*/ 27 w 154"/>
                  <a:gd name="T1" fmla="*/ 0 h 118"/>
                  <a:gd name="T2" fmla="*/ 32 w 154"/>
                  <a:gd name="T3" fmla="*/ 0 h 118"/>
                  <a:gd name="T4" fmla="*/ 36 w 154"/>
                  <a:gd name="T5" fmla="*/ 1 h 118"/>
                  <a:gd name="T6" fmla="*/ 41 w 154"/>
                  <a:gd name="T7" fmla="*/ 2 h 118"/>
                  <a:gd name="T8" fmla="*/ 44 w 154"/>
                  <a:gd name="T9" fmla="*/ 4 h 118"/>
                  <a:gd name="T10" fmla="*/ 41 w 154"/>
                  <a:gd name="T11" fmla="*/ 7 h 118"/>
                  <a:gd name="T12" fmla="*/ 35 w 154"/>
                  <a:gd name="T13" fmla="*/ 8 h 118"/>
                  <a:gd name="T14" fmla="*/ 29 w 154"/>
                  <a:gd name="T15" fmla="*/ 9 h 118"/>
                  <a:gd name="T16" fmla="*/ 26 w 154"/>
                  <a:gd name="T17" fmla="*/ 10 h 118"/>
                  <a:gd name="T18" fmla="*/ 22 w 154"/>
                  <a:gd name="T19" fmla="*/ 12 h 118"/>
                  <a:gd name="T20" fmla="*/ 18 w 154"/>
                  <a:gd name="T21" fmla="*/ 12 h 118"/>
                  <a:gd name="T22" fmla="*/ 18 w 154"/>
                  <a:gd name="T23" fmla="*/ 14 h 118"/>
                  <a:gd name="T24" fmla="*/ 21 w 154"/>
                  <a:gd name="T25" fmla="*/ 16 h 118"/>
                  <a:gd name="T26" fmla="*/ 25 w 154"/>
                  <a:gd name="T27" fmla="*/ 17 h 118"/>
                  <a:gd name="T28" fmla="*/ 29 w 154"/>
                  <a:gd name="T29" fmla="*/ 18 h 118"/>
                  <a:gd name="T30" fmla="*/ 34 w 154"/>
                  <a:gd name="T31" fmla="*/ 17 h 118"/>
                  <a:gd name="T32" fmla="*/ 40 w 154"/>
                  <a:gd name="T33" fmla="*/ 15 h 118"/>
                  <a:gd name="T34" fmla="*/ 43 w 154"/>
                  <a:gd name="T35" fmla="*/ 13 h 118"/>
                  <a:gd name="T36" fmla="*/ 48 w 154"/>
                  <a:gd name="T37" fmla="*/ 12 h 118"/>
                  <a:gd name="T38" fmla="*/ 51 w 154"/>
                  <a:gd name="T39" fmla="*/ 12 h 118"/>
                  <a:gd name="T40" fmla="*/ 51 w 154"/>
                  <a:gd name="T41" fmla="*/ 15 h 118"/>
                  <a:gd name="T42" fmla="*/ 51 w 154"/>
                  <a:gd name="T43" fmla="*/ 19 h 118"/>
                  <a:gd name="T44" fmla="*/ 48 w 154"/>
                  <a:gd name="T45" fmla="*/ 21 h 118"/>
                  <a:gd name="T46" fmla="*/ 46 w 154"/>
                  <a:gd name="T47" fmla="*/ 24 h 118"/>
                  <a:gd name="T48" fmla="*/ 44 w 154"/>
                  <a:gd name="T49" fmla="*/ 27 h 118"/>
                  <a:gd name="T50" fmla="*/ 39 w 154"/>
                  <a:gd name="T51" fmla="*/ 28 h 118"/>
                  <a:gd name="T52" fmla="*/ 34 w 154"/>
                  <a:gd name="T53" fmla="*/ 27 h 118"/>
                  <a:gd name="T54" fmla="*/ 29 w 154"/>
                  <a:gd name="T55" fmla="*/ 25 h 118"/>
                  <a:gd name="T56" fmla="*/ 24 w 154"/>
                  <a:gd name="T57" fmla="*/ 24 h 118"/>
                  <a:gd name="T58" fmla="*/ 18 w 154"/>
                  <a:gd name="T59" fmla="*/ 23 h 118"/>
                  <a:gd name="T60" fmla="*/ 13 w 154"/>
                  <a:gd name="T61" fmla="*/ 21 h 118"/>
                  <a:gd name="T62" fmla="*/ 8 w 154"/>
                  <a:gd name="T63" fmla="*/ 20 h 118"/>
                  <a:gd name="T64" fmla="*/ 3 w 154"/>
                  <a:gd name="T65" fmla="*/ 19 h 118"/>
                  <a:gd name="T66" fmla="*/ 0 w 154"/>
                  <a:gd name="T67" fmla="*/ 16 h 118"/>
                  <a:gd name="T68" fmla="*/ 0 w 154"/>
                  <a:gd name="T69" fmla="*/ 13 h 118"/>
                  <a:gd name="T70" fmla="*/ 2 w 154"/>
                  <a:gd name="T71" fmla="*/ 11 h 118"/>
                  <a:gd name="T72" fmla="*/ 7 w 154"/>
                  <a:gd name="T73" fmla="*/ 12 h 118"/>
                  <a:gd name="T74" fmla="*/ 10 w 154"/>
                  <a:gd name="T75" fmla="*/ 11 h 118"/>
                  <a:gd name="T76" fmla="*/ 12 w 154"/>
                  <a:gd name="T77" fmla="*/ 7 h 118"/>
                  <a:gd name="T78" fmla="*/ 17 w 154"/>
                  <a:gd name="T79" fmla="*/ 4 h 118"/>
                  <a:gd name="T80" fmla="*/ 22 w 154"/>
                  <a:gd name="T81" fmla="*/ 1 h 118"/>
                  <a:gd name="T82" fmla="*/ 25 w 154"/>
                  <a:gd name="T83" fmla="*/ 1 h 11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54"/>
                  <a:gd name="T127" fmla="*/ 0 h 118"/>
                  <a:gd name="T128" fmla="*/ 154 w 154"/>
                  <a:gd name="T129" fmla="*/ 118 h 11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54" h="118">
                    <a:moveTo>
                      <a:pt x="73" y="3"/>
                    </a:moveTo>
                    <a:lnTo>
                      <a:pt x="80" y="0"/>
                    </a:lnTo>
                    <a:lnTo>
                      <a:pt x="88" y="0"/>
                    </a:lnTo>
                    <a:lnTo>
                      <a:pt x="95" y="0"/>
                    </a:lnTo>
                    <a:lnTo>
                      <a:pt x="102" y="3"/>
                    </a:lnTo>
                    <a:lnTo>
                      <a:pt x="108" y="4"/>
                    </a:lnTo>
                    <a:lnTo>
                      <a:pt x="115" y="6"/>
                    </a:lnTo>
                    <a:lnTo>
                      <a:pt x="120" y="9"/>
                    </a:lnTo>
                    <a:lnTo>
                      <a:pt x="124" y="12"/>
                    </a:lnTo>
                    <a:lnTo>
                      <a:pt x="129" y="17"/>
                    </a:lnTo>
                    <a:lnTo>
                      <a:pt x="126" y="23"/>
                    </a:lnTo>
                    <a:lnTo>
                      <a:pt x="120" y="27"/>
                    </a:lnTo>
                    <a:lnTo>
                      <a:pt x="115" y="29"/>
                    </a:lnTo>
                    <a:lnTo>
                      <a:pt x="105" y="32"/>
                    </a:lnTo>
                    <a:lnTo>
                      <a:pt x="94" y="36"/>
                    </a:lnTo>
                    <a:lnTo>
                      <a:pt x="87" y="37"/>
                    </a:lnTo>
                    <a:lnTo>
                      <a:pt x="81" y="39"/>
                    </a:lnTo>
                    <a:lnTo>
                      <a:pt x="76" y="42"/>
                    </a:lnTo>
                    <a:lnTo>
                      <a:pt x="70" y="44"/>
                    </a:lnTo>
                    <a:lnTo>
                      <a:pt x="64" y="47"/>
                    </a:lnTo>
                    <a:lnTo>
                      <a:pt x="59" y="49"/>
                    </a:lnTo>
                    <a:lnTo>
                      <a:pt x="52" y="50"/>
                    </a:lnTo>
                    <a:lnTo>
                      <a:pt x="48" y="53"/>
                    </a:lnTo>
                    <a:lnTo>
                      <a:pt x="52" y="58"/>
                    </a:lnTo>
                    <a:lnTo>
                      <a:pt x="59" y="64"/>
                    </a:lnTo>
                    <a:lnTo>
                      <a:pt x="63" y="67"/>
                    </a:lnTo>
                    <a:lnTo>
                      <a:pt x="69" y="70"/>
                    </a:lnTo>
                    <a:lnTo>
                      <a:pt x="74" y="71"/>
                    </a:lnTo>
                    <a:lnTo>
                      <a:pt x="80" y="72"/>
                    </a:lnTo>
                    <a:lnTo>
                      <a:pt x="85" y="72"/>
                    </a:lnTo>
                    <a:lnTo>
                      <a:pt x="91" y="72"/>
                    </a:lnTo>
                    <a:lnTo>
                      <a:pt x="102" y="70"/>
                    </a:lnTo>
                    <a:lnTo>
                      <a:pt x="112" y="64"/>
                    </a:lnTo>
                    <a:lnTo>
                      <a:pt x="117" y="60"/>
                    </a:lnTo>
                    <a:lnTo>
                      <a:pt x="122" y="56"/>
                    </a:lnTo>
                    <a:lnTo>
                      <a:pt x="127" y="53"/>
                    </a:lnTo>
                    <a:lnTo>
                      <a:pt x="134" y="49"/>
                    </a:lnTo>
                    <a:lnTo>
                      <a:pt x="141" y="48"/>
                    </a:lnTo>
                    <a:lnTo>
                      <a:pt x="151" y="44"/>
                    </a:lnTo>
                    <a:lnTo>
                      <a:pt x="151" y="49"/>
                    </a:lnTo>
                    <a:lnTo>
                      <a:pt x="152" y="55"/>
                    </a:lnTo>
                    <a:lnTo>
                      <a:pt x="152" y="62"/>
                    </a:lnTo>
                    <a:lnTo>
                      <a:pt x="154" y="70"/>
                    </a:lnTo>
                    <a:lnTo>
                      <a:pt x="151" y="76"/>
                    </a:lnTo>
                    <a:lnTo>
                      <a:pt x="148" y="82"/>
                    </a:lnTo>
                    <a:lnTo>
                      <a:pt x="143" y="87"/>
                    </a:lnTo>
                    <a:lnTo>
                      <a:pt x="136" y="89"/>
                    </a:lnTo>
                    <a:lnTo>
                      <a:pt x="136" y="97"/>
                    </a:lnTo>
                    <a:lnTo>
                      <a:pt x="134" y="104"/>
                    </a:lnTo>
                    <a:lnTo>
                      <a:pt x="129" y="110"/>
                    </a:lnTo>
                    <a:lnTo>
                      <a:pt x="124" y="118"/>
                    </a:lnTo>
                    <a:lnTo>
                      <a:pt x="116" y="114"/>
                    </a:lnTo>
                    <a:lnTo>
                      <a:pt x="109" y="110"/>
                    </a:lnTo>
                    <a:lnTo>
                      <a:pt x="102" y="108"/>
                    </a:lnTo>
                    <a:lnTo>
                      <a:pt x="95" y="105"/>
                    </a:lnTo>
                    <a:lnTo>
                      <a:pt x="85" y="103"/>
                    </a:lnTo>
                    <a:lnTo>
                      <a:pt x="78" y="100"/>
                    </a:lnTo>
                    <a:lnTo>
                      <a:pt x="70" y="98"/>
                    </a:lnTo>
                    <a:lnTo>
                      <a:pt x="62" y="96"/>
                    </a:lnTo>
                    <a:lnTo>
                      <a:pt x="53" y="93"/>
                    </a:lnTo>
                    <a:lnTo>
                      <a:pt x="46" y="89"/>
                    </a:lnTo>
                    <a:lnTo>
                      <a:pt x="38" y="87"/>
                    </a:lnTo>
                    <a:lnTo>
                      <a:pt x="30" y="85"/>
                    </a:lnTo>
                    <a:lnTo>
                      <a:pt x="23" y="82"/>
                    </a:lnTo>
                    <a:lnTo>
                      <a:pt x="16" y="80"/>
                    </a:lnTo>
                    <a:lnTo>
                      <a:pt x="9" y="77"/>
                    </a:lnTo>
                    <a:lnTo>
                      <a:pt x="3" y="75"/>
                    </a:lnTo>
                    <a:lnTo>
                      <a:pt x="0" y="67"/>
                    </a:lnTo>
                    <a:lnTo>
                      <a:pt x="0" y="60"/>
                    </a:lnTo>
                    <a:lnTo>
                      <a:pt x="0" y="53"/>
                    </a:lnTo>
                    <a:lnTo>
                      <a:pt x="0" y="44"/>
                    </a:lnTo>
                    <a:lnTo>
                      <a:pt x="7" y="44"/>
                    </a:lnTo>
                    <a:lnTo>
                      <a:pt x="16" y="45"/>
                    </a:lnTo>
                    <a:lnTo>
                      <a:pt x="21" y="48"/>
                    </a:lnTo>
                    <a:lnTo>
                      <a:pt x="30" y="50"/>
                    </a:lnTo>
                    <a:lnTo>
                      <a:pt x="30" y="43"/>
                    </a:lnTo>
                    <a:lnTo>
                      <a:pt x="32" y="36"/>
                    </a:lnTo>
                    <a:lnTo>
                      <a:pt x="37" y="29"/>
                    </a:lnTo>
                    <a:lnTo>
                      <a:pt x="42" y="23"/>
                    </a:lnTo>
                    <a:lnTo>
                      <a:pt x="49" y="16"/>
                    </a:lnTo>
                    <a:lnTo>
                      <a:pt x="56" y="11"/>
                    </a:lnTo>
                    <a:lnTo>
                      <a:pt x="64" y="6"/>
                    </a:lnTo>
                    <a:lnTo>
                      <a:pt x="73" y="3"/>
                    </a:lnTo>
                    <a:close/>
                  </a:path>
                </a:pathLst>
              </a:custGeom>
              <a:solidFill>
                <a:srgbClr val="FFD6C9"/>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40" name="Freeform 693"/>
              <p:cNvSpPr/>
              <p:nvPr/>
            </p:nvSpPr>
            <p:spPr bwMode="auto">
              <a:xfrm>
                <a:off x="3450" y="178"/>
                <a:ext cx="4" cy="3"/>
              </a:xfrm>
              <a:custGeom>
                <a:avLst/>
                <a:gdLst>
                  <a:gd name="T0" fmla="*/ 2 w 12"/>
                  <a:gd name="T1" fmla="*/ 0 h 12"/>
                  <a:gd name="T2" fmla="*/ 2 w 12"/>
                  <a:gd name="T3" fmla="*/ 0 h 12"/>
                  <a:gd name="T4" fmla="*/ 4 w 12"/>
                  <a:gd name="T5" fmla="*/ 1 h 12"/>
                  <a:gd name="T6" fmla="*/ 3 w 12"/>
                  <a:gd name="T7" fmla="*/ 2 h 12"/>
                  <a:gd name="T8" fmla="*/ 3 w 12"/>
                  <a:gd name="T9" fmla="*/ 3 h 12"/>
                  <a:gd name="T10" fmla="*/ 2 w 12"/>
                  <a:gd name="T11" fmla="*/ 3 h 12"/>
                  <a:gd name="T12" fmla="*/ 2 w 12"/>
                  <a:gd name="T13" fmla="*/ 3 h 12"/>
                  <a:gd name="T14" fmla="*/ 2 w 12"/>
                  <a:gd name="T15" fmla="*/ 2 h 12"/>
                  <a:gd name="T16" fmla="*/ 1 w 12"/>
                  <a:gd name="T17" fmla="*/ 2 h 12"/>
                  <a:gd name="T18" fmla="*/ 0 w 12"/>
                  <a:gd name="T19" fmla="*/ 1 h 12"/>
                  <a:gd name="T20" fmla="*/ 2 w 12"/>
                  <a:gd name="T21" fmla="*/ 0 h 12"/>
                  <a:gd name="T22" fmla="*/ 2 w 12"/>
                  <a:gd name="T23" fmla="*/ 0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5" y="0"/>
                    </a:moveTo>
                    <a:lnTo>
                      <a:pt x="7" y="0"/>
                    </a:lnTo>
                    <a:lnTo>
                      <a:pt x="12" y="3"/>
                    </a:lnTo>
                    <a:lnTo>
                      <a:pt x="9" y="7"/>
                    </a:lnTo>
                    <a:lnTo>
                      <a:pt x="9" y="12"/>
                    </a:lnTo>
                    <a:lnTo>
                      <a:pt x="7" y="12"/>
                    </a:lnTo>
                    <a:lnTo>
                      <a:pt x="6" y="12"/>
                    </a:lnTo>
                    <a:lnTo>
                      <a:pt x="5" y="9"/>
                    </a:lnTo>
                    <a:lnTo>
                      <a:pt x="2" y="6"/>
                    </a:lnTo>
                    <a:lnTo>
                      <a:pt x="0" y="2"/>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41" name="Freeform 694"/>
              <p:cNvSpPr/>
              <p:nvPr/>
            </p:nvSpPr>
            <p:spPr bwMode="auto">
              <a:xfrm>
                <a:off x="2879" y="182"/>
                <a:ext cx="212" cy="224"/>
              </a:xfrm>
              <a:custGeom>
                <a:avLst/>
                <a:gdLst>
                  <a:gd name="T0" fmla="*/ 71 w 634"/>
                  <a:gd name="T1" fmla="*/ 11 h 896"/>
                  <a:gd name="T2" fmla="*/ 151 w 634"/>
                  <a:gd name="T3" fmla="*/ 32 h 896"/>
                  <a:gd name="T4" fmla="*/ 153 w 634"/>
                  <a:gd name="T5" fmla="*/ 38 h 896"/>
                  <a:gd name="T6" fmla="*/ 97 w 634"/>
                  <a:gd name="T7" fmla="*/ 26 h 896"/>
                  <a:gd name="T8" fmla="*/ 71 w 634"/>
                  <a:gd name="T9" fmla="*/ 29 h 896"/>
                  <a:gd name="T10" fmla="*/ 125 w 634"/>
                  <a:gd name="T11" fmla="*/ 44 h 896"/>
                  <a:gd name="T12" fmla="*/ 181 w 634"/>
                  <a:gd name="T13" fmla="*/ 58 h 896"/>
                  <a:gd name="T14" fmla="*/ 128 w 634"/>
                  <a:gd name="T15" fmla="*/ 51 h 896"/>
                  <a:gd name="T16" fmla="*/ 74 w 634"/>
                  <a:gd name="T17" fmla="*/ 42 h 896"/>
                  <a:gd name="T18" fmla="*/ 83 w 634"/>
                  <a:gd name="T19" fmla="*/ 52 h 896"/>
                  <a:gd name="T20" fmla="*/ 127 w 634"/>
                  <a:gd name="T21" fmla="*/ 61 h 896"/>
                  <a:gd name="T22" fmla="*/ 156 w 634"/>
                  <a:gd name="T23" fmla="*/ 67 h 896"/>
                  <a:gd name="T24" fmla="*/ 170 w 634"/>
                  <a:gd name="T25" fmla="*/ 71 h 896"/>
                  <a:gd name="T26" fmla="*/ 173 w 634"/>
                  <a:gd name="T27" fmla="*/ 74 h 896"/>
                  <a:gd name="T28" fmla="*/ 119 w 634"/>
                  <a:gd name="T29" fmla="*/ 66 h 896"/>
                  <a:gd name="T30" fmla="*/ 63 w 634"/>
                  <a:gd name="T31" fmla="*/ 57 h 896"/>
                  <a:gd name="T32" fmla="*/ 104 w 634"/>
                  <a:gd name="T33" fmla="*/ 73 h 896"/>
                  <a:gd name="T34" fmla="*/ 167 w 634"/>
                  <a:gd name="T35" fmla="*/ 87 h 896"/>
                  <a:gd name="T36" fmla="*/ 173 w 634"/>
                  <a:gd name="T37" fmla="*/ 94 h 896"/>
                  <a:gd name="T38" fmla="*/ 114 w 634"/>
                  <a:gd name="T39" fmla="*/ 83 h 896"/>
                  <a:gd name="T40" fmla="*/ 54 w 634"/>
                  <a:gd name="T41" fmla="*/ 75 h 896"/>
                  <a:gd name="T42" fmla="*/ 109 w 634"/>
                  <a:gd name="T43" fmla="*/ 92 h 896"/>
                  <a:gd name="T44" fmla="*/ 167 w 634"/>
                  <a:gd name="T45" fmla="*/ 107 h 896"/>
                  <a:gd name="T46" fmla="*/ 148 w 634"/>
                  <a:gd name="T47" fmla="*/ 109 h 896"/>
                  <a:gd name="T48" fmla="*/ 89 w 634"/>
                  <a:gd name="T49" fmla="*/ 97 h 896"/>
                  <a:gd name="T50" fmla="*/ 63 w 634"/>
                  <a:gd name="T51" fmla="*/ 96 h 896"/>
                  <a:gd name="T52" fmla="*/ 118 w 634"/>
                  <a:gd name="T53" fmla="*/ 113 h 896"/>
                  <a:gd name="T54" fmla="*/ 175 w 634"/>
                  <a:gd name="T55" fmla="*/ 131 h 896"/>
                  <a:gd name="T56" fmla="*/ 134 w 634"/>
                  <a:gd name="T57" fmla="*/ 125 h 896"/>
                  <a:gd name="T58" fmla="*/ 81 w 634"/>
                  <a:gd name="T59" fmla="*/ 112 h 896"/>
                  <a:gd name="T60" fmla="*/ 68 w 634"/>
                  <a:gd name="T61" fmla="*/ 118 h 896"/>
                  <a:gd name="T62" fmla="*/ 123 w 634"/>
                  <a:gd name="T63" fmla="*/ 134 h 896"/>
                  <a:gd name="T64" fmla="*/ 173 w 634"/>
                  <a:gd name="T65" fmla="*/ 149 h 896"/>
                  <a:gd name="T66" fmla="*/ 187 w 634"/>
                  <a:gd name="T67" fmla="*/ 152 h 896"/>
                  <a:gd name="T68" fmla="*/ 199 w 634"/>
                  <a:gd name="T69" fmla="*/ 158 h 896"/>
                  <a:gd name="T70" fmla="*/ 148 w 634"/>
                  <a:gd name="T71" fmla="*/ 146 h 896"/>
                  <a:gd name="T72" fmla="*/ 87 w 634"/>
                  <a:gd name="T73" fmla="*/ 132 h 896"/>
                  <a:gd name="T74" fmla="*/ 97 w 634"/>
                  <a:gd name="T75" fmla="*/ 142 h 896"/>
                  <a:gd name="T76" fmla="*/ 160 w 634"/>
                  <a:gd name="T77" fmla="*/ 160 h 896"/>
                  <a:gd name="T78" fmla="*/ 187 w 634"/>
                  <a:gd name="T79" fmla="*/ 172 h 896"/>
                  <a:gd name="T80" fmla="*/ 131 w 634"/>
                  <a:gd name="T81" fmla="*/ 160 h 896"/>
                  <a:gd name="T82" fmla="*/ 74 w 634"/>
                  <a:gd name="T83" fmla="*/ 150 h 896"/>
                  <a:gd name="T84" fmla="*/ 135 w 634"/>
                  <a:gd name="T85" fmla="*/ 171 h 896"/>
                  <a:gd name="T86" fmla="*/ 196 w 634"/>
                  <a:gd name="T87" fmla="*/ 190 h 896"/>
                  <a:gd name="T88" fmla="*/ 163 w 634"/>
                  <a:gd name="T89" fmla="*/ 186 h 896"/>
                  <a:gd name="T90" fmla="*/ 95 w 634"/>
                  <a:gd name="T91" fmla="*/ 169 h 896"/>
                  <a:gd name="T92" fmla="*/ 79 w 634"/>
                  <a:gd name="T93" fmla="*/ 169 h 896"/>
                  <a:gd name="T94" fmla="*/ 137 w 634"/>
                  <a:gd name="T95" fmla="*/ 187 h 896"/>
                  <a:gd name="T96" fmla="*/ 179 w 634"/>
                  <a:gd name="T97" fmla="*/ 202 h 896"/>
                  <a:gd name="T98" fmla="*/ 123 w 634"/>
                  <a:gd name="T99" fmla="*/ 189 h 896"/>
                  <a:gd name="T100" fmla="*/ 69 w 634"/>
                  <a:gd name="T101" fmla="*/ 175 h 896"/>
                  <a:gd name="T102" fmla="*/ 61 w 634"/>
                  <a:gd name="T103" fmla="*/ 181 h 896"/>
                  <a:gd name="T104" fmla="*/ 123 w 634"/>
                  <a:gd name="T105" fmla="*/ 197 h 896"/>
                  <a:gd name="T106" fmla="*/ 186 w 634"/>
                  <a:gd name="T107" fmla="*/ 216 h 896"/>
                  <a:gd name="T108" fmla="*/ 163 w 634"/>
                  <a:gd name="T109" fmla="*/ 216 h 896"/>
                  <a:gd name="T110" fmla="*/ 92 w 634"/>
                  <a:gd name="T111" fmla="*/ 200 h 896"/>
                  <a:gd name="T112" fmla="*/ 37 w 634"/>
                  <a:gd name="T113" fmla="*/ 165 h 896"/>
                  <a:gd name="T114" fmla="*/ 19 w 634"/>
                  <a:gd name="T115" fmla="*/ 82 h 896"/>
                  <a:gd name="T116" fmla="*/ 0 w 634"/>
                  <a:gd name="T117" fmla="*/ 0 h 89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4"/>
                  <a:gd name="T178" fmla="*/ 0 h 896"/>
                  <a:gd name="T179" fmla="*/ 634 w 634"/>
                  <a:gd name="T180" fmla="*/ 896 h 89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4" h="896">
                    <a:moveTo>
                      <a:pt x="0" y="0"/>
                    </a:moveTo>
                    <a:lnTo>
                      <a:pt x="36" y="5"/>
                    </a:lnTo>
                    <a:lnTo>
                      <a:pt x="71" y="12"/>
                    </a:lnTo>
                    <a:lnTo>
                      <a:pt x="107" y="19"/>
                    </a:lnTo>
                    <a:lnTo>
                      <a:pt x="143" y="27"/>
                    </a:lnTo>
                    <a:lnTo>
                      <a:pt x="178" y="36"/>
                    </a:lnTo>
                    <a:lnTo>
                      <a:pt x="213" y="45"/>
                    </a:lnTo>
                    <a:lnTo>
                      <a:pt x="248" y="55"/>
                    </a:lnTo>
                    <a:lnTo>
                      <a:pt x="284" y="66"/>
                    </a:lnTo>
                    <a:lnTo>
                      <a:pt x="316" y="76"/>
                    </a:lnTo>
                    <a:lnTo>
                      <a:pt x="351" y="90"/>
                    </a:lnTo>
                    <a:lnTo>
                      <a:pt x="385" y="102"/>
                    </a:lnTo>
                    <a:lnTo>
                      <a:pt x="418" y="116"/>
                    </a:lnTo>
                    <a:lnTo>
                      <a:pt x="452" y="129"/>
                    </a:lnTo>
                    <a:lnTo>
                      <a:pt x="485" y="145"/>
                    </a:lnTo>
                    <a:lnTo>
                      <a:pt x="517" y="159"/>
                    </a:lnTo>
                    <a:lnTo>
                      <a:pt x="551" y="176"/>
                    </a:lnTo>
                    <a:lnTo>
                      <a:pt x="527" y="169"/>
                    </a:lnTo>
                    <a:lnTo>
                      <a:pt x="503" y="163"/>
                    </a:lnTo>
                    <a:lnTo>
                      <a:pt x="481" y="157"/>
                    </a:lnTo>
                    <a:lnTo>
                      <a:pt x="457" y="151"/>
                    </a:lnTo>
                    <a:lnTo>
                      <a:pt x="435" y="142"/>
                    </a:lnTo>
                    <a:lnTo>
                      <a:pt x="411" y="136"/>
                    </a:lnTo>
                    <a:lnTo>
                      <a:pt x="388" y="129"/>
                    </a:lnTo>
                    <a:lnTo>
                      <a:pt x="364" y="123"/>
                    </a:lnTo>
                    <a:lnTo>
                      <a:pt x="340" y="116"/>
                    </a:lnTo>
                    <a:lnTo>
                      <a:pt x="315" y="110"/>
                    </a:lnTo>
                    <a:lnTo>
                      <a:pt x="291" y="104"/>
                    </a:lnTo>
                    <a:lnTo>
                      <a:pt x="268" y="102"/>
                    </a:lnTo>
                    <a:lnTo>
                      <a:pt x="242" y="98"/>
                    </a:lnTo>
                    <a:lnTo>
                      <a:pt x="219" y="96"/>
                    </a:lnTo>
                    <a:lnTo>
                      <a:pt x="194" y="96"/>
                    </a:lnTo>
                    <a:lnTo>
                      <a:pt x="170" y="96"/>
                    </a:lnTo>
                    <a:lnTo>
                      <a:pt x="189" y="107"/>
                    </a:lnTo>
                    <a:lnTo>
                      <a:pt x="212" y="116"/>
                    </a:lnTo>
                    <a:lnTo>
                      <a:pt x="233" y="125"/>
                    </a:lnTo>
                    <a:lnTo>
                      <a:pt x="256" y="135"/>
                    </a:lnTo>
                    <a:lnTo>
                      <a:pt x="279" y="142"/>
                    </a:lnTo>
                    <a:lnTo>
                      <a:pt x="302" y="151"/>
                    </a:lnTo>
                    <a:lnTo>
                      <a:pt x="326" y="158"/>
                    </a:lnTo>
                    <a:lnTo>
                      <a:pt x="351" y="167"/>
                    </a:lnTo>
                    <a:lnTo>
                      <a:pt x="375" y="174"/>
                    </a:lnTo>
                    <a:lnTo>
                      <a:pt x="399" y="181"/>
                    </a:lnTo>
                    <a:lnTo>
                      <a:pt x="422" y="189"/>
                    </a:lnTo>
                    <a:lnTo>
                      <a:pt x="447" y="197"/>
                    </a:lnTo>
                    <a:lnTo>
                      <a:pt x="471" y="205"/>
                    </a:lnTo>
                    <a:lnTo>
                      <a:pt x="493" y="214"/>
                    </a:lnTo>
                    <a:lnTo>
                      <a:pt x="517" y="223"/>
                    </a:lnTo>
                    <a:lnTo>
                      <a:pt x="541" y="234"/>
                    </a:lnTo>
                    <a:lnTo>
                      <a:pt x="519" y="231"/>
                    </a:lnTo>
                    <a:lnTo>
                      <a:pt x="496" y="228"/>
                    </a:lnTo>
                    <a:lnTo>
                      <a:pt x="474" y="223"/>
                    </a:lnTo>
                    <a:lnTo>
                      <a:pt x="452" y="219"/>
                    </a:lnTo>
                    <a:lnTo>
                      <a:pt x="428" y="213"/>
                    </a:lnTo>
                    <a:lnTo>
                      <a:pt x="406" y="208"/>
                    </a:lnTo>
                    <a:lnTo>
                      <a:pt x="382" y="202"/>
                    </a:lnTo>
                    <a:lnTo>
                      <a:pt x="360" y="197"/>
                    </a:lnTo>
                    <a:lnTo>
                      <a:pt x="337" y="191"/>
                    </a:lnTo>
                    <a:lnTo>
                      <a:pt x="314" y="185"/>
                    </a:lnTo>
                    <a:lnTo>
                      <a:pt x="290" y="180"/>
                    </a:lnTo>
                    <a:lnTo>
                      <a:pt x="268" y="175"/>
                    </a:lnTo>
                    <a:lnTo>
                      <a:pt x="244" y="170"/>
                    </a:lnTo>
                    <a:lnTo>
                      <a:pt x="222" y="168"/>
                    </a:lnTo>
                    <a:lnTo>
                      <a:pt x="199" y="165"/>
                    </a:lnTo>
                    <a:lnTo>
                      <a:pt x="176" y="165"/>
                    </a:lnTo>
                    <a:lnTo>
                      <a:pt x="187" y="176"/>
                    </a:lnTo>
                    <a:lnTo>
                      <a:pt x="201" y="186"/>
                    </a:lnTo>
                    <a:lnTo>
                      <a:pt x="216" y="194"/>
                    </a:lnTo>
                    <a:lnTo>
                      <a:pt x="233" y="202"/>
                    </a:lnTo>
                    <a:lnTo>
                      <a:pt x="248" y="208"/>
                    </a:lnTo>
                    <a:lnTo>
                      <a:pt x="266" y="216"/>
                    </a:lnTo>
                    <a:lnTo>
                      <a:pt x="284" y="220"/>
                    </a:lnTo>
                    <a:lnTo>
                      <a:pt x="304" y="227"/>
                    </a:lnTo>
                    <a:lnTo>
                      <a:pt x="321" y="231"/>
                    </a:lnTo>
                    <a:lnTo>
                      <a:pt x="340" y="235"/>
                    </a:lnTo>
                    <a:lnTo>
                      <a:pt x="360" y="240"/>
                    </a:lnTo>
                    <a:lnTo>
                      <a:pt x="379" y="244"/>
                    </a:lnTo>
                    <a:lnTo>
                      <a:pt x="399" y="249"/>
                    </a:lnTo>
                    <a:lnTo>
                      <a:pt x="417" y="252"/>
                    </a:lnTo>
                    <a:lnTo>
                      <a:pt x="435" y="257"/>
                    </a:lnTo>
                    <a:lnTo>
                      <a:pt x="453" y="263"/>
                    </a:lnTo>
                    <a:lnTo>
                      <a:pt x="457" y="266"/>
                    </a:lnTo>
                    <a:lnTo>
                      <a:pt x="464" y="268"/>
                    </a:lnTo>
                    <a:lnTo>
                      <a:pt x="468" y="269"/>
                    </a:lnTo>
                    <a:lnTo>
                      <a:pt x="474" y="272"/>
                    </a:lnTo>
                    <a:lnTo>
                      <a:pt x="480" y="274"/>
                    </a:lnTo>
                    <a:lnTo>
                      <a:pt x="485" y="277"/>
                    </a:lnTo>
                    <a:lnTo>
                      <a:pt x="491" y="279"/>
                    </a:lnTo>
                    <a:lnTo>
                      <a:pt x="496" y="282"/>
                    </a:lnTo>
                    <a:lnTo>
                      <a:pt x="502" y="283"/>
                    </a:lnTo>
                    <a:lnTo>
                      <a:pt x="507" y="285"/>
                    </a:lnTo>
                    <a:lnTo>
                      <a:pt x="513" y="286"/>
                    </a:lnTo>
                    <a:lnTo>
                      <a:pt x="519" y="289"/>
                    </a:lnTo>
                    <a:lnTo>
                      <a:pt x="523" y="291"/>
                    </a:lnTo>
                    <a:lnTo>
                      <a:pt x="530" y="293"/>
                    </a:lnTo>
                    <a:lnTo>
                      <a:pt x="535" y="295"/>
                    </a:lnTo>
                    <a:lnTo>
                      <a:pt x="541" y="297"/>
                    </a:lnTo>
                    <a:lnTo>
                      <a:pt x="516" y="295"/>
                    </a:lnTo>
                    <a:lnTo>
                      <a:pt x="493" y="293"/>
                    </a:lnTo>
                    <a:lnTo>
                      <a:pt x="470" y="289"/>
                    </a:lnTo>
                    <a:lnTo>
                      <a:pt x="447" y="285"/>
                    </a:lnTo>
                    <a:lnTo>
                      <a:pt x="424" y="280"/>
                    </a:lnTo>
                    <a:lnTo>
                      <a:pt x="400" y="274"/>
                    </a:lnTo>
                    <a:lnTo>
                      <a:pt x="378" y="269"/>
                    </a:lnTo>
                    <a:lnTo>
                      <a:pt x="355" y="264"/>
                    </a:lnTo>
                    <a:lnTo>
                      <a:pt x="332" y="258"/>
                    </a:lnTo>
                    <a:lnTo>
                      <a:pt x="308" y="252"/>
                    </a:lnTo>
                    <a:lnTo>
                      <a:pt x="284" y="247"/>
                    </a:lnTo>
                    <a:lnTo>
                      <a:pt x="262" y="242"/>
                    </a:lnTo>
                    <a:lnTo>
                      <a:pt x="237" y="238"/>
                    </a:lnTo>
                    <a:lnTo>
                      <a:pt x="213" y="234"/>
                    </a:lnTo>
                    <a:lnTo>
                      <a:pt x="189" y="230"/>
                    </a:lnTo>
                    <a:lnTo>
                      <a:pt x="164" y="229"/>
                    </a:lnTo>
                    <a:lnTo>
                      <a:pt x="187" y="240"/>
                    </a:lnTo>
                    <a:lnTo>
                      <a:pt x="209" y="252"/>
                    </a:lnTo>
                    <a:lnTo>
                      <a:pt x="233" y="263"/>
                    </a:lnTo>
                    <a:lnTo>
                      <a:pt x="259" y="273"/>
                    </a:lnTo>
                    <a:lnTo>
                      <a:pt x="284" y="282"/>
                    </a:lnTo>
                    <a:lnTo>
                      <a:pt x="311" y="291"/>
                    </a:lnTo>
                    <a:lnTo>
                      <a:pt x="339" y="299"/>
                    </a:lnTo>
                    <a:lnTo>
                      <a:pt x="367" y="307"/>
                    </a:lnTo>
                    <a:lnTo>
                      <a:pt x="392" y="315"/>
                    </a:lnTo>
                    <a:lnTo>
                      <a:pt x="420" y="323"/>
                    </a:lnTo>
                    <a:lnTo>
                      <a:pt x="446" y="331"/>
                    </a:lnTo>
                    <a:lnTo>
                      <a:pt x="474" y="339"/>
                    </a:lnTo>
                    <a:lnTo>
                      <a:pt x="499" y="346"/>
                    </a:lnTo>
                    <a:lnTo>
                      <a:pt x="524" y="356"/>
                    </a:lnTo>
                    <a:lnTo>
                      <a:pt x="548" y="366"/>
                    </a:lnTo>
                    <a:lnTo>
                      <a:pt x="572" y="377"/>
                    </a:lnTo>
                    <a:lnTo>
                      <a:pt x="572" y="381"/>
                    </a:lnTo>
                    <a:lnTo>
                      <a:pt x="572" y="383"/>
                    </a:lnTo>
                    <a:lnTo>
                      <a:pt x="544" y="378"/>
                    </a:lnTo>
                    <a:lnTo>
                      <a:pt x="517" y="375"/>
                    </a:lnTo>
                    <a:lnTo>
                      <a:pt x="491" y="370"/>
                    </a:lnTo>
                    <a:lnTo>
                      <a:pt x="466" y="364"/>
                    </a:lnTo>
                    <a:lnTo>
                      <a:pt x="441" y="357"/>
                    </a:lnTo>
                    <a:lnTo>
                      <a:pt x="415" y="351"/>
                    </a:lnTo>
                    <a:lnTo>
                      <a:pt x="390" y="345"/>
                    </a:lnTo>
                    <a:lnTo>
                      <a:pt x="367" y="339"/>
                    </a:lnTo>
                    <a:lnTo>
                      <a:pt x="340" y="332"/>
                    </a:lnTo>
                    <a:lnTo>
                      <a:pt x="315" y="327"/>
                    </a:lnTo>
                    <a:lnTo>
                      <a:pt x="290" y="321"/>
                    </a:lnTo>
                    <a:lnTo>
                      <a:pt x="265" y="315"/>
                    </a:lnTo>
                    <a:lnTo>
                      <a:pt x="238" y="310"/>
                    </a:lnTo>
                    <a:lnTo>
                      <a:pt x="212" y="306"/>
                    </a:lnTo>
                    <a:lnTo>
                      <a:pt x="187" y="304"/>
                    </a:lnTo>
                    <a:lnTo>
                      <a:pt x="160" y="301"/>
                    </a:lnTo>
                    <a:lnTo>
                      <a:pt x="182" y="311"/>
                    </a:lnTo>
                    <a:lnTo>
                      <a:pt x="206" y="321"/>
                    </a:lnTo>
                    <a:lnTo>
                      <a:pt x="230" y="331"/>
                    </a:lnTo>
                    <a:lnTo>
                      <a:pt x="255" y="340"/>
                    </a:lnTo>
                    <a:lnTo>
                      <a:pt x="277" y="349"/>
                    </a:lnTo>
                    <a:lnTo>
                      <a:pt x="302" y="357"/>
                    </a:lnTo>
                    <a:lnTo>
                      <a:pt x="326" y="366"/>
                    </a:lnTo>
                    <a:lnTo>
                      <a:pt x="353" y="375"/>
                    </a:lnTo>
                    <a:lnTo>
                      <a:pt x="376" y="382"/>
                    </a:lnTo>
                    <a:lnTo>
                      <a:pt x="401" y="392"/>
                    </a:lnTo>
                    <a:lnTo>
                      <a:pt x="425" y="400"/>
                    </a:lnTo>
                    <a:lnTo>
                      <a:pt x="452" y="410"/>
                    </a:lnTo>
                    <a:lnTo>
                      <a:pt x="475" y="419"/>
                    </a:lnTo>
                    <a:lnTo>
                      <a:pt x="500" y="428"/>
                    </a:lnTo>
                    <a:lnTo>
                      <a:pt x="524" y="439"/>
                    </a:lnTo>
                    <a:lnTo>
                      <a:pt x="549" y="450"/>
                    </a:lnTo>
                    <a:lnTo>
                      <a:pt x="549" y="453"/>
                    </a:lnTo>
                    <a:lnTo>
                      <a:pt x="521" y="449"/>
                    </a:lnTo>
                    <a:lnTo>
                      <a:pt x="495" y="446"/>
                    </a:lnTo>
                    <a:lnTo>
                      <a:pt x="468" y="441"/>
                    </a:lnTo>
                    <a:lnTo>
                      <a:pt x="442" y="436"/>
                    </a:lnTo>
                    <a:lnTo>
                      <a:pt x="415" y="430"/>
                    </a:lnTo>
                    <a:lnTo>
                      <a:pt x="392" y="425"/>
                    </a:lnTo>
                    <a:lnTo>
                      <a:pt x="367" y="417"/>
                    </a:lnTo>
                    <a:lnTo>
                      <a:pt x="341" y="410"/>
                    </a:lnTo>
                    <a:lnTo>
                      <a:pt x="316" y="403"/>
                    </a:lnTo>
                    <a:lnTo>
                      <a:pt x="291" y="395"/>
                    </a:lnTo>
                    <a:lnTo>
                      <a:pt x="266" y="387"/>
                    </a:lnTo>
                    <a:lnTo>
                      <a:pt x="242" y="381"/>
                    </a:lnTo>
                    <a:lnTo>
                      <a:pt x="219" y="372"/>
                    </a:lnTo>
                    <a:lnTo>
                      <a:pt x="195" y="366"/>
                    </a:lnTo>
                    <a:lnTo>
                      <a:pt x="171" y="359"/>
                    </a:lnTo>
                    <a:lnTo>
                      <a:pt x="148" y="354"/>
                    </a:lnTo>
                    <a:lnTo>
                      <a:pt x="167" y="368"/>
                    </a:lnTo>
                    <a:lnTo>
                      <a:pt x="188" y="382"/>
                    </a:lnTo>
                    <a:lnTo>
                      <a:pt x="209" y="394"/>
                    </a:lnTo>
                    <a:lnTo>
                      <a:pt x="233" y="406"/>
                    </a:lnTo>
                    <a:lnTo>
                      <a:pt x="256" y="416"/>
                    </a:lnTo>
                    <a:lnTo>
                      <a:pt x="280" y="425"/>
                    </a:lnTo>
                    <a:lnTo>
                      <a:pt x="304" y="434"/>
                    </a:lnTo>
                    <a:lnTo>
                      <a:pt x="330" y="444"/>
                    </a:lnTo>
                    <a:lnTo>
                      <a:pt x="354" y="452"/>
                    </a:lnTo>
                    <a:lnTo>
                      <a:pt x="379" y="460"/>
                    </a:lnTo>
                    <a:lnTo>
                      <a:pt x="403" y="468"/>
                    </a:lnTo>
                    <a:lnTo>
                      <a:pt x="428" y="479"/>
                    </a:lnTo>
                    <a:lnTo>
                      <a:pt x="452" y="488"/>
                    </a:lnTo>
                    <a:lnTo>
                      <a:pt x="477" y="498"/>
                    </a:lnTo>
                    <a:lnTo>
                      <a:pt x="499" y="509"/>
                    </a:lnTo>
                    <a:lnTo>
                      <a:pt x="523" y="523"/>
                    </a:lnTo>
                    <a:lnTo>
                      <a:pt x="523" y="525"/>
                    </a:lnTo>
                    <a:lnTo>
                      <a:pt x="496" y="523"/>
                    </a:lnTo>
                    <a:lnTo>
                      <a:pt x="471" y="519"/>
                    </a:lnTo>
                    <a:lnTo>
                      <a:pt x="447" y="514"/>
                    </a:lnTo>
                    <a:lnTo>
                      <a:pt x="425" y="508"/>
                    </a:lnTo>
                    <a:lnTo>
                      <a:pt x="401" y="501"/>
                    </a:lnTo>
                    <a:lnTo>
                      <a:pt x="378" y="494"/>
                    </a:lnTo>
                    <a:lnTo>
                      <a:pt x="355" y="486"/>
                    </a:lnTo>
                    <a:lnTo>
                      <a:pt x="333" y="479"/>
                    </a:lnTo>
                    <a:lnTo>
                      <a:pt x="309" y="470"/>
                    </a:lnTo>
                    <a:lnTo>
                      <a:pt x="287" y="461"/>
                    </a:lnTo>
                    <a:lnTo>
                      <a:pt x="263" y="454"/>
                    </a:lnTo>
                    <a:lnTo>
                      <a:pt x="241" y="448"/>
                    </a:lnTo>
                    <a:lnTo>
                      <a:pt x="216" y="442"/>
                    </a:lnTo>
                    <a:lnTo>
                      <a:pt x="192" y="437"/>
                    </a:lnTo>
                    <a:lnTo>
                      <a:pt x="169" y="433"/>
                    </a:lnTo>
                    <a:lnTo>
                      <a:pt x="145" y="431"/>
                    </a:lnTo>
                    <a:lnTo>
                      <a:pt x="162" y="446"/>
                    </a:lnTo>
                    <a:lnTo>
                      <a:pt x="181" y="459"/>
                    </a:lnTo>
                    <a:lnTo>
                      <a:pt x="202" y="471"/>
                    </a:lnTo>
                    <a:lnTo>
                      <a:pt x="224" y="482"/>
                    </a:lnTo>
                    <a:lnTo>
                      <a:pt x="245" y="492"/>
                    </a:lnTo>
                    <a:lnTo>
                      <a:pt x="270" y="502"/>
                    </a:lnTo>
                    <a:lnTo>
                      <a:pt x="294" y="512"/>
                    </a:lnTo>
                    <a:lnTo>
                      <a:pt x="319" y="520"/>
                    </a:lnTo>
                    <a:lnTo>
                      <a:pt x="343" y="527"/>
                    </a:lnTo>
                    <a:lnTo>
                      <a:pt x="368" y="535"/>
                    </a:lnTo>
                    <a:lnTo>
                      <a:pt x="392" y="542"/>
                    </a:lnTo>
                    <a:lnTo>
                      <a:pt x="418" y="552"/>
                    </a:lnTo>
                    <a:lnTo>
                      <a:pt x="442" y="559"/>
                    </a:lnTo>
                    <a:lnTo>
                      <a:pt x="467" y="570"/>
                    </a:lnTo>
                    <a:lnTo>
                      <a:pt x="489" y="580"/>
                    </a:lnTo>
                    <a:lnTo>
                      <a:pt x="513" y="592"/>
                    </a:lnTo>
                    <a:lnTo>
                      <a:pt x="517" y="594"/>
                    </a:lnTo>
                    <a:lnTo>
                      <a:pt x="523" y="596"/>
                    </a:lnTo>
                    <a:lnTo>
                      <a:pt x="530" y="597"/>
                    </a:lnTo>
                    <a:lnTo>
                      <a:pt x="535" y="600"/>
                    </a:lnTo>
                    <a:lnTo>
                      <a:pt x="541" y="601"/>
                    </a:lnTo>
                    <a:lnTo>
                      <a:pt x="546" y="603"/>
                    </a:lnTo>
                    <a:lnTo>
                      <a:pt x="552" y="606"/>
                    </a:lnTo>
                    <a:lnTo>
                      <a:pt x="559" y="609"/>
                    </a:lnTo>
                    <a:lnTo>
                      <a:pt x="565" y="611"/>
                    </a:lnTo>
                    <a:lnTo>
                      <a:pt x="570" y="613"/>
                    </a:lnTo>
                    <a:lnTo>
                      <a:pt x="576" y="616"/>
                    </a:lnTo>
                    <a:lnTo>
                      <a:pt x="581" y="620"/>
                    </a:lnTo>
                    <a:lnTo>
                      <a:pt x="586" y="623"/>
                    </a:lnTo>
                    <a:lnTo>
                      <a:pt x="590" y="627"/>
                    </a:lnTo>
                    <a:lnTo>
                      <a:pt x="594" y="631"/>
                    </a:lnTo>
                    <a:lnTo>
                      <a:pt x="598" y="636"/>
                    </a:lnTo>
                    <a:lnTo>
                      <a:pt x="572" y="629"/>
                    </a:lnTo>
                    <a:lnTo>
                      <a:pt x="546" y="620"/>
                    </a:lnTo>
                    <a:lnTo>
                      <a:pt x="520" y="612"/>
                    </a:lnTo>
                    <a:lnTo>
                      <a:pt x="493" y="603"/>
                    </a:lnTo>
                    <a:lnTo>
                      <a:pt x="467" y="592"/>
                    </a:lnTo>
                    <a:lnTo>
                      <a:pt x="442" y="583"/>
                    </a:lnTo>
                    <a:lnTo>
                      <a:pt x="415" y="574"/>
                    </a:lnTo>
                    <a:lnTo>
                      <a:pt x="389" y="565"/>
                    </a:lnTo>
                    <a:lnTo>
                      <a:pt x="362" y="554"/>
                    </a:lnTo>
                    <a:lnTo>
                      <a:pt x="337" y="547"/>
                    </a:lnTo>
                    <a:lnTo>
                      <a:pt x="312" y="540"/>
                    </a:lnTo>
                    <a:lnTo>
                      <a:pt x="287" y="534"/>
                    </a:lnTo>
                    <a:lnTo>
                      <a:pt x="261" y="529"/>
                    </a:lnTo>
                    <a:lnTo>
                      <a:pt x="235" y="525"/>
                    </a:lnTo>
                    <a:lnTo>
                      <a:pt x="210" y="524"/>
                    </a:lnTo>
                    <a:lnTo>
                      <a:pt x="187" y="525"/>
                    </a:lnTo>
                    <a:lnTo>
                      <a:pt x="210" y="536"/>
                    </a:lnTo>
                    <a:lnTo>
                      <a:pt x="237" y="546"/>
                    </a:lnTo>
                    <a:lnTo>
                      <a:pt x="263" y="557"/>
                    </a:lnTo>
                    <a:lnTo>
                      <a:pt x="290" y="568"/>
                    </a:lnTo>
                    <a:lnTo>
                      <a:pt x="316" y="578"/>
                    </a:lnTo>
                    <a:lnTo>
                      <a:pt x="343" y="587"/>
                    </a:lnTo>
                    <a:lnTo>
                      <a:pt x="369" y="597"/>
                    </a:lnTo>
                    <a:lnTo>
                      <a:pt x="397" y="608"/>
                    </a:lnTo>
                    <a:lnTo>
                      <a:pt x="424" y="618"/>
                    </a:lnTo>
                    <a:lnTo>
                      <a:pt x="450" y="628"/>
                    </a:lnTo>
                    <a:lnTo>
                      <a:pt x="477" y="638"/>
                    </a:lnTo>
                    <a:lnTo>
                      <a:pt x="503" y="650"/>
                    </a:lnTo>
                    <a:lnTo>
                      <a:pt x="530" y="661"/>
                    </a:lnTo>
                    <a:lnTo>
                      <a:pt x="556" y="674"/>
                    </a:lnTo>
                    <a:lnTo>
                      <a:pt x="583" y="686"/>
                    </a:lnTo>
                    <a:lnTo>
                      <a:pt x="608" y="701"/>
                    </a:lnTo>
                    <a:lnTo>
                      <a:pt x="584" y="695"/>
                    </a:lnTo>
                    <a:lnTo>
                      <a:pt x="560" y="689"/>
                    </a:lnTo>
                    <a:lnTo>
                      <a:pt x="537" y="682"/>
                    </a:lnTo>
                    <a:lnTo>
                      <a:pt x="513" y="675"/>
                    </a:lnTo>
                    <a:lnTo>
                      <a:pt x="489" y="667"/>
                    </a:lnTo>
                    <a:lnTo>
                      <a:pt x="466" y="661"/>
                    </a:lnTo>
                    <a:lnTo>
                      <a:pt x="442" y="652"/>
                    </a:lnTo>
                    <a:lnTo>
                      <a:pt x="418" y="646"/>
                    </a:lnTo>
                    <a:lnTo>
                      <a:pt x="392" y="638"/>
                    </a:lnTo>
                    <a:lnTo>
                      <a:pt x="369" y="631"/>
                    </a:lnTo>
                    <a:lnTo>
                      <a:pt x="343" y="624"/>
                    </a:lnTo>
                    <a:lnTo>
                      <a:pt x="321" y="619"/>
                    </a:lnTo>
                    <a:lnTo>
                      <a:pt x="294" y="613"/>
                    </a:lnTo>
                    <a:lnTo>
                      <a:pt x="270" y="608"/>
                    </a:lnTo>
                    <a:lnTo>
                      <a:pt x="245" y="603"/>
                    </a:lnTo>
                    <a:lnTo>
                      <a:pt x="222" y="601"/>
                    </a:lnTo>
                    <a:lnTo>
                      <a:pt x="245" y="614"/>
                    </a:lnTo>
                    <a:lnTo>
                      <a:pt x="270" y="627"/>
                    </a:lnTo>
                    <a:lnTo>
                      <a:pt x="297" y="639"/>
                    </a:lnTo>
                    <a:lnTo>
                      <a:pt x="323" y="651"/>
                    </a:lnTo>
                    <a:lnTo>
                      <a:pt x="350" y="661"/>
                    </a:lnTo>
                    <a:lnTo>
                      <a:pt x="376" y="672"/>
                    </a:lnTo>
                    <a:lnTo>
                      <a:pt x="403" y="683"/>
                    </a:lnTo>
                    <a:lnTo>
                      <a:pt x="432" y="694"/>
                    </a:lnTo>
                    <a:lnTo>
                      <a:pt x="457" y="704"/>
                    </a:lnTo>
                    <a:lnTo>
                      <a:pt x="484" y="715"/>
                    </a:lnTo>
                    <a:lnTo>
                      <a:pt x="510" y="724"/>
                    </a:lnTo>
                    <a:lnTo>
                      <a:pt x="537" y="737"/>
                    </a:lnTo>
                    <a:lnTo>
                      <a:pt x="562" y="748"/>
                    </a:lnTo>
                    <a:lnTo>
                      <a:pt x="587" y="761"/>
                    </a:lnTo>
                    <a:lnTo>
                      <a:pt x="611" y="776"/>
                    </a:lnTo>
                    <a:lnTo>
                      <a:pt x="634" y="790"/>
                    </a:lnTo>
                    <a:lnTo>
                      <a:pt x="604" y="782"/>
                    </a:lnTo>
                    <a:lnTo>
                      <a:pt x="574" y="773"/>
                    </a:lnTo>
                    <a:lnTo>
                      <a:pt x="545" y="765"/>
                    </a:lnTo>
                    <a:lnTo>
                      <a:pt x="516" y="755"/>
                    </a:lnTo>
                    <a:lnTo>
                      <a:pt x="487" y="744"/>
                    </a:lnTo>
                    <a:lnTo>
                      <a:pt x="457" y="734"/>
                    </a:lnTo>
                    <a:lnTo>
                      <a:pt x="428" y="724"/>
                    </a:lnTo>
                    <a:lnTo>
                      <a:pt x="399" y="715"/>
                    </a:lnTo>
                    <a:lnTo>
                      <a:pt x="369" y="704"/>
                    </a:lnTo>
                    <a:lnTo>
                      <a:pt x="340" y="694"/>
                    </a:lnTo>
                    <a:lnTo>
                      <a:pt x="311" y="684"/>
                    </a:lnTo>
                    <a:lnTo>
                      <a:pt x="283" y="674"/>
                    </a:lnTo>
                    <a:lnTo>
                      <a:pt x="252" y="664"/>
                    </a:lnTo>
                    <a:lnTo>
                      <a:pt x="223" y="657"/>
                    </a:lnTo>
                    <a:lnTo>
                      <a:pt x="194" y="649"/>
                    </a:lnTo>
                    <a:lnTo>
                      <a:pt x="164" y="642"/>
                    </a:lnTo>
                    <a:lnTo>
                      <a:pt x="188" y="652"/>
                    </a:lnTo>
                    <a:lnTo>
                      <a:pt x="212" y="663"/>
                    </a:lnTo>
                    <a:lnTo>
                      <a:pt x="235" y="674"/>
                    </a:lnTo>
                    <a:lnTo>
                      <a:pt x="261" y="685"/>
                    </a:lnTo>
                    <a:lnTo>
                      <a:pt x="284" y="695"/>
                    </a:lnTo>
                    <a:lnTo>
                      <a:pt x="311" y="706"/>
                    </a:lnTo>
                    <a:lnTo>
                      <a:pt x="335" y="716"/>
                    </a:lnTo>
                    <a:lnTo>
                      <a:pt x="360" y="727"/>
                    </a:lnTo>
                    <a:lnTo>
                      <a:pt x="385" y="735"/>
                    </a:lnTo>
                    <a:lnTo>
                      <a:pt x="410" y="746"/>
                    </a:lnTo>
                    <a:lnTo>
                      <a:pt x="435" y="756"/>
                    </a:lnTo>
                    <a:lnTo>
                      <a:pt x="461" y="767"/>
                    </a:lnTo>
                    <a:lnTo>
                      <a:pt x="485" y="777"/>
                    </a:lnTo>
                    <a:lnTo>
                      <a:pt x="510" y="788"/>
                    </a:lnTo>
                    <a:lnTo>
                      <a:pt x="535" y="799"/>
                    </a:lnTo>
                    <a:lnTo>
                      <a:pt x="560" y="812"/>
                    </a:lnTo>
                    <a:lnTo>
                      <a:pt x="534" y="808"/>
                    </a:lnTo>
                    <a:lnTo>
                      <a:pt x="509" y="803"/>
                    </a:lnTo>
                    <a:lnTo>
                      <a:pt x="484" y="797"/>
                    </a:lnTo>
                    <a:lnTo>
                      <a:pt x="461" y="790"/>
                    </a:lnTo>
                    <a:lnTo>
                      <a:pt x="436" y="782"/>
                    </a:lnTo>
                    <a:lnTo>
                      <a:pt x="413" y="775"/>
                    </a:lnTo>
                    <a:lnTo>
                      <a:pt x="389" y="766"/>
                    </a:lnTo>
                    <a:lnTo>
                      <a:pt x="367" y="757"/>
                    </a:lnTo>
                    <a:lnTo>
                      <a:pt x="343" y="748"/>
                    </a:lnTo>
                    <a:lnTo>
                      <a:pt x="321" y="739"/>
                    </a:lnTo>
                    <a:lnTo>
                      <a:pt x="297" y="729"/>
                    </a:lnTo>
                    <a:lnTo>
                      <a:pt x="275" y="722"/>
                    </a:lnTo>
                    <a:lnTo>
                      <a:pt x="251" y="712"/>
                    </a:lnTo>
                    <a:lnTo>
                      <a:pt x="229" y="705"/>
                    </a:lnTo>
                    <a:lnTo>
                      <a:pt x="205" y="699"/>
                    </a:lnTo>
                    <a:lnTo>
                      <a:pt x="181" y="693"/>
                    </a:lnTo>
                    <a:lnTo>
                      <a:pt x="180" y="700"/>
                    </a:lnTo>
                    <a:lnTo>
                      <a:pt x="182" y="707"/>
                    </a:lnTo>
                    <a:lnTo>
                      <a:pt x="180" y="710"/>
                    </a:lnTo>
                    <a:lnTo>
                      <a:pt x="176" y="710"/>
                    </a:lnTo>
                    <a:lnTo>
                      <a:pt x="178" y="716"/>
                    </a:lnTo>
                    <a:lnTo>
                      <a:pt x="181" y="724"/>
                    </a:lnTo>
                    <a:lnTo>
                      <a:pt x="208" y="733"/>
                    </a:lnTo>
                    <a:lnTo>
                      <a:pt x="234" y="742"/>
                    </a:lnTo>
                    <a:lnTo>
                      <a:pt x="262" y="751"/>
                    </a:lnTo>
                    <a:lnTo>
                      <a:pt x="288" y="761"/>
                    </a:lnTo>
                    <a:lnTo>
                      <a:pt x="315" y="770"/>
                    </a:lnTo>
                    <a:lnTo>
                      <a:pt x="343" y="779"/>
                    </a:lnTo>
                    <a:lnTo>
                      <a:pt x="369" y="788"/>
                    </a:lnTo>
                    <a:lnTo>
                      <a:pt x="397" y="799"/>
                    </a:lnTo>
                    <a:lnTo>
                      <a:pt x="424" y="808"/>
                    </a:lnTo>
                    <a:lnTo>
                      <a:pt x="450" y="819"/>
                    </a:lnTo>
                    <a:lnTo>
                      <a:pt x="477" y="828"/>
                    </a:lnTo>
                    <a:lnTo>
                      <a:pt x="503" y="841"/>
                    </a:lnTo>
                    <a:lnTo>
                      <a:pt x="530" y="852"/>
                    </a:lnTo>
                    <a:lnTo>
                      <a:pt x="556" y="865"/>
                    </a:lnTo>
                    <a:lnTo>
                      <a:pt x="583" y="879"/>
                    </a:lnTo>
                    <a:lnTo>
                      <a:pt x="608" y="894"/>
                    </a:lnTo>
                    <a:lnTo>
                      <a:pt x="608" y="896"/>
                    </a:lnTo>
                    <a:lnTo>
                      <a:pt x="577" y="887"/>
                    </a:lnTo>
                    <a:lnTo>
                      <a:pt x="546" y="880"/>
                    </a:lnTo>
                    <a:lnTo>
                      <a:pt x="516" y="871"/>
                    </a:lnTo>
                    <a:lnTo>
                      <a:pt x="487" y="863"/>
                    </a:lnTo>
                    <a:lnTo>
                      <a:pt x="456" y="854"/>
                    </a:lnTo>
                    <a:lnTo>
                      <a:pt x="425" y="846"/>
                    </a:lnTo>
                    <a:lnTo>
                      <a:pt x="396" y="837"/>
                    </a:lnTo>
                    <a:lnTo>
                      <a:pt x="367" y="828"/>
                    </a:lnTo>
                    <a:lnTo>
                      <a:pt x="335" y="819"/>
                    </a:lnTo>
                    <a:lnTo>
                      <a:pt x="304" y="810"/>
                    </a:lnTo>
                    <a:lnTo>
                      <a:pt x="275" y="800"/>
                    </a:lnTo>
                    <a:lnTo>
                      <a:pt x="245" y="792"/>
                    </a:lnTo>
                    <a:lnTo>
                      <a:pt x="213" y="782"/>
                    </a:lnTo>
                    <a:lnTo>
                      <a:pt x="182" y="773"/>
                    </a:lnTo>
                    <a:lnTo>
                      <a:pt x="153" y="765"/>
                    </a:lnTo>
                    <a:lnTo>
                      <a:pt x="124" y="757"/>
                    </a:lnTo>
                    <a:lnTo>
                      <a:pt x="117" y="709"/>
                    </a:lnTo>
                    <a:lnTo>
                      <a:pt x="111" y="660"/>
                    </a:lnTo>
                    <a:lnTo>
                      <a:pt x="104" y="612"/>
                    </a:lnTo>
                    <a:lnTo>
                      <a:pt x="97" y="564"/>
                    </a:lnTo>
                    <a:lnTo>
                      <a:pt x="89" y="516"/>
                    </a:lnTo>
                    <a:lnTo>
                      <a:pt x="82" y="469"/>
                    </a:lnTo>
                    <a:lnTo>
                      <a:pt x="74" y="421"/>
                    </a:lnTo>
                    <a:lnTo>
                      <a:pt x="67" y="375"/>
                    </a:lnTo>
                    <a:lnTo>
                      <a:pt x="58" y="327"/>
                    </a:lnTo>
                    <a:lnTo>
                      <a:pt x="49" y="280"/>
                    </a:lnTo>
                    <a:lnTo>
                      <a:pt x="40" y="233"/>
                    </a:lnTo>
                    <a:lnTo>
                      <a:pt x="32" y="186"/>
                    </a:lnTo>
                    <a:lnTo>
                      <a:pt x="23" y="140"/>
                    </a:lnTo>
                    <a:lnTo>
                      <a:pt x="15" y="93"/>
                    </a:lnTo>
                    <a:lnTo>
                      <a:pt x="7" y="47"/>
                    </a:lnTo>
                    <a:lnTo>
                      <a:pt x="0" y="0"/>
                    </a:lnTo>
                    <a:close/>
                  </a:path>
                </a:pathLst>
              </a:custGeom>
              <a:solidFill>
                <a:srgbClr val="E6B3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42" name="Freeform 695"/>
              <p:cNvSpPr/>
              <p:nvPr/>
            </p:nvSpPr>
            <p:spPr bwMode="auto">
              <a:xfrm>
                <a:off x="3195" y="193"/>
                <a:ext cx="39" cy="27"/>
              </a:xfrm>
              <a:custGeom>
                <a:avLst/>
                <a:gdLst>
                  <a:gd name="T0" fmla="*/ 37 w 116"/>
                  <a:gd name="T1" fmla="*/ 0 h 107"/>
                  <a:gd name="T2" fmla="*/ 38 w 116"/>
                  <a:gd name="T3" fmla="*/ 0 h 107"/>
                  <a:gd name="T4" fmla="*/ 39 w 116"/>
                  <a:gd name="T5" fmla="*/ 0 h 107"/>
                  <a:gd name="T6" fmla="*/ 36 w 116"/>
                  <a:gd name="T7" fmla="*/ 2 h 107"/>
                  <a:gd name="T8" fmla="*/ 34 w 116"/>
                  <a:gd name="T9" fmla="*/ 4 h 107"/>
                  <a:gd name="T10" fmla="*/ 31 w 116"/>
                  <a:gd name="T11" fmla="*/ 6 h 107"/>
                  <a:gd name="T12" fmla="*/ 29 w 116"/>
                  <a:gd name="T13" fmla="*/ 8 h 107"/>
                  <a:gd name="T14" fmla="*/ 27 w 116"/>
                  <a:gd name="T15" fmla="*/ 10 h 107"/>
                  <a:gd name="T16" fmla="*/ 24 w 116"/>
                  <a:gd name="T17" fmla="*/ 12 h 107"/>
                  <a:gd name="T18" fmla="*/ 22 w 116"/>
                  <a:gd name="T19" fmla="*/ 14 h 107"/>
                  <a:gd name="T20" fmla="*/ 19 w 116"/>
                  <a:gd name="T21" fmla="*/ 17 h 107"/>
                  <a:gd name="T22" fmla="*/ 17 w 116"/>
                  <a:gd name="T23" fmla="*/ 18 h 107"/>
                  <a:gd name="T24" fmla="*/ 15 w 116"/>
                  <a:gd name="T25" fmla="*/ 20 h 107"/>
                  <a:gd name="T26" fmla="*/ 12 w 116"/>
                  <a:gd name="T27" fmla="*/ 21 h 107"/>
                  <a:gd name="T28" fmla="*/ 10 w 116"/>
                  <a:gd name="T29" fmla="*/ 22 h 107"/>
                  <a:gd name="T30" fmla="*/ 7 w 116"/>
                  <a:gd name="T31" fmla="*/ 23 h 107"/>
                  <a:gd name="T32" fmla="*/ 5 w 116"/>
                  <a:gd name="T33" fmla="*/ 25 h 107"/>
                  <a:gd name="T34" fmla="*/ 2 w 116"/>
                  <a:gd name="T35" fmla="*/ 26 h 107"/>
                  <a:gd name="T36" fmla="*/ 0 w 116"/>
                  <a:gd name="T37" fmla="*/ 27 h 107"/>
                  <a:gd name="T38" fmla="*/ 0 w 116"/>
                  <a:gd name="T39" fmla="*/ 25 h 107"/>
                  <a:gd name="T40" fmla="*/ 1 w 116"/>
                  <a:gd name="T41" fmla="*/ 24 h 107"/>
                  <a:gd name="T42" fmla="*/ 2 w 116"/>
                  <a:gd name="T43" fmla="*/ 22 h 107"/>
                  <a:gd name="T44" fmla="*/ 3 w 116"/>
                  <a:gd name="T45" fmla="*/ 21 h 107"/>
                  <a:gd name="T46" fmla="*/ 4 w 116"/>
                  <a:gd name="T47" fmla="*/ 19 h 107"/>
                  <a:gd name="T48" fmla="*/ 6 w 116"/>
                  <a:gd name="T49" fmla="*/ 17 h 107"/>
                  <a:gd name="T50" fmla="*/ 8 w 116"/>
                  <a:gd name="T51" fmla="*/ 16 h 107"/>
                  <a:gd name="T52" fmla="*/ 10 w 116"/>
                  <a:gd name="T53" fmla="*/ 15 h 107"/>
                  <a:gd name="T54" fmla="*/ 11 w 116"/>
                  <a:gd name="T55" fmla="*/ 14 h 107"/>
                  <a:gd name="T56" fmla="*/ 12 w 116"/>
                  <a:gd name="T57" fmla="*/ 12 h 107"/>
                  <a:gd name="T58" fmla="*/ 13 w 116"/>
                  <a:gd name="T59" fmla="*/ 11 h 107"/>
                  <a:gd name="T60" fmla="*/ 15 w 116"/>
                  <a:gd name="T61" fmla="*/ 10 h 107"/>
                  <a:gd name="T62" fmla="*/ 19 w 116"/>
                  <a:gd name="T63" fmla="*/ 8 h 107"/>
                  <a:gd name="T64" fmla="*/ 23 w 116"/>
                  <a:gd name="T65" fmla="*/ 6 h 107"/>
                  <a:gd name="T66" fmla="*/ 24 w 116"/>
                  <a:gd name="T67" fmla="*/ 6 h 107"/>
                  <a:gd name="T68" fmla="*/ 26 w 116"/>
                  <a:gd name="T69" fmla="*/ 5 h 107"/>
                  <a:gd name="T70" fmla="*/ 28 w 116"/>
                  <a:gd name="T71" fmla="*/ 4 h 107"/>
                  <a:gd name="T72" fmla="*/ 30 w 116"/>
                  <a:gd name="T73" fmla="*/ 3 h 107"/>
                  <a:gd name="T74" fmla="*/ 31 w 116"/>
                  <a:gd name="T75" fmla="*/ 2 h 107"/>
                  <a:gd name="T76" fmla="*/ 33 w 116"/>
                  <a:gd name="T77" fmla="*/ 1 h 107"/>
                  <a:gd name="T78" fmla="*/ 35 w 116"/>
                  <a:gd name="T79" fmla="*/ 1 h 107"/>
                  <a:gd name="T80" fmla="*/ 37 w 116"/>
                  <a:gd name="T81" fmla="*/ 0 h 107"/>
                  <a:gd name="T82" fmla="*/ 37 w 116"/>
                  <a:gd name="T83" fmla="*/ 0 h 10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6"/>
                  <a:gd name="T127" fmla="*/ 0 h 107"/>
                  <a:gd name="T128" fmla="*/ 116 w 116"/>
                  <a:gd name="T129" fmla="*/ 107 h 10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6" h="107">
                    <a:moveTo>
                      <a:pt x="110" y="0"/>
                    </a:moveTo>
                    <a:lnTo>
                      <a:pt x="113" y="0"/>
                    </a:lnTo>
                    <a:lnTo>
                      <a:pt x="116" y="0"/>
                    </a:lnTo>
                    <a:lnTo>
                      <a:pt x="107" y="7"/>
                    </a:lnTo>
                    <a:lnTo>
                      <a:pt x="100" y="14"/>
                    </a:lnTo>
                    <a:lnTo>
                      <a:pt x="93" y="23"/>
                    </a:lnTo>
                    <a:lnTo>
                      <a:pt x="86" y="32"/>
                    </a:lnTo>
                    <a:lnTo>
                      <a:pt x="79" y="40"/>
                    </a:lnTo>
                    <a:lnTo>
                      <a:pt x="72" y="49"/>
                    </a:lnTo>
                    <a:lnTo>
                      <a:pt x="64" y="57"/>
                    </a:lnTo>
                    <a:lnTo>
                      <a:pt x="57" y="66"/>
                    </a:lnTo>
                    <a:lnTo>
                      <a:pt x="50" y="72"/>
                    </a:lnTo>
                    <a:lnTo>
                      <a:pt x="44" y="78"/>
                    </a:lnTo>
                    <a:lnTo>
                      <a:pt x="37" y="83"/>
                    </a:lnTo>
                    <a:lnTo>
                      <a:pt x="30" y="89"/>
                    </a:lnTo>
                    <a:lnTo>
                      <a:pt x="22" y="93"/>
                    </a:lnTo>
                    <a:lnTo>
                      <a:pt x="15" y="98"/>
                    </a:lnTo>
                    <a:lnTo>
                      <a:pt x="7" y="102"/>
                    </a:lnTo>
                    <a:lnTo>
                      <a:pt x="0" y="107"/>
                    </a:lnTo>
                    <a:lnTo>
                      <a:pt x="0" y="101"/>
                    </a:lnTo>
                    <a:lnTo>
                      <a:pt x="3" y="95"/>
                    </a:lnTo>
                    <a:lnTo>
                      <a:pt x="5" y="88"/>
                    </a:lnTo>
                    <a:lnTo>
                      <a:pt x="10" y="83"/>
                    </a:lnTo>
                    <a:lnTo>
                      <a:pt x="12" y="76"/>
                    </a:lnTo>
                    <a:lnTo>
                      <a:pt x="18" y="69"/>
                    </a:lnTo>
                    <a:lnTo>
                      <a:pt x="23" y="65"/>
                    </a:lnTo>
                    <a:lnTo>
                      <a:pt x="29" y="60"/>
                    </a:lnTo>
                    <a:lnTo>
                      <a:pt x="32" y="55"/>
                    </a:lnTo>
                    <a:lnTo>
                      <a:pt x="37" y="49"/>
                    </a:lnTo>
                    <a:lnTo>
                      <a:pt x="40" y="45"/>
                    </a:lnTo>
                    <a:lnTo>
                      <a:pt x="46" y="41"/>
                    </a:lnTo>
                    <a:lnTo>
                      <a:pt x="56" y="33"/>
                    </a:lnTo>
                    <a:lnTo>
                      <a:pt x="67" y="25"/>
                    </a:lnTo>
                    <a:lnTo>
                      <a:pt x="71" y="22"/>
                    </a:lnTo>
                    <a:lnTo>
                      <a:pt x="76" y="18"/>
                    </a:lnTo>
                    <a:lnTo>
                      <a:pt x="82" y="14"/>
                    </a:lnTo>
                    <a:lnTo>
                      <a:pt x="88" y="11"/>
                    </a:lnTo>
                    <a:lnTo>
                      <a:pt x="93" y="8"/>
                    </a:lnTo>
                    <a:lnTo>
                      <a:pt x="99" y="5"/>
                    </a:lnTo>
                    <a:lnTo>
                      <a:pt x="104" y="2"/>
                    </a:lnTo>
                    <a:lnTo>
                      <a:pt x="11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43" name="Freeform 696"/>
              <p:cNvSpPr/>
              <p:nvPr/>
            </p:nvSpPr>
            <p:spPr bwMode="auto">
              <a:xfrm>
                <a:off x="3277" y="196"/>
                <a:ext cx="62" cy="85"/>
              </a:xfrm>
              <a:custGeom>
                <a:avLst/>
                <a:gdLst>
                  <a:gd name="T0" fmla="*/ 55 w 187"/>
                  <a:gd name="T1" fmla="*/ 2 h 337"/>
                  <a:gd name="T2" fmla="*/ 61 w 187"/>
                  <a:gd name="T3" fmla="*/ 5 h 337"/>
                  <a:gd name="T4" fmla="*/ 62 w 187"/>
                  <a:gd name="T5" fmla="*/ 8 h 337"/>
                  <a:gd name="T6" fmla="*/ 58 w 187"/>
                  <a:gd name="T7" fmla="*/ 12 h 337"/>
                  <a:gd name="T8" fmla="*/ 53 w 187"/>
                  <a:gd name="T9" fmla="*/ 15 h 337"/>
                  <a:gd name="T10" fmla="*/ 47 w 187"/>
                  <a:gd name="T11" fmla="*/ 19 h 337"/>
                  <a:gd name="T12" fmla="*/ 41 w 187"/>
                  <a:gd name="T13" fmla="*/ 23 h 337"/>
                  <a:gd name="T14" fmla="*/ 38 w 187"/>
                  <a:gd name="T15" fmla="*/ 28 h 337"/>
                  <a:gd name="T16" fmla="*/ 34 w 187"/>
                  <a:gd name="T17" fmla="*/ 33 h 337"/>
                  <a:gd name="T18" fmla="*/ 30 w 187"/>
                  <a:gd name="T19" fmla="*/ 39 h 337"/>
                  <a:gd name="T20" fmla="*/ 28 w 187"/>
                  <a:gd name="T21" fmla="*/ 46 h 337"/>
                  <a:gd name="T22" fmla="*/ 27 w 187"/>
                  <a:gd name="T23" fmla="*/ 53 h 337"/>
                  <a:gd name="T24" fmla="*/ 27 w 187"/>
                  <a:gd name="T25" fmla="*/ 60 h 337"/>
                  <a:gd name="T26" fmla="*/ 27 w 187"/>
                  <a:gd name="T27" fmla="*/ 68 h 337"/>
                  <a:gd name="T28" fmla="*/ 28 w 187"/>
                  <a:gd name="T29" fmla="*/ 75 h 337"/>
                  <a:gd name="T30" fmla="*/ 29 w 187"/>
                  <a:gd name="T31" fmla="*/ 82 h 337"/>
                  <a:gd name="T32" fmla="*/ 27 w 187"/>
                  <a:gd name="T33" fmla="*/ 84 h 337"/>
                  <a:gd name="T34" fmla="*/ 22 w 187"/>
                  <a:gd name="T35" fmla="*/ 81 h 337"/>
                  <a:gd name="T36" fmla="*/ 18 w 187"/>
                  <a:gd name="T37" fmla="*/ 78 h 337"/>
                  <a:gd name="T38" fmla="*/ 14 w 187"/>
                  <a:gd name="T39" fmla="*/ 74 h 337"/>
                  <a:gd name="T40" fmla="*/ 11 w 187"/>
                  <a:gd name="T41" fmla="*/ 69 h 337"/>
                  <a:gd name="T42" fmla="*/ 8 w 187"/>
                  <a:gd name="T43" fmla="*/ 64 h 337"/>
                  <a:gd name="T44" fmla="*/ 5 w 187"/>
                  <a:gd name="T45" fmla="*/ 60 h 337"/>
                  <a:gd name="T46" fmla="*/ 2 w 187"/>
                  <a:gd name="T47" fmla="*/ 56 h 337"/>
                  <a:gd name="T48" fmla="*/ 0 w 187"/>
                  <a:gd name="T49" fmla="*/ 50 h 337"/>
                  <a:gd name="T50" fmla="*/ 1 w 187"/>
                  <a:gd name="T51" fmla="*/ 41 h 337"/>
                  <a:gd name="T52" fmla="*/ 4 w 187"/>
                  <a:gd name="T53" fmla="*/ 33 h 337"/>
                  <a:gd name="T54" fmla="*/ 9 w 187"/>
                  <a:gd name="T55" fmla="*/ 25 h 337"/>
                  <a:gd name="T56" fmla="*/ 16 w 187"/>
                  <a:gd name="T57" fmla="*/ 19 h 337"/>
                  <a:gd name="T58" fmla="*/ 24 w 187"/>
                  <a:gd name="T59" fmla="*/ 13 h 337"/>
                  <a:gd name="T60" fmla="*/ 34 w 187"/>
                  <a:gd name="T61" fmla="*/ 7 h 337"/>
                  <a:gd name="T62" fmla="*/ 44 w 187"/>
                  <a:gd name="T63" fmla="*/ 2 h 337"/>
                  <a:gd name="T64" fmla="*/ 50 w 187"/>
                  <a:gd name="T65" fmla="*/ 0 h 3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7"/>
                  <a:gd name="T100" fmla="*/ 0 h 337"/>
                  <a:gd name="T101" fmla="*/ 187 w 187"/>
                  <a:gd name="T102" fmla="*/ 337 h 3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7" h="337">
                    <a:moveTo>
                      <a:pt x="152" y="0"/>
                    </a:moveTo>
                    <a:lnTo>
                      <a:pt x="166" y="6"/>
                    </a:lnTo>
                    <a:lnTo>
                      <a:pt x="179" y="12"/>
                    </a:lnTo>
                    <a:lnTo>
                      <a:pt x="184" y="18"/>
                    </a:lnTo>
                    <a:lnTo>
                      <a:pt x="187" y="25"/>
                    </a:lnTo>
                    <a:lnTo>
                      <a:pt x="186" y="33"/>
                    </a:lnTo>
                    <a:lnTo>
                      <a:pt x="182" y="39"/>
                    </a:lnTo>
                    <a:lnTo>
                      <a:pt x="176" y="46"/>
                    </a:lnTo>
                    <a:lnTo>
                      <a:pt x="169" y="55"/>
                    </a:lnTo>
                    <a:lnTo>
                      <a:pt x="159" y="61"/>
                    </a:lnTo>
                    <a:lnTo>
                      <a:pt x="151" y="69"/>
                    </a:lnTo>
                    <a:lnTo>
                      <a:pt x="142" y="77"/>
                    </a:lnTo>
                    <a:lnTo>
                      <a:pt x="133" y="84"/>
                    </a:lnTo>
                    <a:lnTo>
                      <a:pt x="124" y="93"/>
                    </a:lnTo>
                    <a:lnTo>
                      <a:pt x="119" y="101"/>
                    </a:lnTo>
                    <a:lnTo>
                      <a:pt x="115" y="110"/>
                    </a:lnTo>
                    <a:lnTo>
                      <a:pt x="113" y="118"/>
                    </a:lnTo>
                    <a:lnTo>
                      <a:pt x="103" y="131"/>
                    </a:lnTo>
                    <a:lnTo>
                      <a:pt x="96" y="144"/>
                    </a:lnTo>
                    <a:lnTo>
                      <a:pt x="91" y="156"/>
                    </a:lnTo>
                    <a:lnTo>
                      <a:pt x="87" y="171"/>
                    </a:lnTo>
                    <a:lnTo>
                      <a:pt x="83" y="184"/>
                    </a:lnTo>
                    <a:lnTo>
                      <a:pt x="81" y="198"/>
                    </a:lnTo>
                    <a:lnTo>
                      <a:pt x="80" y="211"/>
                    </a:lnTo>
                    <a:lnTo>
                      <a:pt x="80" y="226"/>
                    </a:lnTo>
                    <a:lnTo>
                      <a:pt x="80" y="239"/>
                    </a:lnTo>
                    <a:lnTo>
                      <a:pt x="81" y="254"/>
                    </a:lnTo>
                    <a:lnTo>
                      <a:pt x="81" y="268"/>
                    </a:lnTo>
                    <a:lnTo>
                      <a:pt x="84" y="282"/>
                    </a:lnTo>
                    <a:lnTo>
                      <a:pt x="85" y="296"/>
                    </a:lnTo>
                    <a:lnTo>
                      <a:pt x="87" y="309"/>
                    </a:lnTo>
                    <a:lnTo>
                      <a:pt x="87" y="324"/>
                    </a:lnTo>
                    <a:lnTo>
                      <a:pt x="89" y="337"/>
                    </a:lnTo>
                    <a:lnTo>
                      <a:pt x="81" y="332"/>
                    </a:lnTo>
                    <a:lnTo>
                      <a:pt x="73" y="328"/>
                    </a:lnTo>
                    <a:lnTo>
                      <a:pt x="66" y="321"/>
                    </a:lnTo>
                    <a:lnTo>
                      <a:pt x="60" y="315"/>
                    </a:lnTo>
                    <a:lnTo>
                      <a:pt x="53" y="308"/>
                    </a:lnTo>
                    <a:lnTo>
                      <a:pt x="48" y="301"/>
                    </a:lnTo>
                    <a:lnTo>
                      <a:pt x="42" y="292"/>
                    </a:lnTo>
                    <a:lnTo>
                      <a:pt x="38" y="284"/>
                    </a:lnTo>
                    <a:lnTo>
                      <a:pt x="34" y="274"/>
                    </a:lnTo>
                    <a:lnTo>
                      <a:pt x="30" y="265"/>
                    </a:lnTo>
                    <a:lnTo>
                      <a:pt x="25" y="255"/>
                    </a:lnTo>
                    <a:lnTo>
                      <a:pt x="21" y="247"/>
                    </a:lnTo>
                    <a:lnTo>
                      <a:pt x="16" y="237"/>
                    </a:lnTo>
                    <a:lnTo>
                      <a:pt x="11" y="228"/>
                    </a:lnTo>
                    <a:lnTo>
                      <a:pt x="7" y="221"/>
                    </a:lnTo>
                    <a:lnTo>
                      <a:pt x="3" y="214"/>
                    </a:lnTo>
                    <a:lnTo>
                      <a:pt x="0" y="197"/>
                    </a:lnTo>
                    <a:lnTo>
                      <a:pt x="2" y="178"/>
                    </a:lnTo>
                    <a:lnTo>
                      <a:pt x="3" y="161"/>
                    </a:lnTo>
                    <a:lnTo>
                      <a:pt x="7" y="145"/>
                    </a:lnTo>
                    <a:lnTo>
                      <a:pt x="11" y="131"/>
                    </a:lnTo>
                    <a:lnTo>
                      <a:pt x="18" y="116"/>
                    </a:lnTo>
                    <a:lnTo>
                      <a:pt x="27" y="101"/>
                    </a:lnTo>
                    <a:lnTo>
                      <a:pt x="38" y="88"/>
                    </a:lnTo>
                    <a:lnTo>
                      <a:pt x="48" y="74"/>
                    </a:lnTo>
                    <a:lnTo>
                      <a:pt x="60" y="62"/>
                    </a:lnTo>
                    <a:lnTo>
                      <a:pt x="73" y="50"/>
                    </a:lnTo>
                    <a:lnTo>
                      <a:pt x="87" y="39"/>
                    </a:lnTo>
                    <a:lnTo>
                      <a:pt x="102" y="28"/>
                    </a:lnTo>
                    <a:lnTo>
                      <a:pt x="117" y="18"/>
                    </a:lnTo>
                    <a:lnTo>
                      <a:pt x="134" y="8"/>
                    </a:lnTo>
                    <a:lnTo>
                      <a:pt x="152" y="0"/>
                    </a:lnTo>
                    <a:close/>
                  </a:path>
                </a:pathLst>
              </a:custGeom>
              <a:solidFill>
                <a:srgbClr val="F59E92"/>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44" name="Freeform 697"/>
              <p:cNvSpPr/>
              <p:nvPr/>
            </p:nvSpPr>
            <p:spPr bwMode="auto">
              <a:xfrm>
                <a:off x="3439" y="202"/>
                <a:ext cx="72" cy="56"/>
              </a:xfrm>
              <a:custGeom>
                <a:avLst/>
                <a:gdLst>
                  <a:gd name="T0" fmla="*/ 21 w 216"/>
                  <a:gd name="T1" fmla="*/ 3 h 224"/>
                  <a:gd name="T2" fmla="*/ 32 w 216"/>
                  <a:gd name="T3" fmla="*/ 8 h 224"/>
                  <a:gd name="T4" fmla="*/ 41 w 216"/>
                  <a:gd name="T5" fmla="*/ 14 h 224"/>
                  <a:gd name="T6" fmla="*/ 50 w 216"/>
                  <a:gd name="T7" fmla="*/ 20 h 224"/>
                  <a:gd name="T8" fmla="*/ 57 w 216"/>
                  <a:gd name="T9" fmla="*/ 27 h 224"/>
                  <a:gd name="T10" fmla="*/ 63 w 216"/>
                  <a:gd name="T11" fmla="*/ 35 h 224"/>
                  <a:gd name="T12" fmla="*/ 68 w 216"/>
                  <a:gd name="T13" fmla="*/ 42 h 224"/>
                  <a:gd name="T14" fmla="*/ 71 w 216"/>
                  <a:gd name="T15" fmla="*/ 50 h 224"/>
                  <a:gd name="T16" fmla="*/ 70 w 216"/>
                  <a:gd name="T17" fmla="*/ 56 h 224"/>
                  <a:gd name="T18" fmla="*/ 63 w 216"/>
                  <a:gd name="T19" fmla="*/ 56 h 224"/>
                  <a:gd name="T20" fmla="*/ 58 w 216"/>
                  <a:gd name="T21" fmla="*/ 53 h 224"/>
                  <a:gd name="T22" fmla="*/ 56 w 216"/>
                  <a:gd name="T23" fmla="*/ 52 h 224"/>
                  <a:gd name="T24" fmla="*/ 58 w 216"/>
                  <a:gd name="T25" fmla="*/ 50 h 224"/>
                  <a:gd name="T26" fmla="*/ 60 w 216"/>
                  <a:gd name="T27" fmla="*/ 50 h 224"/>
                  <a:gd name="T28" fmla="*/ 57 w 216"/>
                  <a:gd name="T29" fmla="*/ 49 h 224"/>
                  <a:gd name="T30" fmla="*/ 52 w 216"/>
                  <a:gd name="T31" fmla="*/ 48 h 224"/>
                  <a:gd name="T32" fmla="*/ 48 w 216"/>
                  <a:gd name="T33" fmla="*/ 47 h 224"/>
                  <a:gd name="T34" fmla="*/ 45 w 216"/>
                  <a:gd name="T35" fmla="*/ 45 h 224"/>
                  <a:gd name="T36" fmla="*/ 42 w 216"/>
                  <a:gd name="T37" fmla="*/ 44 h 224"/>
                  <a:gd name="T38" fmla="*/ 40 w 216"/>
                  <a:gd name="T39" fmla="*/ 41 h 224"/>
                  <a:gd name="T40" fmla="*/ 40 w 216"/>
                  <a:gd name="T41" fmla="*/ 38 h 224"/>
                  <a:gd name="T42" fmla="*/ 40 w 216"/>
                  <a:gd name="T43" fmla="*/ 34 h 224"/>
                  <a:gd name="T44" fmla="*/ 40 w 216"/>
                  <a:gd name="T45" fmla="*/ 31 h 224"/>
                  <a:gd name="T46" fmla="*/ 39 w 216"/>
                  <a:gd name="T47" fmla="*/ 28 h 224"/>
                  <a:gd name="T48" fmla="*/ 36 w 216"/>
                  <a:gd name="T49" fmla="*/ 25 h 224"/>
                  <a:gd name="T50" fmla="*/ 31 w 216"/>
                  <a:gd name="T51" fmla="*/ 21 h 224"/>
                  <a:gd name="T52" fmla="*/ 26 w 216"/>
                  <a:gd name="T53" fmla="*/ 17 h 224"/>
                  <a:gd name="T54" fmla="*/ 23 w 216"/>
                  <a:gd name="T55" fmla="*/ 17 h 224"/>
                  <a:gd name="T56" fmla="*/ 23 w 216"/>
                  <a:gd name="T57" fmla="*/ 20 h 224"/>
                  <a:gd name="T58" fmla="*/ 25 w 216"/>
                  <a:gd name="T59" fmla="*/ 23 h 224"/>
                  <a:gd name="T60" fmla="*/ 26 w 216"/>
                  <a:gd name="T61" fmla="*/ 27 h 224"/>
                  <a:gd name="T62" fmla="*/ 25 w 216"/>
                  <a:gd name="T63" fmla="*/ 29 h 224"/>
                  <a:gd name="T64" fmla="*/ 24 w 216"/>
                  <a:gd name="T65" fmla="*/ 31 h 224"/>
                  <a:gd name="T66" fmla="*/ 26 w 216"/>
                  <a:gd name="T67" fmla="*/ 36 h 224"/>
                  <a:gd name="T68" fmla="*/ 27 w 216"/>
                  <a:gd name="T69" fmla="*/ 40 h 224"/>
                  <a:gd name="T70" fmla="*/ 25 w 216"/>
                  <a:gd name="T71" fmla="*/ 42 h 224"/>
                  <a:gd name="T72" fmla="*/ 20 w 216"/>
                  <a:gd name="T73" fmla="*/ 43 h 224"/>
                  <a:gd name="T74" fmla="*/ 16 w 216"/>
                  <a:gd name="T75" fmla="*/ 43 h 224"/>
                  <a:gd name="T76" fmla="*/ 12 w 216"/>
                  <a:gd name="T77" fmla="*/ 44 h 224"/>
                  <a:gd name="T78" fmla="*/ 8 w 216"/>
                  <a:gd name="T79" fmla="*/ 42 h 224"/>
                  <a:gd name="T80" fmla="*/ 6 w 216"/>
                  <a:gd name="T81" fmla="*/ 39 h 224"/>
                  <a:gd name="T82" fmla="*/ 4 w 216"/>
                  <a:gd name="T83" fmla="*/ 35 h 224"/>
                  <a:gd name="T84" fmla="*/ 1 w 216"/>
                  <a:gd name="T85" fmla="*/ 32 h 224"/>
                  <a:gd name="T86" fmla="*/ 0 w 216"/>
                  <a:gd name="T87" fmla="*/ 29 h 224"/>
                  <a:gd name="T88" fmla="*/ 0 w 216"/>
                  <a:gd name="T89" fmla="*/ 26 h 224"/>
                  <a:gd name="T90" fmla="*/ 2 w 216"/>
                  <a:gd name="T91" fmla="*/ 24 h 224"/>
                  <a:gd name="T92" fmla="*/ 6 w 216"/>
                  <a:gd name="T93" fmla="*/ 22 h 224"/>
                  <a:gd name="T94" fmla="*/ 9 w 216"/>
                  <a:gd name="T95" fmla="*/ 20 h 224"/>
                  <a:gd name="T96" fmla="*/ 9 w 216"/>
                  <a:gd name="T97" fmla="*/ 17 h 224"/>
                  <a:gd name="T98" fmla="*/ 10 w 216"/>
                  <a:gd name="T99" fmla="*/ 15 h 224"/>
                  <a:gd name="T100" fmla="*/ 10 w 216"/>
                  <a:gd name="T101" fmla="*/ 12 h 224"/>
                  <a:gd name="T102" fmla="*/ 12 w 216"/>
                  <a:gd name="T103" fmla="*/ 9 h 224"/>
                  <a:gd name="T104" fmla="*/ 13 w 216"/>
                  <a:gd name="T105" fmla="*/ 5 h 224"/>
                  <a:gd name="T106" fmla="*/ 11 w 216"/>
                  <a:gd name="T107" fmla="*/ 3 h 224"/>
                  <a:gd name="T108" fmla="*/ 11 w 216"/>
                  <a:gd name="T109" fmla="*/ 2 h 224"/>
                  <a:gd name="T110" fmla="*/ 13 w 216"/>
                  <a:gd name="T111" fmla="*/ 1 h 224"/>
                  <a:gd name="T112" fmla="*/ 15 w 216"/>
                  <a:gd name="T113" fmla="*/ 0 h 224"/>
                  <a:gd name="T114" fmla="*/ 17 w 216"/>
                  <a:gd name="T115" fmla="*/ 0 h 22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16"/>
                  <a:gd name="T175" fmla="*/ 0 h 224"/>
                  <a:gd name="T176" fmla="*/ 216 w 216"/>
                  <a:gd name="T177" fmla="*/ 224 h 22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16" h="224">
                    <a:moveTo>
                      <a:pt x="52" y="0"/>
                    </a:moveTo>
                    <a:lnTo>
                      <a:pt x="64" y="10"/>
                    </a:lnTo>
                    <a:lnTo>
                      <a:pt x="79" y="20"/>
                    </a:lnTo>
                    <a:lnTo>
                      <a:pt x="95" y="31"/>
                    </a:lnTo>
                    <a:lnTo>
                      <a:pt x="109" y="43"/>
                    </a:lnTo>
                    <a:lnTo>
                      <a:pt x="123" y="55"/>
                    </a:lnTo>
                    <a:lnTo>
                      <a:pt x="137" y="69"/>
                    </a:lnTo>
                    <a:lnTo>
                      <a:pt x="149" y="81"/>
                    </a:lnTo>
                    <a:lnTo>
                      <a:pt x="162" y="96"/>
                    </a:lnTo>
                    <a:lnTo>
                      <a:pt x="172" y="109"/>
                    </a:lnTo>
                    <a:lnTo>
                      <a:pt x="181" y="124"/>
                    </a:lnTo>
                    <a:lnTo>
                      <a:pt x="190" y="138"/>
                    </a:lnTo>
                    <a:lnTo>
                      <a:pt x="199" y="153"/>
                    </a:lnTo>
                    <a:lnTo>
                      <a:pt x="205" y="169"/>
                    </a:lnTo>
                    <a:lnTo>
                      <a:pt x="211" y="184"/>
                    </a:lnTo>
                    <a:lnTo>
                      <a:pt x="213" y="201"/>
                    </a:lnTo>
                    <a:lnTo>
                      <a:pt x="216" y="218"/>
                    </a:lnTo>
                    <a:lnTo>
                      <a:pt x="209" y="223"/>
                    </a:lnTo>
                    <a:lnTo>
                      <a:pt x="199" y="224"/>
                    </a:lnTo>
                    <a:lnTo>
                      <a:pt x="190" y="222"/>
                    </a:lnTo>
                    <a:lnTo>
                      <a:pt x="180" y="218"/>
                    </a:lnTo>
                    <a:lnTo>
                      <a:pt x="173" y="213"/>
                    </a:lnTo>
                    <a:lnTo>
                      <a:pt x="170" y="208"/>
                    </a:lnTo>
                    <a:lnTo>
                      <a:pt x="169" y="206"/>
                    </a:lnTo>
                    <a:lnTo>
                      <a:pt x="170" y="203"/>
                    </a:lnTo>
                    <a:lnTo>
                      <a:pt x="173" y="201"/>
                    </a:lnTo>
                    <a:lnTo>
                      <a:pt x="179" y="201"/>
                    </a:lnTo>
                    <a:lnTo>
                      <a:pt x="179" y="200"/>
                    </a:lnTo>
                    <a:lnTo>
                      <a:pt x="179" y="198"/>
                    </a:lnTo>
                    <a:lnTo>
                      <a:pt x="170" y="196"/>
                    </a:lnTo>
                    <a:lnTo>
                      <a:pt x="163" y="193"/>
                    </a:lnTo>
                    <a:lnTo>
                      <a:pt x="156" y="191"/>
                    </a:lnTo>
                    <a:lnTo>
                      <a:pt x="151" y="190"/>
                    </a:lnTo>
                    <a:lnTo>
                      <a:pt x="144" y="186"/>
                    </a:lnTo>
                    <a:lnTo>
                      <a:pt x="139" y="184"/>
                    </a:lnTo>
                    <a:lnTo>
                      <a:pt x="134" y="181"/>
                    </a:lnTo>
                    <a:lnTo>
                      <a:pt x="131" y="178"/>
                    </a:lnTo>
                    <a:lnTo>
                      <a:pt x="127" y="174"/>
                    </a:lnTo>
                    <a:lnTo>
                      <a:pt x="124" y="170"/>
                    </a:lnTo>
                    <a:lnTo>
                      <a:pt x="121" y="164"/>
                    </a:lnTo>
                    <a:lnTo>
                      <a:pt x="121" y="159"/>
                    </a:lnTo>
                    <a:lnTo>
                      <a:pt x="120" y="152"/>
                    </a:lnTo>
                    <a:lnTo>
                      <a:pt x="120" y="146"/>
                    </a:lnTo>
                    <a:lnTo>
                      <a:pt x="120" y="137"/>
                    </a:lnTo>
                    <a:lnTo>
                      <a:pt x="123" y="129"/>
                    </a:lnTo>
                    <a:lnTo>
                      <a:pt x="120" y="124"/>
                    </a:lnTo>
                    <a:lnTo>
                      <a:pt x="120" y="119"/>
                    </a:lnTo>
                    <a:lnTo>
                      <a:pt x="117" y="114"/>
                    </a:lnTo>
                    <a:lnTo>
                      <a:pt x="114" y="109"/>
                    </a:lnTo>
                    <a:lnTo>
                      <a:pt x="107" y="100"/>
                    </a:lnTo>
                    <a:lnTo>
                      <a:pt x="100" y="93"/>
                    </a:lnTo>
                    <a:lnTo>
                      <a:pt x="93" y="85"/>
                    </a:lnTo>
                    <a:lnTo>
                      <a:pt x="85" y="77"/>
                    </a:lnTo>
                    <a:lnTo>
                      <a:pt x="78" y="69"/>
                    </a:lnTo>
                    <a:lnTo>
                      <a:pt x="73" y="60"/>
                    </a:lnTo>
                    <a:lnTo>
                      <a:pt x="68" y="66"/>
                    </a:lnTo>
                    <a:lnTo>
                      <a:pt x="68" y="72"/>
                    </a:lnTo>
                    <a:lnTo>
                      <a:pt x="68" y="78"/>
                    </a:lnTo>
                    <a:lnTo>
                      <a:pt x="71" y="86"/>
                    </a:lnTo>
                    <a:lnTo>
                      <a:pt x="74" y="92"/>
                    </a:lnTo>
                    <a:lnTo>
                      <a:pt x="75" y="99"/>
                    </a:lnTo>
                    <a:lnTo>
                      <a:pt x="78" y="107"/>
                    </a:lnTo>
                    <a:lnTo>
                      <a:pt x="81" y="113"/>
                    </a:lnTo>
                    <a:lnTo>
                      <a:pt x="74" y="115"/>
                    </a:lnTo>
                    <a:lnTo>
                      <a:pt x="71" y="120"/>
                    </a:lnTo>
                    <a:lnTo>
                      <a:pt x="73" y="126"/>
                    </a:lnTo>
                    <a:lnTo>
                      <a:pt x="75" y="135"/>
                    </a:lnTo>
                    <a:lnTo>
                      <a:pt x="78" y="142"/>
                    </a:lnTo>
                    <a:lnTo>
                      <a:pt x="81" y="149"/>
                    </a:lnTo>
                    <a:lnTo>
                      <a:pt x="81" y="158"/>
                    </a:lnTo>
                    <a:lnTo>
                      <a:pt x="81" y="165"/>
                    </a:lnTo>
                    <a:lnTo>
                      <a:pt x="74" y="167"/>
                    </a:lnTo>
                    <a:lnTo>
                      <a:pt x="68" y="168"/>
                    </a:lnTo>
                    <a:lnTo>
                      <a:pt x="61" y="170"/>
                    </a:lnTo>
                    <a:lnTo>
                      <a:pt x="56" y="171"/>
                    </a:lnTo>
                    <a:lnTo>
                      <a:pt x="49" y="173"/>
                    </a:lnTo>
                    <a:lnTo>
                      <a:pt x="42" y="174"/>
                    </a:lnTo>
                    <a:lnTo>
                      <a:pt x="35" y="175"/>
                    </a:lnTo>
                    <a:lnTo>
                      <a:pt x="28" y="175"/>
                    </a:lnTo>
                    <a:lnTo>
                      <a:pt x="25" y="168"/>
                    </a:lnTo>
                    <a:lnTo>
                      <a:pt x="22" y="160"/>
                    </a:lnTo>
                    <a:lnTo>
                      <a:pt x="18" y="154"/>
                    </a:lnTo>
                    <a:lnTo>
                      <a:pt x="15" y="148"/>
                    </a:lnTo>
                    <a:lnTo>
                      <a:pt x="11" y="141"/>
                    </a:lnTo>
                    <a:lnTo>
                      <a:pt x="7" y="135"/>
                    </a:lnTo>
                    <a:lnTo>
                      <a:pt x="4" y="127"/>
                    </a:lnTo>
                    <a:lnTo>
                      <a:pt x="3" y="121"/>
                    </a:lnTo>
                    <a:lnTo>
                      <a:pt x="0" y="115"/>
                    </a:lnTo>
                    <a:lnTo>
                      <a:pt x="0" y="109"/>
                    </a:lnTo>
                    <a:lnTo>
                      <a:pt x="0" y="103"/>
                    </a:lnTo>
                    <a:lnTo>
                      <a:pt x="3" y="99"/>
                    </a:lnTo>
                    <a:lnTo>
                      <a:pt x="6" y="94"/>
                    </a:lnTo>
                    <a:lnTo>
                      <a:pt x="11" y="89"/>
                    </a:lnTo>
                    <a:lnTo>
                      <a:pt x="18" y="86"/>
                    </a:lnTo>
                    <a:lnTo>
                      <a:pt x="28" y="83"/>
                    </a:lnTo>
                    <a:lnTo>
                      <a:pt x="28" y="78"/>
                    </a:lnTo>
                    <a:lnTo>
                      <a:pt x="28" y="74"/>
                    </a:lnTo>
                    <a:lnTo>
                      <a:pt x="28" y="69"/>
                    </a:lnTo>
                    <a:lnTo>
                      <a:pt x="29" y="64"/>
                    </a:lnTo>
                    <a:lnTo>
                      <a:pt x="29" y="59"/>
                    </a:lnTo>
                    <a:lnTo>
                      <a:pt x="29" y="54"/>
                    </a:lnTo>
                    <a:lnTo>
                      <a:pt x="31" y="49"/>
                    </a:lnTo>
                    <a:lnTo>
                      <a:pt x="32" y="45"/>
                    </a:lnTo>
                    <a:lnTo>
                      <a:pt x="35" y="36"/>
                    </a:lnTo>
                    <a:lnTo>
                      <a:pt x="36" y="27"/>
                    </a:lnTo>
                    <a:lnTo>
                      <a:pt x="38" y="20"/>
                    </a:lnTo>
                    <a:lnTo>
                      <a:pt x="39" y="14"/>
                    </a:lnTo>
                    <a:lnTo>
                      <a:pt x="33" y="11"/>
                    </a:lnTo>
                    <a:lnTo>
                      <a:pt x="32" y="9"/>
                    </a:lnTo>
                    <a:lnTo>
                      <a:pt x="32" y="8"/>
                    </a:lnTo>
                    <a:lnTo>
                      <a:pt x="35" y="5"/>
                    </a:lnTo>
                    <a:lnTo>
                      <a:pt x="38" y="3"/>
                    </a:lnTo>
                    <a:lnTo>
                      <a:pt x="42" y="1"/>
                    </a:lnTo>
                    <a:lnTo>
                      <a:pt x="46" y="0"/>
                    </a:lnTo>
                    <a:lnTo>
                      <a:pt x="52" y="0"/>
                    </a:lnTo>
                    <a:close/>
                  </a:path>
                </a:pathLst>
              </a:custGeom>
              <a:solidFill>
                <a:srgbClr val="E6E6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45" name="Freeform 698"/>
              <p:cNvSpPr/>
              <p:nvPr/>
            </p:nvSpPr>
            <p:spPr bwMode="auto">
              <a:xfrm>
                <a:off x="3424" y="203"/>
                <a:ext cx="15" cy="15"/>
              </a:xfrm>
              <a:custGeom>
                <a:avLst/>
                <a:gdLst>
                  <a:gd name="T0" fmla="*/ 7 w 47"/>
                  <a:gd name="T1" fmla="*/ 0 h 60"/>
                  <a:gd name="T2" fmla="*/ 8 w 47"/>
                  <a:gd name="T3" fmla="*/ 0 h 60"/>
                  <a:gd name="T4" fmla="*/ 10 w 47"/>
                  <a:gd name="T5" fmla="*/ 0 h 60"/>
                  <a:gd name="T6" fmla="*/ 12 w 47"/>
                  <a:gd name="T7" fmla="*/ 1 h 60"/>
                  <a:gd name="T8" fmla="*/ 13 w 47"/>
                  <a:gd name="T9" fmla="*/ 2 h 60"/>
                  <a:gd name="T10" fmla="*/ 14 w 47"/>
                  <a:gd name="T11" fmla="*/ 4 h 60"/>
                  <a:gd name="T12" fmla="*/ 15 w 47"/>
                  <a:gd name="T13" fmla="*/ 5 h 60"/>
                  <a:gd name="T14" fmla="*/ 15 w 47"/>
                  <a:gd name="T15" fmla="*/ 7 h 60"/>
                  <a:gd name="T16" fmla="*/ 15 w 47"/>
                  <a:gd name="T17" fmla="*/ 9 h 60"/>
                  <a:gd name="T18" fmla="*/ 15 w 47"/>
                  <a:gd name="T19" fmla="*/ 10 h 60"/>
                  <a:gd name="T20" fmla="*/ 14 w 47"/>
                  <a:gd name="T21" fmla="*/ 12 h 60"/>
                  <a:gd name="T22" fmla="*/ 13 w 47"/>
                  <a:gd name="T23" fmla="*/ 13 h 60"/>
                  <a:gd name="T24" fmla="*/ 12 w 47"/>
                  <a:gd name="T25" fmla="*/ 14 h 60"/>
                  <a:gd name="T26" fmla="*/ 11 w 47"/>
                  <a:gd name="T27" fmla="*/ 15 h 60"/>
                  <a:gd name="T28" fmla="*/ 9 w 47"/>
                  <a:gd name="T29" fmla="*/ 15 h 60"/>
                  <a:gd name="T30" fmla="*/ 8 w 47"/>
                  <a:gd name="T31" fmla="*/ 14 h 60"/>
                  <a:gd name="T32" fmla="*/ 7 w 47"/>
                  <a:gd name="T33" fmla="*/ 13 h 60"/>
                  <a:gd name="T34" fmla="*/ 4 w 47"/>
                  <a:gd name="T35" fmla="*/ 14 h 60"/>
                  <a:gd name="T36" fmla="*/ 3 w 47"/>
                  <a:gd name="T37" fmla="*/ 14 h 60"/>
                  <a:gd name="T38" fmla="*/ 2 w 47"/>
                  <a:gd name="T39" fmla="*/ 14 h 60"/>
                  <a:gd name="T40" fmla="*/ 1 w 47"/>
                  <a:gd name="T41" fmla="*/ 13 h 60"/>
                  <a:gd name="T42" fmla="*/ 0 w 47"/>
                  <a:gd name="T43" fmla="*/ 12 h 60"/>
                  <a:gd name="T44" fmla="*/ 0 w 47"/>
                  <a:gd name="T45" fmla="*/ 10 h 60"/>
                  <a:gd name="T46" fmla="*/ 0 w 47"/>
                  <a:gd name="T47" fmla="*/ 8 h 60"/>
                  <a:gd name="T48" fmla="*/ 0 w 47"/>
                  <a:gd name="T49" fmla="*/ 7 h 60"/>
                  <a:gd name="T50" fmla="*/ 1 w 47"/>
                  <a:gd name="T51" fmla="*/ 6 h 60"/>
                  <a:gd name="T52" fmla="*/ 2 w 47"/>
                  <a:gd name="T53" fmla="*/ 4 h 60"/>
                  <a:gd name="T54" fmla="*/ 3 w 47"/>
                  <a:gd name="T55" fmla="*/ 3 h 60"/>
                  <a:gd name="T56" fmla="*/ 4 w 47"/>
                  <a:gd name="T57" fmla="*/ 2 h 60"/>
                  <a:gd name="T58" fmla="*/ 5 w 47"/>
                  <a:gd name="T59" fmla="*/ 1 h 60"/>
                  <a:gd name="T60" fmla="*/ 7 w 47"/>
                  <a:gd name="T61" fmla="*/ 0 h 60"/>
                  <a:gd name="T62" fmla="*/ 7 w 47"/>
                  <a:gd name="T63" fmla="*/ 0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7"/>
                  <a:gd name="T97" fmla="*/ 0 h 60"/>
                  <a:gd name="T98" fmla="*/ 47 w 4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7" h="60">
                    <a:moveTo>
                      <a:pt x="21" y="1"/>
                    </a:moveTo>
                    <a:lnTo>
                      <a:pt x="26" y="0"/>
                    </a:lnTo>
                    <a:lnTo>
                      <a:pt x="32" y="1"/>
                    </a:lnTo>
                    <a:lnTo>
                      <a:pt x="38" y="3"/>
                    </a:lnTo>
                    <a:lnTo>
                      <a:pt x="42" y="8"/>
                    </a:lnTo>
                    <a:lnTo>
                      <a:pt x="43" y="14"/>
                    </a:lnTo>
                    <a:lnTo>
                      <a:pt x="46" y="20"/>
                    </a:lnTo>
                    <a:lnTo>
                      <a:pt x="46" y="28"/>
                    </a:lnTo>
                    <a:lnTo>
                      <a:pt x="47" y="34"/>
                    </a:lnTo>
                    <a:lnTo>
                      <a:pt x="46" y="40"/>
                    </a:lnTo>
                    <a:lnTo>
                      <a:pt x="45" y="47"/>
                    </a:lnTo>
                    <a:lnTo>
                      <a:pt x="42" y="51"/>
                    </a:lnTo>
                    <a:lnTo>
                      <a:pt x="39" y="57"/>
                    </a:lnTo>
                    <a:lnTo>
                      <a:pt x="33" y="58"/>
                    </a:lnTo>
                    <a:lnTo>
                      <a:pt x="29" y="60"/>
                    </a:lnTo>
                    <a:lnTo>
                      <a:pt x="25" y="57"/>
                    </a:lnTo>
                    <a:lnTo>
                      <a:pt x="21" y="53"/>
                    </a:lnTo>
                    <a:lnTo>
                      <a:pt x="14" y="55"/>
                    </a:lnTo>
                    <a:lnTo>
                      <a:pt x="10" y="55"/>
                    </a:lnTo>
                    <a:lnTo>
                      <a:pt x="6" y="55"/>
                    </a:lnTo>
                    <a:lnTo>
                      <a:pt x="3" y="52"/>
                    </a:lnTo>
                    <a:lnTo>
                      <a:pt x="0" y="46"/>
                    </a:lnTo>
                    <a:lnTo>
                      <a:pt x="0" y="39"/>
                    </a:lnTo>
                    <a:lnTo>
                      <a:pt x="0" y="33"/>
                    </a:lnTo>
                    <a:lnTo>
                      <a:pt x="0" y="28"/>
                    </a:lnTo>
                    <a:lnTo>
                      <a:pt x="3" y="23"/>
                    </a:lnTo>
                    <a:lnTo>
                      <a:pt x="6" y="17"/>
                    </a:lnTo>
                    <a:lnTo>
                      <a:pt x="8" y="11"/>
                    </a:lnTo>
                    <a:lnTo>
                      <a:pt x="13" y="7"/>
                    </a:lnTo>
                    <a:lnTo>
                      <a:pt x="15" y="2"/>
                    </a:lnTo>
                    <a:lnTo>
                      <a:pt x="21" y="1"/>
                    </a:lnTo>
                    <a:close/>
                  </a:path>
                </a:pathLst>
              </a:custGeom>
              <a:solidFill>
                <a:srgbClr val="E6E6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46" name="Freeform 699"/>
              <p:cNvSpPr/>
              <p:nvPr/>
            </p:nvSpPr>
            <p:spPr bwMode="auto">
              <a:xfrm>
                <a:off x="3235" y="205"/>
                <a:ext cx="4" cy="7"/>
              </a:xfrm>
              <a:custGeom>
                <a:avLst/>
                <a:gdLst>
                  <a:gd name="T0" fmla="*/ 3 w 12"/>
                  <a:gd name="T1" fmla="*/ 0 h 29"/>
                  <a:gd name="T2" fmla="*/ 4 w 12"/>
                  <a:gd name="T3" fmla="*/ 1 h 29"/>
                  <a:gd name="T4" fmla="*/ 3 w 12"/>
                  <a:gd name="T5" fmla="*/ 4 h 29"/>
                  <a:gd name="T6" fmla="*/ 2 w 12"/>
                  <a:gd name="T7" fmla="*/ 4 h 29"/>
                  <a:gd name="T8" fmla="*/ 2 w 12"/>
                  <a:gd name="T9" fmla="*/ 5 h 29"/>
                  <a:gd name="T10" fmla="*/ 2 w 12"/>
                  <a:gd name="T11" fmla="*/ 6 h 29"/>
                  <a:gd name="T12" fmla="*/ 2 w 12"/>
                  <a:gd name="T13" fmla="*/ 7 h 29"/>
                  <a:gd name="T14" fmla="*/ 1 w 12"/>
                  <a:gd name="T15" fmla="*/ 7 h 29"/>
                  <a:gd name="T16" fmla="*/ 0 w 12"/>
                  <a:gd name="T17" fmla="*/ 6 h 29"/>
                  <a:gd name="T18" fmla="*/ 0 w 12"/>
                  <a:gd name="T19" fmla="*/ 5 h 29"/>
                  <a:gd name="T20" fmla="*/ 0 w 12"/>
                  <a:gd name="T21" fmla="*/ 4 h 29"/>
                  <a:gd name="T22" fmla="*/ 0 w 12"/>
                  <a:gd name="T23" fmla="*/ 4 h 29"/>
                  <a:gd name="T24" fmla="*/ 0 w 12"/>
                  <a:gd name="T25" fmla="*/ 1 h 29"/>
                  <a:gd name="T26" fmla="*/ 3 w 12"/>
                  <a:gd name="T27" fmla="*/ 0 h 29"/>
                  <a:gd name="T28" fmla="*/ 3 w 12"/>
                  <a:gd name="T29" fmla="*/ 0 h 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
                  <a:gd name="T46" fmla="*/ 0 h 29"/>
                  <a:gd name="T47" fmla="*/ 12 w 12"/>
                  <a:gd name="T48" fmla="*/ 29 h 2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 h="29">
                    <a:moveTo>
                      <a:pt x="9" y="0"/>
                    </a:moveTo>
                    <a:lnTo>
                      <a:pt x="12" y="6"/>
                    </a:lnTo>
                    <a:lnTo>
                      <a:pt x="9" y="15"/>
                    </a:lnTo>
                    <a:lnTo>
                      <a:pt x="7" y="17"/>
                    </a:lnTo>
                    <a:lnTo>
                      <a:pt x="5" y="21"/>
                    </a:lnTo>
                    <a:lnTo>
                      <a:pt x="5" y="26"/>
                    </a:lnTo>
                    <a:lnTo>
                      <a:pt x="7" y="29"/>
                    </a:lnTo>
                    <a:lnTo>
                      <a:pt x="4" y="29"/>
                    </a:lnTo>
                    <a:lnTo>
                      <a:pt x="1" y="26"/>
                    </a:lnTo>
                    <a:lnTo>
                      <a:pt x="0" y="21"/>
                    </a:lnTo>
                    <a:lnTo>
                      <a:pt x="0" y="17"/>
                    </a:lnTo>
                    <a:lnTo>
                      <a:pt x="0" y="15"/>
                    </a:lnTo>
                    <a:lnTo>
                      <a:pt x="1" y="6"/>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47" name="Freeform 700"/>
              <p:cNvSpPr/>
              <p:nvPr/>
            </p:nvSpPr>
            <p:spPr bwMode="auto">
              <a:xfrm>
                <a:off x="3368" y="207"/>
                <a:ext cx="40" cy="23"/>
              </a:xfrm>
              <a:custGeom>
                <a:avLst/>
                <a:gdLst>
                  <a:gd name="T0" fmla="*/ 10 w 121"/>
                  <a:gd name="T1" fmla="*/ 0 h 90"/>
                  <a:gd name="T2" fmla="*/ 12 w 121"/>
                  <a:gd name="T3" fmla="*/ 1 h 90"/>
                  <a:gd name="T4" fmla="*/ 15 w 121"/>
                  <a:gd name="T5" fmla="*/ 2 h 90"/>
                  <a:gd name="T6" fmla="*/ 17 w 121"/>
                  <a:gd name="T7" fmla="*/ 4 h 90"/>
                  <a:gd name="T8" fmla="*/ 18 w 121"/>
                  <a:gd name="T9" fmla="*/ 5 h 90"/>
                  <a:gd name="T10" fmla="*/ 20 w 121"/>
                  <a:gd name="T11" fmla="*/ 4 h 90"/>
                  <a:gd name="T12" fmla="*/ 22 w 121"/>
                  <a:gd name="T13" fmla="*/ 4 h 90"/>
                  <a:gd name="T14" fmla="*/ 25 w 121"/>
                  <a:gd name="T15" fmla="*/ 5 h 90"/>
                  <a:gd name="T16" fmla="*/ 28 w 121"/>
                  <a:gd name="T17" fmla="*/ 6 h 90"/>
                  <a:gd name="T18" fmla="*/ 31 w 121"/>
                  <a:gd name="T19" fmla="*/ 7 h 90"/>
                  <a:gd name="T20" fmla="*/ 34 w 121"/>
                  <a:gd name="T21" fmla="*/ 8 h 90"/>
                  <a:gd name="T22" fmla="*/ 37 w 121"/>
                  <a:gd name="T23" fmla="*/ 9 h 90"/>
                  <a:gd name="T24" fmla="*/ 40 w 121"/>
                  <a:gd name="T25" fmla="*/ 9 h 90"/>
                  <a:gd name="T26" fmla="*/ 39 w 121"/>
                  <a:gd name="T27" fmla="*/ 12 h 90"/>
                  <a:gd name="T28" fmla="*/ 37 w 121"/>
                  <a:gd name="T29" fmla="*/ 14 h 90"/>
                  <a:gd name="T30" fmla="*/ 34 w 121"/>
                  <a:gd name="T31" fmla="*/ 16 h 90"/>
                  <a:gd name="T32" fmla="*/ 31 w 121"/>
                  <a:gd name="T33" fmla="*/ 16 h 90"/>
                  <a:gd name="T34" fmla="*/ 31 w 121"/>
                  <a:gd name="T35" fmla="*/ 18 h 90"/>
                  <a:gd name="T36" fmla="*/ 31 w 121"/>
                  <a:gd name="T37" fmla="*/ 20 h 90"/>
                  <a:gd name="T38" fmla="*/ 31 w 121"/>
                  <a:gd name="T39" fmla="*/ 21 h 90"/>
                  <a:gd name="T40" fmla="*/ 31 w 121"/>
                  <a:gd name="T41" fmla="*/ 23 h 90"/>
                  <a:gd name="T42" fmla="*/ 29 w 121"/>
                  <a:gd name="T43" fmla="*/ 22 h 90"/>
                  <a:gd name="T44" fmla="*/ 28 w 121"/>
                  <a:gd name="T45" fmla="*/ 22 h 90"/>
                  <a:gd name="T46" fmla="*/ 26 w 121"/>
                  <a:gd name="T47" fmla="*/ 21 h 90"/>
                  <a:gd name="T48" fmla="*/ 24 w 121"/>
                  <a:gd name="T49" fmla="*/ 21 h 90"/>
                  <a:gd name="T50" fmla="*/ 22 w 121"/>
                  <a:gd name="T51" fmla="*/ 20 h 90"/>
                  <a:gd name="T52" fmla="*/ 20 w 121"/>
                  <a:gd name="T53" fmla="*/ 20 h 90"/>
                  <a:gd name="T54" fmla="*/ 18 w 121"/>
                  <a:gd name="T55" fmla="*/ 19 h 90"/>
                  <a:gd name="T56" fmla="*/ 17 w 121"/>
                  <a:gd name="T57" fmla="*/ 18 h 90"/>
                  <a:gd name="T58" fmla="*/ 15 w 121"/>
                  <a:gd name="T59" fmla="*/ 17 h 90"/>
                  <a:gd name="T60" fmla="*/ 13 w 121"/>
                  <a:gd name="T61" fmla="*/ 16 h 90"/>
                  <a:gd name="T62" fmla="*/ 11 w 121"/>
                  <a:gd name="T63" fmla="*/ 15 h 90"/>
                  <a:gd name="T64" fmla="*/ 10 w 121"/>
                  <a:gd name="T65" fmla="*/ 14 h 90"/>
                  <a:gd name="T66" fmla="*/ 6 w 121"/>
                  <a:gd name="T67" fmla="*/ 12 h 90"/>
                  <a:gd name="T68" fmla="*/ 4 w 121"/>
                  <a:gd name="T69" fmla="*/ 10 h 90"/>
                  <a:gd name="T70" fmla="*/ 2 w 121"/>
                  <a:gd name="T71" fmla="*/ 9 h 90"/>
                  <a:gd name="T72" fmla="*/ 1 w 121"/>
                  <a:gd name="T73" fmla="*/ 7 h 90"/>
                  <a:gd name="T74" fmla="*/ 0 w 121"/>
                  <a:gd name="T75" fmla="*/ 6 h 90"/>
                  <a:gd name="T76" fmla="*/ 0 w 121"/>
                  <a:gd name="T77" fmla="*/ 4 h 90"/>
                  <a:gd name="T78" fmla="*/ 1 w 121"/>
                  <a:gd name="T79" fmla="*/ 3 h 90"/>
                  <a:gd name="T80" fmla="*/ 3 w 121"/>
                  <a:gd name="T81" fmla="*/ 2 h 90"/>
                  <a:gd name="T82" fmla="*/ 5 w 121"/>
                  <a:gd name="T83" fmla="*/ 1 h 90"/>
                  <a:gd name="T84" fmla="*/ 6 w 121"/>
                  <a:gd name="T85" fmla="*/ 1 h 90"/>
                  <a:gd name="T86" fmla="*/ 7 w 121"/>
                  <a:gd name="T87" fmla="*/ 0 h 90"/>
                  <a:gd name="T88" fmla="*/ 10 w 121"/>
                  <a:gd name="T89" fmla="*/ 0 h 90"/>
                  <a:gd name="T90" fmla="*/ 10 w 121"/>
                  <a:gd name="T91" fmla="*/ 0 h 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1"/>
                  <a:gd name="T139" fmla="*/ 0 h 90"/>
                  <a:gd name="T140" fmla="*/ 121 w 121"/>
                  <a:gd name="T141" fmla="*/ 90 h 9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1" h="90">
                    <a:moveTo>
                      <a:pt x="30" y="0"/>
                    </a:moveTo>
                    <a:lnTo>
                      <a:pt x="37" y="2"/>
                    </a:lnTo>
                    <a:lnTo>
                      <a:pt x="46" y="8"/>
                    </a:lnTo>
                    <a:lnTo>
                      <a:pt x="50" y="14"/>
                    </a:lnTo>
                    <a:lnTo>
                      <a:pt x="54" y="20"/>
                    </a:lnTo>
                    <a:lnTo>
                      <a:pt x="61" y="17"/>
                    </a:lnTo>
                    <a:lnTo>
                      <a:pt x="68" y="17"/>
                    </a:lnTo>
                    <a:lnTo>
                      <a:pt x="76" y="18"/>
                    </a:lnTo>
                    <a:lnTo>
                      <a:pt x="85" y="24"/>
                    </a:lnTo>
                    <a:lnTo>
                      <a:pt x="94" y="26"/>
                    </a:lnTo>
                    <a:lnTo>
                      <a:pt x="103" y="31"/>
                    </a:lnTo>
                    <a:lnTo>
                      <a:pt x="111" y="35"/>
                    </a:lnTo>
                    <a:lnTo>
                      <a:pt x="121" y="37"/>
                    </a:lnTo>
                    <a:lnTo>
                      <a:pt x="118" y="45"/>
                    </a:lnTo>
                    <a:lnTo>
                      <a:pt x="113" y="53"/>
                    </a:lnTo>
                    <a:lnTo>
                      <a:pt x="104" y="61"/>
                    </a:lnTo>
                    <a:lnTo>
                      <a:pt x="94" y="64"/>
                    </a:lnTo>
                    <a:lnTo>
                      <a:pt x="94" y="69"/>
                    </a:lnTo>
                    <a:lnTo>
                      <a:pt x="94" y="77"/>
                    </a:lnTo>
                    <a:lnTo>
                      <a:pt x="94" y="83"/>
                    </a:lnTo>
                    <a:lnTo>
                      <a:pt x="94" y="90"/>
                    </a:lnTo>
                    <a:lnTo>
                      <a:pt x="89" y="88"/>
                    </a:lnTo>
                    <a:lnTo>
                      <a:pt x="85" y="86"/>
                    </a:lnTo>
                    <a:lnTo>
                      <a:pt x="78" y="84"/>
                    </a:lnTo>
                    <a:lnTo>
                      <a:pt x="74" y="83"/>
                    </a:lnTo>
                    <a:lnTo>
                      <a:pt x="68" y="79"/>
                    </a:lnTo>
                    <a:lnTo>
                      <a:pt x="62" y="77"/>
                    </a:lnTo>
                    <a:lnTo>
                      <a:pt x="55" y="74"/>
                    </a:lnTo>
                    <a:lnTo>
                      <a:pt x="51" y="72"/>
                    </a:lnTo>
                    <a:lnTo>
                      <a:pt x="46" y="67"/>
                    </a:lnTo>
                    <a:lnTo>
                      <a:pt x="39" y="64"/>
                    </a:lnTo>
                    <a:lnTo>
                      <a:pt x="33" y="59"/>
                    </a:lnTo>
                    <a:lnTo>
                      <a:pt x="29" y="56"/>
                    </a:lnTo>
                    <a:lnTo>
                      <a:pt x="19" y="48"/>
                    </a:lnTo>
                    <a:lnTo>
                      <a:pt x="11" y="41"/>
                    </a:lnTo>
                    <a:lnTo>
                      <a:pt x="5" y="34"/>
                    </a:lnTo>
                    <a:lnTo>
                      <a:pt x="2" y="28"/>
                    </a:lnTo>
                    <a:lnTo>
                      <a:pt x="0" y="22"/>
                    </a:lnTo>
                    <a:lnTo>
                      <a:pt x="1" y="17"/>
                    </a:lnTo>
                    <a:lnTo>
                      <a:pt x="4" y="11"/>
                    </a:lnTo>
                    <a:lnTo>
                      <a:pt x="9" y="7"/>
                    </a:lnTo>
                    <a:lnTo>
                      <a:pt x="14" y="3"/>
                    </a:lnTo>
                    <a:lnTo>
                      <a:pt x="18" y="2"/>
                    </a:lnTo>
                    <a:lnTo>
                      <a:pt x="22" y="1"/>
                    </a:lnTo>
                    <a:lnTo>
                      <a:pt x="30" y="0"/>
                    </a:lnTo>
                    <a:close/>
                  </a:path>
                </a:pathLst>
              </a:custGeom>
              <a:solidFill>
                <a:srgbClr val="E6E6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48" name="Freeform 701"/>
              <p:cNvSpPr/>
              <p:nvPr/>
            </p:nvSpPr>
            <p:spPr bwMode="auto">
              <a:xfrm>
                <a:off x="3324" y="217"/>
                <a:ext cx="98" cy="74"/>
              </a:xfrm>
              <a:custGeom>
                <a:avLst/>
                <a:gdLst>
                  <a:gd name="T0" fmla="*/ 34 w 293"/>
                  <a:gd name="T1" fmla="*/ 1 h 294"/>
                  <a:gd name="T2" fmla="*/ 43 w 293"/>
                  <a:gd name="T3" fmla="*/ 4 h 294"/>
                  <a:gd name="T4" fmla="*/ 51 w 293"/>
                  <a:gd name="T5" fmla="*/ 9 h 294"/>
                  <a:gd name="T6" fmla="*/ 59 w 293"/>
                  <a:gd name="T7" fmla="*/ 14 h 294"/>
                  <a:gd name="T8" fmla="*/ 66 w 293"/>
                  <a:gd name="T9" fmla="*/ 19 h 294"/>
                  <a:gd name="T10" fmla="*/ 72 w 293"/>
                  <a:gd name="T11" fmla="*/ 21 h 294"/>
                  <a:gd name="T12" fmla="*/ 80 w 293"/>
                  <a:gd name="T13" fmla="*/ 17 h 294"/>
                  <a:gd name="T14" fmla="*/ 90 w 293"/>
                  <a:gd name="T15" fmla="*/ 19 h 294"/>
                  <a:gd name="T16" fmla="*/ 97 w 293"/>
                  <a:gd name="T17" fmla="*/ 27 h 294"/>
                  <a:gd name="T18" fmla="*/ 98 w 293"/>
                  <a:gd name="T19" fmla="*/ 36 h 294"/>
                  <a:gd name="T20" fmla="*/ 95 w 293"/>
                  <a:gd name="T21" fmla="*/ 44 h 294"/>
                  <a:gd name="T22" fmla="*/ 88 w 293"/>
                  <a:gd name="T23" fmla="*/ 45 h 294"/>
                  <a:gd name="T24" fmla="*/ 81 w 293"/>
                  <a:gd name="T25" fmla="*/ 40 h 294"/>
                  <a:gd name="T26" fmla="*/ 75 w 293"/>
                  <a:gd name="T27" fmla="*/ 34 h 294"/>
                  <a:gd name="T28" fmla="*/ 68 w 293"/>
                  <a:gd name="T29" fmla="*/ 29 h 294"/>
                  <a:gd name="T30" fmla="*/ 60 w 293"/>
                  <a:gd name="T31" fmla="*/ 24 h 294"/>
                  <a:gd name="T32" fmla="*/ 51 w 293"/>
                  <a:gd name="T33" fmla="*/ 21 h 294"/>
                  <a:gd name="T34" fmla="*/ 55 w 293"/>
                  <a:gd name="T35" fmla="*/ 30 h 294"/>
                  <a:gd name="T36" fmla="*/ 61 w 293"/>
                  <a:gd name="T37" fmla="*/ 40 h 294"/>
                  <a:gd name="T38" fmla="*/ 69 w 293"/>
                  <a:gd name="T39" fmla="*/ 49 h 294"/>
                  <a:gd name="T40" fmla="*/ 78 w 293"/>
                  <a:gd name="T41" fmla="*/ 58 h 294"/>
                  <a:gd name="T42" fmla="*/ 88 w 293"/>
                  <a:gd name="T43" fmla="*/ 66 h 294"/>
                  <a:gd name="T44" fmla="*/ 91 w 293"/>
                  <a:gd name="T45" fmla="*/ 70 h 294"/>
                  <a:gd name="T46" fmla="*/ 85 w 293"/>
                  <a:gd name="T47" fmla="*/ 72 h 294"/>
                  <a:gd name="T48" fmla="*/ 79 w 293"/>
                  <a:gd name="T49" fmla="*/ 73 h 294"/>
                  <a:gd name="T50" fmla="*/ 73 w 293"/>
                  <a:gd name="T51" fmla="*/ 74 h 294"/>
                  <a:gd name="T52" fmla="*/ 67 w 293"/>
                  <a:gd name="T53" fmla="*/ 73 h 294"/>
                  <a:gd name="T54" fmla="*/ 61 w 293"/>
                  <a:gd name="T55" fmla="*/ 71 h 294"/>
                  <a:gd name="T56" fmla="*/ 52 w 293"/>
                  <a:gd name="T57" fmla="*/ 69 h 294"/>
                  <a:gd name="T58" fmla="*/ 44 w 293"/>
                  <a:gd name="T59" fmla="*/ 64 h 294"/>
                  <a:gd name="T60" fmla="*/ 42 w 293"/>
                  <a:gd name="T61" fmla="*/ 58 h 294"/>
                  <a:gd name="T62" fmla="*/ 38 w 293"/>
                  <a:gd name="T63" fmla="*/ 52 h 294"/>
                  <a:gd name="T64" fmla="*/ 31 w 293"/>
                  <a:gd name="T65" fmla="*/ 48 h 294"/>
                  <a:gd name="T66" fmla="*/ 22 w 293"/>
                  <a:gd name="T67" fmla="*/ 45 h 294"/>
                  <a:gd name="T68" fmla="*/ 21 w 293"/>
                  <a:gd name="T69" fmla="*/ 40 h 294"/>
                  <a:gd name="T70" fmla="*/ 20 w 293"/>
                  <a:gd name="T71" fmla="*/ 34 h 294"/>
                  <a:gd name="T72" fmla="*/ 21 w 293"/>
                  <a:gd name="T73" fmla="*/ 28 h 294"/>
                  <a:gd name="T74" fmla="*/ 21 w 293"/>
                  <a:gd name="T75" fmla="*/ 23 h 294"/>
                  <a:gd name="T76" fmla="*/ 22 w 293"/>
                  <a:gd name="T77" fmla="*/ 17 h 294"/>
                  <a:gd name="T78" fmla="*/ 16 w 293"/>
                  <a:gd name="T79" fmla="*/ 21 h 294"/>
                  <a:gd name="T80" fmla="*/ 10 w 293"/>
                  <a:gd name="T81" fmla="*/ 26 h 294"/>
                  <a:gd name="T82" fmla="*/ 3 w 293"/>
                  <a:gd name="T83" fmla="*/ 30 h 294"/>
                  <a:gd name="T84" fmla="*/ 0 w 293"/>
                  <a:gd name="T85" fmla="*/ 27 h 294"/>
                  <a:gd name="T86" fmla="*/ 2 w 293"/>
                  <a:gd name="T87" fmla="*/ 20 h 294"/>
                  <a:gd name="T88" fmla="*/ 5 w 293"/>
                  <a:gd name="T89" fmla="*/ 16 h 294"/>
                  <a:gd name="T90" fmla="*/ 9 w 293"/>
                  <a:gd name="T91" fmla="*/ 12 h 294"/>
                  <a:gd name="T92" fmla="*/ 15 w 293"/>
                  <a:gd name="T93" fmla="*/ 8 h 294"/>
                  <a:gd name="T94" fmla="*/ 20 w 293"/>
                  <a:gd name="T95" fmla="*/ 4 h 294"/>
                  <a:gd name="T96" fmla="*/ 26 w 293"/>
                  <a:gd name="T97" fmla="*/ 0 h 29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3"/>
                  <a:gd name="T148" fmla="*/ 0 h 294"/>
                  <a:gd name="T149" fmla="*/ 293 w 293"/>
                  <a:gd name="T150" fmla="*/ 294 h 29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3" h="294">
                    <a:moveTo>
                      <a:pt x="79" y="0"/>
                    </a:moveTo>
                    <a:lnTo>
                      <a:pt x="90" y="0"/>
                    </a:lnTo>
                    <a:lnTo>
                      <a:pt x="101" y="3"/>
                    </a:lnTo>
                    <a:lnTo>
                      <a:pt x="111" y="5"/>
                    </a:lnTo>
                    <a:lnTo>
                      <a:pt x="120" y="10"/>
                    </a:lnTo>
                    <a:lnTo>
                      <a:pt x="129" y="15"/>
                    </a:lnTo>
                    <a:lnTo>
                      <a:pt x="137" y="21"/>
                    </a:lnTo>
                    <a:lnTo>
                      <a:pt x="146" y="27"/>
                    </a:lnTo>
                    <a:lnTo>
                      <a:pt x="153" y="34"/>
                    </a:lnTo>
                    <a:lnTo>
                      <a:pt x="159" y="42"/>
                    </a:lnTo>
                    <a:lnTo>
                      <a:pt x="168" y="49"/>
                    </a:lnTo>
                    <a:lnTo>
                      <a:pt x="175" y="56"/>
                    </a:lnTo>
                    <a:lnTo>
                      <a:pt x="182" y="64"/>
                    </a:lnTo>
                    <a:lnTo>
                      <a:pt x="189" y="70"/>
                    </a:lnTo>
                    <a:lnTo>
                      <a:pt x="197" y="76"/>
                    </a:lnTo>
                    <a:lnTo>
                      <a:pt x="206" y="81"/>
                    </a:lnTo>
                    <a:lnTo>
                      <a:pt x="215" y="87"/>
                    </a:lnTo>
                    <a:lnTo>
                      <a:pt x="214" y="82"/>
                    </a:lnTo>
                    <a:lnTo>
                      <a:pt x="212" y="80"/>
                    </a:lnTo>
                    <a:lnTo>
                      <a:pt x="226" y="70"/>
                    </a:lnTo>
                    <a:lnTo>
                      <a:pt x="239" y="66"/>
                    </a:lnTo>
                    <a:lnTo>
                      <a:pt x="250" y="66"/>
                    </a:lnTo>
                    <a:lnTo>
                      <a:pt x="261" y="70"/>
                    </a:lnTo>
                    <a:lnTo>
                      <a:pt x="270" y="76"/>
                    </a:lnTo>
                    <a:lnTo>
                      <a:pt x="278" y="85"/>
                    </a:lnTo>
                    <a:lnTo>
                      <a:pt x="284" y="94"/>
                    </a:lnTo>
                    <a:lnTo>
                      <a:pt x="289" y="107"/>
                    </a:lnTo>
                    <a:lnTo>
                      <a:pt x="292" y="119"/>
                    </a:lnTo>
                    <a:lnTo>
                      <a:pt x="293" y="132"/>
                    </a:lnTo>
                    <a:lnTo>
                      <a:pt x="292" y="144"/>
                    </a:lnTo>
                    <a:lnTo>
                      <a:pt x="292" y="157"/>
                    </a:lnTo>
                    <a:lnTo>
                      <a:pt x="288" y="168"/>
                    </a:lnTo>
                    <a:lnTo>
                      <a:pt x="284" y="176"/>
                    </a:lnTo>
                    <a:lnTo>
                      <a:pt x="277" y="184"/>
                    </a:lnTo>
                    <a:lnTo>
                      <a:pt x="270" y="189"/>
                    </a:lnTo>
                    <a:lnTo>
                      <a:pt x="263" y="180"/>
                    </a:lnTo>
                    <a:lnTo>
                      <a:pt x="256" y="173"/>
                    </a:lnTo>
                    <a:lnTo>
                      <a:pt x="250" y="164"/>
                    </a:lnTo>
                    <a:lnTo>
                      <a:pt x="243" y="157"/>
                    </a:lnTo>
                    <a:lnTo>
                      <a:pt x="236" y="149"/>
                    </a:lnTo>
                    <a:lnTo>
                      <a:pt x="231" y="141"/>
                    </a:lnTo>
                    <a:lnTo>
                      <a:pt x="224" y="135"/>
                    </a:lnTo>
                    <a:lnTo>
                      <a:pt x="218" y="127"/>
                    </a:lnTo>
                    <a:lnTo>
                      <a:pt x="210" y="120"/>
                    </a:lnTo>
                    <a:lnTo>
                      <a:pt x="203" y="114"/>
                    </a:lnTo>
                    <a:lnTo>
                      <a:pt x="194" y="107"/>
                    </a:lnTo>
                    <a:lnTo>
                      <a:pt x="187" y="102"/>
                    </a:lnTo>
                    <a:lnTo>
                      <a:pt x="179" y="96"/>
                    </a:lnTo>
                    <a:lnTo>
                      <a:pt x="171" y="91"/>
                    </a:lnTo>
                    <a:lnTo>
                      <a:pt x="161" y="86"/>
                    </a:lnTo>
                    <a:lnTo>
                      <a:pt x="153" y="82"/>
                    </a:lnTo>
                    <a:lnTo>
                      <a:pt x="155" y="96"/>
                    </a:lnTo>
                    <a:lnTo>
                      <a:pt x="161" y="108"/>
                    </a:lnTo>
                    <a:lnTo>
                      <a:pt x="165" y="121"/>
                    </a:lnTo>
                    <a:lnTo>
                      <a:pt x="171" y="133"/>
                    </a:lnTo>
                    <a:lnTo>
                      <a:pt x="178" y="146"/>
                    </a:lnTo>
                    <a:lnTo>
                      <a:pt x="183" y="158"/>
                    </a:lnTo>
                    <a:lnTo>
                      <a:pt x="190" y="170"/>
                    </a:lnTo>
                    <a:lnTo>
                      <a:pt x="199" y="182"/>
                    </a:lnTo>
                    <a:lnTo>
                      <a:pt x="207" y="193"/>
                    </a:lnTo>
                    <a:lnTo>
                      <a:pt x="215" y="206"/>
                    </a:lnTo>
                    <a:lnTo>
                      <a:pt x="224" y="217"/>
                    </a:lnTo>
                    <a:lnTo>
                      <a:pt x="233" y="230"/>
                    </a:lnTo>
                    <a:lnTo>
                      <a:pt x="243" y="241"/>
                    </a:lnTo>
                    <a:lnTo>
                      <a:pt x="253" y="253"/>
                    </a:lnTo>
                    <a:lnTo>
                      <a:pt x="263" y="264"/>
                    </a:lnTo>
                    <a:lnTo>
                      <a:pt x="275" y="277"/>
                    </a:lnTo>
                    <a:lnTo>
                      <a:pt x="272" y="278"/>
                    </a:lnTo>
                    <a:lnTo>
                      <a:pt x="272" y="279"/>
                    </a:lnTo>
                    <a:lnTo>
                      <a:pt x="265" y="280"/>
                    </a:lnTo>
                    <a:lnTo>
                      <a:pt x="260" y="283"/>
                    </a:lnTo>
                    <a:lnTo>
                      <a:pt x="254" y="285"/>
                    </a:lnTo>
                    <a:lnTo>
                      <a:pt x="249" y="288"/>
                    </a:lnTo>
                    <a:lnTo>
                      <a:pt x="243" y="290"/>
                    </a:lnTo>
                    <a:lnTo>
                      <a:pt x="236" y="291"/>
                    </a:lnTo>
                    <a:lnTo>
                      <a:pt x="231" y="292"/>
                    </a:lnTo>
                    <a:lnTo>
                      <a:pt x="226" y="294"/>
                    </a:lnTo>
                    <a:lnTo>
                      <a:pt x="219" y="294"/>
                    </a:lnTo>
                    <a:lnTo>
                      <a:pt x="214" y="294"/>
                    </a:lnTo>
                    <a:lnTo>
                      <a:pt x="207" y="292"/>
                    </a:lnTo>
                    <a:lnTo>
                      <a:pt x="201" y="291"/>
                    </a:lnTo>
                    <a:lnTo>
                      <a:pt x="194" y="289"/>
                    </a:lnTo>
                    <a:lnTo>
                      <a:pt x="189" y="286"/>
                    </a:lnTo>
                    <a:lnTo>
                      <a:pt x="183" y="283"/>
                    </a:lnTo>
                    <a:lnTo>
                      <a:pt x="178" y="279"/>
                    </a:lnTo>
                    <a:lnTo>
                      <a:pt x="164" y="277"/>
                    </a:lnTo>
                    <a:lnTo>
                      <a:pt x="154" y="273"/>
                    </a:lnTo>
                    <a:lnTo>
                      <a:pt x="146" y="268"/>
                    </a:lnTo>
                    <a:lnTo>
                      <a:pt x="139" y="262"/>
                    </a:lnTo>
                    <a:lnTo>
                      <a:pt x="133" y="253"/>
                    </a:lnTo>
                    <a:lnTo>
                      <a:pt x="130" y="247"/>
                    </a:lnTo>
                    <a:lnTo>
                      <a:pt x="127" y="239"/>
                    </a:lnTo>
                    <a:lnTo>
                      <a:pt x="125" y="230"/>
                    </a:lnTo>
                    <a:lnTo>
                      <a:pt x="120" y="222"/>
                    </a:lnTo>
                    <a:lnTo>
                      <a:pt x="118" y="213"/>
                    </a:lnTo>
                    <a:lnTo>
                      <a:pt x="113" y="206"/>
                    </a:lnTo>
                    <a:lnTo>
                      <a:pt x="109" y="200"/>
                    </a:lnTo>
                    <a:lnTo>
                      <a:pt x="102" y="193"/>
                    </a:lnTo>
                    <a:lnTo>
                      <a:pt x="94" y="190"/>
                    </a:lnTo>
                    <a:lnTo>
                      <a:pt x="83" y="187"/>
                    </a:lnTo>
                    <a:lnTo>
                      <a:pt x="72" y="187"/>
                    </a:lnTo>
                    <a:lnTo>
                      <a:pt x="67" y="179"/>
                    </a:lnTo>
                    <a:lnTo>
                      <a:pt x="66" y="173"/>
                    </a:lnTo>
                    <a:lnTo>
                      <a:pt x="63" y="164"/>
                    </a:lnTo>
                    <a:lnTo>
                      <a:pt x="63" y="158"/>
                    </a:lnTo>
                    <a:lnTo>
                      <a:pt x="60" y="151"/>
                    </a:lnTo>
                    <a:lnTo>
                      <a:pt x="60" y="143"/>
                    </a:lnTo>
                    <a:lnTo>
                      <a:pt x="60" y="136"/>
                    </a:lnTo>
                    <a:lnTo>
                      <a:pt x="62" y="129"/>
                    </a:lnTo>
                    <a:lnTo>
                      <a:pt x="62" y="121"/>
                    </a:lnTo>
                    <a:lnTo>
                      <a:pt x="62" y="113"/>
                    </a:lnTo>
                    <a:lnTo>
                      <a:pt x="62" y="105"/>
                    </a:lnTo>
                    <a:lnTo>
                      <a:pt x="63" y="98"/>
                    </a:lnTo>
                    <a:lnTo>
                      <a:pt x="63" y="91"/>
                    </a:lnTo>
                    <a:lnTo>
                      <a:pt x="63" y="83"/>
                    </a:lnTo>
                    <a:lnTo>
                      <a:pt x="63" y="76"/>
                    </a:lnTo>
                    <a:lnTo>
                      <a:pt x="65" y="69"/>
                    </a:lnTo>
                    <a:lnTo>
                      <a:pt x="59" y="74"/>
                    </a:lnTo>
                    <a:lnTo>
                      <a:pt x="53" y="78"/>
                    </a:lnTo>
                    <a:lnTo>
                      <a:pt x="47" y="83"/>
                    </a:lnTo>
                    <a:lnTo>
                      <a:pt x="42" y="91"/>
                    </a:lnTo>
                    <a:lnTo>
                      <a:pt x="35" y="97"/>
                    </a:lnTo>
                    <a:lnTo>
                      <a:pt x="30" y="103"/>
                    </a:lnTo>
                    <a:lnTo>
                      <a:pt x="24" y="108"/>
                    </a:lnTo>
                    <a:lnTo>
                      <a:pt x="19" y="113"/>
                    </a:lnTo>
                    <a:lnTo>
                      <a:pt x="9" y="118"/>
                    </a:lnTo>
                    <a:lnTo>
                      <a:pt x="3" y="118"/>
                    </a:lnTo>
                    <a:lnTo>
                      <a:pt x="0" y="113"/>
                    </a:lnTo>
                    <a:lnTo>
                      <a:pt x="0" y="108"/>
                    </a:lnTo>
                    <a:lnTo>
                      <a:pt x="0" y="99"/>
                    </a:lnTo>
                    <a:lnTo>
                      <a:pt x="5" y="88"/>
                    </a:lnTo>
                    <a:lnTo>
                      <a:pt x="6" y="81"/>
                    </a:lnTo>
                    <a:lnTo>
                      <a:pt x="9" y="75"/>
                    </a:lnTo>
                    <a:lnTo>
                      <a:pt x="12" y="69"/>
                    </a:lnTo>
                    <a:lnTo>
                      <a:pt x="16" y="64"/>
                    </a:lnTo>
                    <a:lnTo>
                      <a:pt x="19" y="58"/>
                    </a:lnTo>
                    <a:lnTo>
                      <a:pt x="24" y="52"/>
                    </a:lnTo>
                    <a:lnTo>
                      <a:pt x="27" y="47"/>
                    </a:lnTo>
                    <a:lnTo>
                      <a:pt x="34" y="40"/>
                    </a:lnTo>
                    <a:lnTo>
                      <a:pt x="38" y="36"/>
                    </a:lnTo>
                    <a:lnTo>
                      <a:pt x="44" y="31"/>
                    </a:lnTo>
                    <a:lnTo>
                      <a:pt x="49" y="26"/>
                    </a:lnTo>
                    <a:lnTo>
                      <a:pt x="55" y="20"/>
                    </a:lnTo>
                    <a:lnTo>
                      <a:pt x="60" y="15"/>
                    </a:lnTo>
                    <a:lnTo>
                      <a:pt x="66" y="10"/>
                    </a:lnTo>
                    <a:lnTo>
                      <a:pt x="73" y="5"/>
                    </a:lnTo>
                    <a:lnTo>
                      <a:pt x="79" y="0"/>
                    </a:lnTo>
                    <a:close/>
                  </a:path>
                </a:pathLst>
              </a:custGeom>
              <a:solidFill>
                <a:srgbClr val="E6E6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49" name="Freeform 702"/>
              <p:cNvSpPr/>
              <p:nvPr/>
            </p:nvSpPr>
            <p:spPr bwMode="auto">
              <a:xfrm>
                <a:off x="3332" y="219"/>
                <a:ext cx="277" cy="97"/>
              </a:xfrm>
              <a:custGeom>
                <a:avLst/>
                <a:gdLst>
                  <a:gd name="T0" fmla="*/ 214 w 831"/>
                  <a:gd name="T1" fmla="*/ 5 h 389"/>
                  <a:gd name="T2" fmla="*/ 239 w 831"/>
                  <a:gd name="T3" fmla="*/ 12 h 389"/>
                  <a:gd name="T4" fmla="*/ 265 w 831"/>
                  <a:gd name="T5" fmla="*/ 18 h 389"/>
                  <a:gd name="T6" fmla="*/ 275 w 831"/>
                  <a:gd name="T7" fmla="*/ 23 h 389"/>
                  <a:gd name="T8" fmla="*/ 272 w 831"/>
                  <a:gd name="T9" fmla="*/ 30 h 389"/>
                  <a:gd name="T10" fmla="*/ 255 w 831"/>
                  <a:gd name="T11" fmla="*/ 30 h 389"/>
                  <a:gd name="T12" fmla="*/ 239 w 831"/>
                  <a:gd name="T13" fmla="*/ 38 h 389"/>
                  <a:gd name="T14" fmla="*/ 225 w 831"/>
                  <a:gd name="T15" fmla="*/ 48 h 389"/>
                  <a:gd name="T16" fmla="*/ 213 w 831"/>
                  <a:gd name="T17" fmla="*/ 56 h 389"/>
                  <a:gd name="T18" fmla="*/ 200 w 831"/>
                  <a:gd name="T19" fmla="*/ 61 h 389"/>
                  <a:gd name="T20" fmla="*/ 185 w 831"/>
                  <a:gd name="T21" fmla="*/ 66 h 389"/>
                  <a:gd name="T22" fmla="*/ 165 w 831"/>
                  <a:gd name="T23" fmla="*/ 74 h 389"/>
                  <a:gd name="T24" fmla="*/ 142 w 831"/>
                  <a:gd name="T25" fmla="*/ 84 h 389"/>
                  <a:gd name="T26" fmla="*/ 119 w 831"/>
                  <a:gd name="T27" fmla="*/ 93 h 389"/>
                  <a:gd name="T28" fmla="*/ 92 w 831"/>
                  <a:gd name="T29" fmla="*/ 95 h 389"/>
                  <a:gd name="T30" fmla="*/ 59 w 831"/>
                  <a:gd name="T31" fmla="*/ 89 h 389"/>
                  <a:gd name="T32" fmla="*/ 26 w 831"/>
                  <a:gd name="T33" fmla="*/ 84 h 389"/>
                  <a:gd name="T34" fmla="*/ 1 w 831"/>
                  <a:gd name="T35" fmla="*/ 77 h 389"/>
                  <a:gd name="T36" fmla="*/ 16 w 831"/>
                  <a:gd name="T37" fmla="*/ 75 h 389"/>
                  <a:gd name="T38" fmla="*/ 35 w 831"/>
                  <a:gd name="T39" fmla="*/ 78 h 389"/>
                  <a:gd name="T40" fmla="*/ 54 w 831"/>
                  <a:gd name="T41" fmla="*/ 80 h 389"/>
                  <a:gd name="T42" fmla="*/ 78 w 831"/>
                  <a:gd name="T43" fmla="*/ 85 h 389"/>
                  <a:gd name="T44" fmla="*/ 104 w 831"/>
                  <a:gd name="T45" fmla="*/ 88 h 389"/>
                  <a:gd name="T46" fmla="*/ 124 w 831"/>
                  <a:gd name="T47" fmla="*/ 80 h 389"/>
                  <a:gd name="T48" fmla="*/ 129 w 831"/>
                  <a:gd name="T49" fmla="*/ 69 h 389"/>
                  <a:gd name="T50" fmla="*/ 115 w 831"/>
                  <a:gd name="T51" fmla="*/ 65 h 389"/>
                  <a:gd name="T52" fmla="*/ 102 w 831"/>
                  <a:gd name="T53" fmla="*/ 61 h 389"/>
                  <a:gd name="T54" fmla="*/ 93 w 831"/>
                  <a:gd name="T55" fmla="*/ 56 h 389"/>
                  <a:gd name="T56" fmla="*/ 107 w 831"/>
                  <a:gd name="T57" fmla="*/ 47 h 389"/>
                  <a:gd name="T58" fmla="*/ 124 w 831"/>
                  <a:gd name="T59" fmla="*/ 39 h 389"/>
                  <a:gd name="T60" fmla="*/ 143 w 831"/>
                  <a:gd name="T61" fmla="*/ 39 h 389"/>
                  <a:gd name="T62" fmla="*/ 162 w 831"/>
                  <a:gd name="T63" fmla="*/ 46 h 389"/>
                  <a:gd name="T64" fmla="*/ 184 w 831"/>
                  <a:gd name="T65" fmla="*/ 53 h 389"/>
                  <a:gd name="T66" fmla="*/ 203 w 831"/>
                  <a:gd name="T67" fmla="*/ 54 h 389"/>
                  <a:gd name="T68" fmla="*/ 215 w 831"/>
                  <a:gd name="T69" fmla="*/ 45 h 389"/>
                  <a:gd name="T70" fmla="*/ 222 w 831"/>
                  <a:gd name="T71" fmla="*/ 38 h 389"/>
                  <a:gd name="T72" fmla="*/ 229 w 831"/>
                  <a:gd name="T73" fmla="*/ 31 h 389"/>
                  <a:gd name="T74" fmla="*/ 230 w 831"/>
                  <a:gd name="T75" fmla="*/ 26 h 389"/>
                  <a:gd name="T76" fmla="*/ 214 w 831"/>
                  <a:gd name="T77" fmla="*/ 32 h 389"/>
                  <a:gd name="T78" fmla="*/ 207 w 831"/>
                  <a:gd name="T79" fmla="*/ 32 h 389"/>
                  <a:gd name="T80" fmla="*/ 213 w 831"/>
                  <a:gd name="T81" fmla="*/ 25 h 389"/>
                  <a:gd name="T82" fmla="*/ 220 w 831"/>
                  <a:gd name="T83" fmla="*/ 17 h 389"/>
                  <a:gd name="T84" fmla="*/ 209 w 831"/>
                  <a:gd name="T85" fmla="*/ 19 h 389"/>
                  <a:gd name="T86" fmla="*/ 199 w 831"/>
                  <a:gd name="T87" fmla="*/ 23 h 389"/>
                  <a:gd name="T88" fmla="*/ 191 w 831"/>
                  <a:gd name="T89" fmla="*/ 23 h 389"/>
                  <a:gd name="T90" fmla="*/ 196 w 831"/>
                  <a:gd name="T91" fmla="*/ 15 h 389"/>
                  <a:gd name="T92" fmla="*/ 200 w 831"/>
                  <a:gd name="T93" fmla="*/ 9 h 389"/>
                  <a:gd name="T94" fmla="*/ 190 w 831"/>
                  <a:gd name="T95" fmla="*/ 11 h 389"/>
                  <a:gd name="T96" fmla="*/ 178 w 831"/>
                  <a:gd name="T97" fmla="*/ 13 h 389"/>
                  <a:gd name="T98" fmla="*/ 177 w 831"/>
                  <a:gd name="T99" fmla="*/ 8 h 389"/>
                  <a:gd name="T100" fmla="*/ 187 w 831"/>
                  <a:gd name="T101" fmla="*/ 2 h 389"/>
                  <a:gd name="T102" fmla="*/ 194 w 831"/>
                  <a:gd name="T103" fmla="*/ 0 h 38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1"/>
                  <a:gd name="T157" fmla="*/ 0 h 389"/>
                  <a:gd name="T158" fmla="*/ 831 w 831"/>
                  <a:gd name="T159" fmla="*/ 389 h 38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1" h="389">
                    <a:moveTo>
                      <a:pt x="582" y="0"/>
                    </a:moveTo>
                    <a:lnTo>
                      <a:pt x="597" y="4"/>
                    </a:lnTo>
                    <a:lnTo>
                      <a:pt x="611" y="10"/>
                    </a:lnTo>
                    <a:lnTo>
                      <a:pt x="626" y="15"/>
                    </a:lnTo>
                    <a:lnTo>
                      <a:pt x="642" y="21"/>
                    </a:lnTo>
                    <a:lnTo>
                      <a:pt x="656" y="27"/>
                    </a:lnTo>
                    <a:lnTo>
                      <a:pt x="671" y="33"/>
                    </a:lnTo>
                    <a:lnTo>
                      <a:pt x="685" y="39"/>
                    </a:lnTo>
                    <a:lnTo>
                      <a:pt x="700" y="47"/>
                    </a:lnTo>
                    <a:lnTo>
                      <a:pt x="716" y="50"/>
                    </a:lnTo>
                    <a:lnTo>
                      <a:pt x="730" y="55"/>
                    </a:lnTo>
                    <a:lnTo>
                      <a:pt x="746" y="60"/>
                    </a:lnTo>
                    <a:lnTo>
                      <a:pt x="762" y="65"/>
                    </a:lnTo>
                    <a:lnTo>
                      <a:pt x="778" y="69"/>
                    </a:lnTo>
                    <a:lnTo>
                      <a:pt x="795" y="72"/>
                    </a:lnTo>
                    <a:lnTo>
                      <a:pt x="812" y="75"/>
                    </a:lnTo>
                    <a:lnTo>
                      <a:pt x="831" y="77"/>
                    </a:lnTo>
                    <a:lnTo>
                      <a:pt x="830" y="82"/>
                    </a:lnTo>
                    <a:lnTo>
                      <a:pt x="827" y="87"/>
                    </a:lnTo>
                    <a:lnTo>
                      <a:pt x="824" y="93"/>
                    </a:lnTo>
                    <a:lnTo>
                      <a:pt x="823" y="98"/>
                    </a:lnTo>
                    <a:lnTo>
                      <a:pt x="820" y="102"/>
                    </a:lnTo>
                    <a:lnTo>
                      <a:pt x="817" y="108"/>
                    </a:lnTo>
                    <a:lnTo>
                      <a:pt x="815" y="113"/>
                    </a:lnTo>
                    <a:lnTo>
                      <a:pt x="815" y="119"/>
                    </a:lnTo>
                    <a:lnTo>
                      <a:pt x="805" y="116"/>
                    </a:lnTo>
                    <a:lnTo>
                      <a:pt x="797" y="116"/>
                    </a:lnTo>
                    <a:lnTo>
                      <a:pt x="787" y="116"/>
                    </a:lnTo>
                    <a:lnTo>
                      <a:pt x="777" y="119"/>
                    </a:lnTo>
                    <a:lnTo>
                      <a:pt x="766" y="122"/>
                    </a:lnTo>
                    <a:lnTo>
                      <a:pt x="756" y="127"/>
                    </a:lnTo>
                    <a:lnTo>
                      <a:pt x="746" y="132"/>
                    </a:lnTo>
                    <a:lnTo>
                      <a:pt x="737" y="139"/>
                    </a:lnTo>
                    <a:lnTo>
                      <a:pt x="727" y="146"/>
                    </a:lnTo>
                    <a:lnTo>
                      <a:pt x="717" y="153"/>
                    </a:lnTo>
                    <a:lnTo>
                      <a:pt x="707" y="160"/>
                    </a:lnTo>
                    <a:lnTo>
                      <a:pt x="699" y="168"/>
                    </a:lnTo>
                    <a:lnTo>
                      <a:pt x="691" y="176"/>
                    </a:lnTo>
                    <a:lnTo>
                      <a:pt x="682" y="184"/>
                    </a:lnTo>
                    <a:lnTo>
                      <a:pt x="674" y="191"/>
                    </a:lnTo>
                    <a:lnTo>
                      <a:pt x="668" y="198"/>
                    </a:lnTo>
                    <a:lnTo>
                      <a:pt x="660" y="206"/>
                    </a:lnTo>
                    <a:lnTo>
                      <a:pt x="653" y="212"/>
                    </a:lnTo>
                    <a:lnTo>
                      <a:pt x="645" y="218"/>
                    </a:lnTo>
                    <a:lnTo>
                      <a:pt x="638" y="224"/>
                    </a:lnTo>
                    <a:lnTo>
                      <a:pt x="629" y="229"/>
                    </a:lnTo>
                    <a:lnTo>
                      <a:pt x="622" y="234"/>
                    </a:lnTo>
                    <a:lnTo>
                      <a:pt x="614" y="237"/>
                    </a:lnTo>
                    <a:lnTo>
                      <a:pt x="607" y="242"/>
                    </a:lnTo>
                    <a:lnTo>
                      <a:pt x="599" y="245"/>
                    </a:lnTo>
                    <a:lnTo>
                      <a:pt x="589" y="248"/>
                    </a:lnTo>
                    <a:lnTo>
                      <a:pt x="580" y="252"/>
                    </a:lnTo>
                    <a:lnTo>
                      <a:pt x="572" y="256"/>
                    </a:lnTo>
                    <a:lnTo>
                      <a:pt x="564" y="259"/>
                    </a:lnTo>
                    <a:lnTo>
                      <a:pt x="555" y="263"/>
                    </a:lnTo>
                    <a:lnTo>
                      <a:pt x="547" y="269"/>
                    </a:lnTo>
                    <a:lnTo>
                      <a:pt x="540" y="274"/>
                    </a:lnTo>
                    <a:lnTo>
                      <a:pt x="525" y="279"/>
                    </a:lnTo>
                    <a:lnTo>
                      <a:pt x="511" y="286"/>
                    </a:lnTo>
                    <a:lnTo>
                      <a:pt x="495" y="295"/>
                    </a:lnTo>
                    <a:lnTo>
                      <a:pt x="481" y="302"/>
                    </a:lnTo>
                    <a:lnTo>
                      <a:pt x="467" y="310"/>
                    </a:lnTo>
                    <a:lnTo>
                      <a:pt x="453" y="318"/>
                    </a:lnTo>
                    <a:lnTo>
                      <a:pt x="440" y="327"/>
                    </a:lnTo>
                    <a:lnTo>
                      <a:pt x="426" y="335"/>
                    </a:lnTo>
                    <a:lnTo>
                      <a:pt x="412" y="341"/>
                    </a:lnTo>
                    <a:lnTo>
                      <a:pt x="398" y="350"/>
                    </a:lnTo>
                    <a:lnTo>
                      <a:pt x="384" y="357"/>
                    </a:lnTo>
                    <a:lnTo>
                      <a:pt x="370" y="365"/>
                    </a:lnTo>
                    <a:lnTo>
                      <a:pt x="356" y="371"/>
                    </a:lnTo>
                    <a:lnTo>
                      <a:pt x="342" y="378"/>
                    </a:lnTo>
                    <a:lnTo>
                      <a:pt x="328" y="383"/>
                    </a:lnTo>
                    <a:lnTo>
                      <a:pt x="315" y="389"/>
                    </a:lnTo>
                    <a:lnTo>
                      <a:pt x="294" y="384"/>
                    </a:lnTo>
                    <a:lnTo>
                      <a:pt x="275" y="379"/>
                    </a:lnTo>
                    <a:lnTo>
                      <a:pt x="255" y="376"/>
                    </a:lnTo>
                    <a:lnTo>
                      <a:pt x="235" y="372"/>
                    </a:lnTo>
                    <a:lnTo>
                      <a:pt x="215" y="367"/>
                    </a:lnTo>
                    <a:lnTo>
                      <a:pt x="195" y="363"/>
                    </a:lnTo>
                    <a:lnTo>
                      <a:pt x="176" y="358"/>
                    </a:lnTo>
                    <a:lnTo>
                      <a:pt x="156" y="355"/>
                    </a:lnTo>
                    <a:lnTo>
                      <a:pt x="135" y="350"/>
                    </a:lnTo>
                    <a:lnTo>
                      <a:pt x="117" y="345"/>
                    </a:lnTo>
                    <a:lnTo>
                      <a:pt x="96" y="341"/>
                    </a:lnTo>
                    <a:lnTo>
                      <a:pt x="78" y="336"/>
                    </a:lnTo>
                    <a:lnTo>
                      <a:pt x="57" y="332"/>
                    </a:lnTo>
                    <a:lnTo>
                      <a:pt x="39" y="327"/>
                    </a:lnTo>
                    <a:lnTo>
                      <a:pt x="18" y="321"/>
                    </a:lnTo>
                    <a:lnTo>
                      <a:pt x="0" y="316"/>
                    </a:lnTo>
                    <a:lnTo>
                      <a:pt x="4" y="308"/>
                    </a:lnTo>
                    <a:lnTo>
                      <a:pt x="11" y="303"/>
                    </a:lnTo>
                    <a:lnTo>
                      <a:pt x="20" y="300"/>
                    </a:lnTo>
                    <a:lnTo>
                      <a:pt x="28" y="299"/>
                    </a:lnTo>
                    <a:lnTo>
                      <a:pt x="36" y="297"/>
                    </a:lnTo>
                    <a:lnTo>
                      <a:pt x="49" y="300"/>
                    </a:lnTo>
                    <a:lnTo>
                      <a:pt x="60" y="301"/>
                    </a:lnTo>
                    <a:lnTo>
                      <a:pt x="71" y="303"/>
                    </a:lnTo>
                    <a:lnTo>
                      <a:pt x="82" y="306"/>
                    </a:lnTo>
                    <a:lnTo>
                      <a:pt x="95" y="310"/>
                    </a:lnTo>
                    <a:lnTo>
                      <a:pt x="106" y="312"/>
                    </a:lnTo>
                    <a:lnTo>
                      <a:pt x="117" y="314"/>
                    </a:lnTo>
                    <a:lnTo>
                      <a:pt x="129" y="317"/>
                    </a:lnTo>
                    <a:lnTo>
                      <a:pt x="140" y="318"/>
                    </a:lnTo>
                    <a:lnTo>
                      <a:pt x="151" y="319"/>
                    </a:lnTo>
                    <a:lnTo>
                      <a:pt x="162" y="321"/>
                    </a:lnTo>
                    <a:lnTo>
                      <a:pt x="175" y="322"/>
                    </a:lnTo>
                    <a:lnTo>
                      <a:pt x="190" y="327"/>
                    </a:lnTo>
                    <a:lnTo>
                      <a:pt x="204" y="329"/>
                    </a:lnTo>
                    <a:lnTo>
                      <a:pt x="219" y="335"/>
                    </a:lnTo>
                    <a:lnTo>
                      <a:pt x="235" y="339"/>
                    </a:lnTo>
                    <a:lnTo>
                      <a:pt x="251" y="344"/>
                    </a:lnTo>
                    <a:lnTo>
                      <a:pt x="267" y="347"/>
                    </a:lnTo>
                    <a:lnTo>
                      <a:pt x="283" y="350"/>
                    </a:lnTo>
                    <a:lnTo>
                      <a:pt x="297" y="351"/>
                    </a:lnTo>
                    <a:lnTo>
                      <a:pt x="313" y="351"/>
                    </a:lnTo>
                    <a:lnTo>
                      <a:pt x="327" y="349"/>
                    </a:lnTo>
                    <a:lnTo>
                      <a:pt x="341" y="346"/>
                    </a:lnTo>
                    <a:lnTo>
                      <a:pt x="350" y="340"/>
                    </a:lnTo>
                    <a:lnTo>
                      <a:pt x="363" y="332"/>
                    </a:lnTo>
                    <a:lnTo>
                      <a:pt x="371" y="319"/>
                    </a:lnTo>
                    <a:lnTo>
                      <a:pt x="380" y="306"/>
                    </a:lnTo>
                    <a:lnTo>
                      <a:pt x="375" y="297"/>
                    </a:lnTo>
                    <a:lnTo>
                      <a:pt x="378" y="291"/>
                    </a:lnTo>
                    <a:lnTo>
                      <a:pt x="384" y="284"/>
                    </a:lnTo>
                    <a:lnTo>
                      <a:pt x="387" y="278"/>
                    </a:lnTo>
                    <a:lnTo>
                      <a:pt x="380" y="273"/>
                    </a:lnTo>
                    <a:lnTo>
                      <a:pt x="371" y="269"/>
                    </a:lnTo>
                    <a:lnTo>
                      <a:pt x="363" y="265"/>
                    </a:lnTo>
                    <a:lnTo>
                      <a:pt x="356" y="263"/>
                    </a:lnTo>
                    <a:lnTo>
                      <a:pt x="346" y="259"/>
                    </a:lnTo>
                    <a:lnTo>
                      <a:pt x="339" y="257"/>
                    </a:lnTo>
                    <a:lnTo>
                      <a:pt x="331" y="253"/>
                    </a:lnTo>
                    <a:lnTo>
                      <a:pt x="324" y="251"/>
                    </a:lnTo>
                    <a:lnTo>
                      <a:pt x="314" y="246"/>
                    </a:lnTo>
                    <a:lnTo>
                      <a:pt x="307" y="243"/>
                    </a:lnTo>
                    <a:lnTo>
                      <a:pt x="300" y="240"/>
                    </a:lnTo>
                    <a:lnTo>
                      <a:pt x="294" y="236"/>
                    </a:lnTo>
                    <a:lnTo>
                      <a:pt x="288" y="231"/>
                    </a:lnTo>
                    <a:lnTo>
                      <a:pt x="283" y="228"/>
                    </a:lnTo>
                    <a:lnTo>
                      <a:pt x="279" y="223"/>
                    </a:lnTo>
                    <a:lnTo>
                      <a:pt x="278" y="217"/>
                    </a:lnTo>
                    <a:lnTo>
                      <a:pt x="288" y="209"/>
                    </a:lnTo>
                    <a:lnTo>
                      <a:pt x="297" y="202"/>
                    </a:lnTo>
                    <a:lnTo>
                      <a:pt x="308" y="193"/>
                    </a:lnTo>
                    <a:lnTo>
                      <a:pt x="320" y="187"/>
                    </a:lnTo>
                    <a:lnTo>
                      <a:pt x="329" y="180"/>
                    </a:lnTo>
                    <a:lnTo>
                      <a:pt x="341" y="174"/>
                    </a:lnTo>
                    <a:lnTo>
                      <a:pt x="350" y="166"/>
                    </a:lnTo>
                    <a:lnTo>
                      <a:pt x="363" y="163"/>
                    </a:lnTo>
                    <a:lnTo>
                      <a:pt x="373" y="157"/>
                    </a:lnTo>
                    <a:lnTo>
                      <a:pt x="384" y="154"/>
                    </a:lnTo>
                    <a:lnTo>
                      <a:pt x="395" y="152"/>
                    </a:lnTo>
                    <a:lnTo>
                      <a:pt x="406" y="153"/>
                    </a:lnTo>
                    <a:lnTo>
                      <a:pt x="417" y="153"/>
                    </a:lnTo>
                    <a:lnTo>
                      <a:pt x="428" y="158"/>
                    </a:lnTo>
                    <a:lnTo>
                      <a:pt x="440" y="164"/>
                    </a:lnTo>
                    <a:lnTo>
                      <a:pt x="451" y="174"/>
                    </a:lnTo>
                    <a:lnTo>
                      <a:pt x="462" y="175"/>
                    </a:lnTo>
                    <a:lnTo>
                      <a:pt x="474" y="180"/>
                    </a:lnTo>
                    <a:lnTo>
                      <a:pt x="486" y="185"/>
                    </a:lnTo>
                    <a:lnTo>
                      <a:pt x="500" y="191"/>
                    </a:lnTo>
                    <a:lnTo>
                      <a:pt x="511" y="196"/>
                    </a:lnTo>
                    <a:lnTo>
                      <a:pt x="525" y="202"/>
                    </a:lnTo>
                    <a:lnTo>
                      <a:pt x="537" y="208"/>
                    </a:lnTo>
                    <a:lnTo>
                      <a:pt x="551" y="214"/>
                    </a:lnTo>
                    <a:lnTo>
                      <a:pt x="562" y="217"/>
                    </a:lnTo>
                    <a:lnTo>
                      <a:pt x="575" y="220"/>
                    </a:lnTo>
                    <a:lnTo>
                      <a:pt x="586" y="221"/>
                    </a:lnTo>
                    <a:lnTo>
                      <a:pt x="599" y="221"/>
                    </a:lnTo>
                    <a:lnTo>
                      <a:pt x="608" y="218"/>
                    </a:lnTo>
                    <a:lnTo>
                      <a:pt x="618" y="213"/>
                    </a:lnTo>
                    <a:lnTo>
                      <a:pt x="626" y="204"/>
                    </a:lnTo>
                    <a:lnTo>
                      <a:pt x="635" y="193"/>
                    </a:lnTo>
                    <a:lnTo>
                      <a:pt x="639" y="188"/>
                    </a:lnTo>
                    <a:lnTo>
                      <a:pt x="645" y="182"/>
                    </a:lnTo>
                    <a:lnTo>
                      <a:pt x="647" y="176"/>
                    </a:lnTo>
                    <a:lnTo>
                      <a:pt x="653" y="171"/>
                    </a:lnTo>
                    <a:lnTo>
                      <a:pt x="657" y="165"/>
                    </a:lnTo>
                    <a:lnTo>
                      <a:pt x="661" y="159"/>
                    </a:lnTo>
                    <a:lnTo>
                      <a:pt x="667" y="153"/>
                    </a:lnTo>
                    <a:lnTo>
                      <a:pt x="671" y="148"/>
                    </a:lnTo>
                    <a:lnTo>
                      <a:pt x="675" y="142"/>
                    </a:lnTo>
                    <a:lnTo>
                      <a:pt x="679" y="136"/>
                    </a:lnTo>
                    <a:lnTo>
                      <a:pt x="684" y="130"/>
                    </a:lnTo>
                    <a:lnTo>
                      <a:pt x="686" y="124"/>
                    </a:lnTo>
                    <a:lnTo>
                      <a:pt x="691" y="117"/>
                    </a:lnTo>
                    <a:lnTo>
                      <a:pt x="693" y="111"/>
                    </a:lnTo>
                    <a:lnTo>
                      <a:pt x="696" y="105"/>
                    </a:lnTo>
                    <a:lnTo>
                      <a:pt x="700" y="100"/>
                    </a:lnTo>
                    <a:lnTo>
                      <a:pt x="691" y="105"/>
                    </a:lnTo>
                    <a:lnTo>
                      <a:pt x="681" y="111"/>
                    </a:lnTo>
                    <a:lnTo>
                      <a:pt x="671" y="116"/>
                    </a:lnTo>
                    <a:lnTo>
                      <a:pt x="663" y="122"/>
                    </a:lnTo>
                    <a:lnTo>
                      <a:pt x="652" y="125"/>
                    </a:lnTo>
                    <a:lnTo>
                      <a:pt x="642" y="128"/>
                    </a:lnTo>
                    <a:lnTo>
                      <a:pt x="636" y="130"/>
                    </a:lnTo>
                    <a:lnTo>
                      <a:pt x="631" y="131"/>
                    </a:lnTo>
                    <a:lnTo>
                      <a:pt x="625" y="132"/>
                    </a:lnTo>
                    <a:lnTo>
                      <a:pt x="621" y="133"/>
                    </a:lnTo>
                    <a:lnTo>
                      <a:pt x="621" y="128"/>
                    </a:lnTo>
                    <a:lnTo>
                      <a:pt x="622" y="124"/>
                    </a:lnTo>
                    <a:lnTo>
                      <a:pt x="622" y="119"/>
                    </a:lnTo>
                    <a:lnTo>
                      <a:pt x="625" y="115"/>
                    </a:lnTo>
                    <a:lnTo>
                      <a:pt x="631" y="106"/>
                    </a:lnTo>
                    <a:lnTo>
                      <a:pt x="638" y="99"/>
                    </a:lnTo>
                    <a:lnTo>
                      <a:pt x="645" y="91"/>
                    </a:lnTo>
                    <a:lnTo>
                      <a:pt x="652" y="82"/>
                    </a:lnTo>
                    <a:lnTo>
                      <a:pt x="654" y="78"/>
                    </a:lnTo>
                    <a:lnTo>
                      <a:pt x="657" y="73"/>
                    </a:lnTo>
                    <a:lnTo>
                      <a:pt x="660" y="69"/>
                    </a:lnTo>
                    <a:lnTo>
                      <a:pt x="664" y="64"/>
                    </a:lnTo>
                    <a:lnTo>
                      <a:pt x="656" y="65"/>
                    </a:lnTo>
                    <a:lnTo>
                      <a:pt x="647" y="69"/>
                    </a:lnTo>
                    <a:lnTo>
                      <a:pt x="638" y="73"/>
                    </a:lnTo>
                    <a:lnTo>
                      <a:pt x="628" y="78"/>
                    </a:lnTo>
                    <a:lnTo>
                      <a:pt x="622" y="82"/>
                    </a:lnTo>
                    <a:lnTo>
                      <a:pt x="615" y="84"/>
                    </a:lnTo>
                    <a:lnTo>
                      <a:pt x="611" y="87"/>
                    </a:lnTo>
                    <a:lnTo>
                      <a:pt x="605" y="89"/>
                    </a:lnTo>
                    <a:lnTo>
                      <a:pt x="596" y="93"/>
                    </a:lnTo>
                    <a:lnTo>
                      <a:pt x="587" y="95"/>
                    </a:lnTo>
                    <a:lnTo>
                      <a:pt x="582" y="95"/>
                    </a:lnTo>
                    <a:lnTo>
                      <a:pt x="578" y="95"/>
                    </a:lnTo>
                    <a:lnTo>
                      <a:pt x="575" y="93"/>
                    </a:lnTo>
                    <a:lnTo>
                      <a:pt x="573" y="91"/>
                    </a:lnTo>
                    <a:lnTo>
                      <a:pt x="572" y="87"/>
                    </a:lnTo>
                    <a:lnTo>
                      <a:pt x="573" y="82"/>
                    </a:lnTo>
                    <a:lnTo>
                      <a:pt x="576" y="75"/>
                    </a:lnTo>
                    <a:lnTo>
                      <a:pt x="580" y="67"/>
                    </a:lnTo>
                    <a:lnTo>
                      <a:pt x="589" y="60"/>
                    </a:lnTo>
                    <a:lnTo>
                      <a:pt x="596" y="54"/>
                    </a:lnTo>
                    <a:lnTo>
                      <a:pt x="596" y="50"/>
                    </a:lnTo>
                    <a:lnTo>
                      <a:pt x="599" y="45"/>
                    </a:lnTo>
                    <a:lnTo>
                      <a:pt x="600" y="40"/>
                    </a:lnTo>
                    <a:lnTo>
                      <a:pt x="601" y="35"/>
                    </a:lnTo>
                    <a:lnTo>
                      <a:pt x="596" y="37"/>
                    </a:lnTo>
                    <a:lnTo>
                      <a:pt x="590" y="39"/>
                    </a:lnTo>
                    <a:lnTo>
                      <a:pt x="583" y="42"/>
                    </a:lnTo>
                    <a:lnTo>
                      <a:pt x="576" y="44"/>
                    </a:lnTo>
                    <a:lnTo>
                      <a:pt x="569" y="45"/>
                    </a:lnTo>
                    <a:lnTo>
                      <a:pt x="562" y="48"/>
                    </a:lnTo>
                    <a:lnTo>
                      <a:pt x="555" y="50"/>
                    </a:lnTo>
                    <a:lnTo>
                      <a:pt x="550" y="53"/>
                    </a:lnTo>
                    <a:lnTo>
                      <a:pt x="540" y="51"/>
                    </a:lnTo>
                    <a:lnTo>
                      <a:pt x="534" y="51"/>
                    </a:lnTo>
                    <a:lnTo>
                      <a:pt x="530" y="50"/>
                    </a:lnTo>
                    <a:lnTo>
                      <a:pt x="527" y="48"/>
                    </a:lnTo>
                    <a:lnTo>
                      <a:pt x="526" y="44"/>
                    </a:lnTo>
                    <a:lnTo>
                      <a:pt x="530" y="38"/>
                    </a:lnTo>
                    <a:lnTo>
                      <a:pt x="532" y="34"/>
                    </a:lnTo>
                    <a:lnTo>
                      <a:pt x="536" y="31"/>
                    </a:lnTo>
                    <a:lnTo>
                      <a:pt x="540" y="27"/>
                    </a:lnTo>
                    <a:lnTo>
                      <a:pt x="547" y="23"/>
                    </a:lnTo>
                    <a:lnTo>
                      <a:pt x="554" y="16"/>
                    </a:lnTo>
                    <a:lnTo>
                      <a:pt x="562" y="10"/>
                    </a:lnTo>
                    <a:lnTo>
                      <a:pt x="566" y="6"/>
                    </a:lnTo>
                    <a:lnTo>
                      <a:pt x="572" y="4"/>
                    </a:lnTo>
                    <a:lnTo>
                      <a:pt x="576" y="1"/>
                    </a:lnTo>
                    <a:lnTo>
                      <a:pt x="582" y="0"/>
                    </a:lnTo>
                    <a:close/>
                  </a:path>
                </a:pathLst>
              </a:custGeom>
              <a:solidFill>
                <a:srgbClr val="FFF2CC"/>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50" name="Freeform 703"/>
              <p:cNvSpPr/>
              <p:nvPr/>
            </p:nvSpPr>
            <p:spPr bwMode="auto">
              <a:xfrm>
                <a:off x="3196" y="224"/>
                <a:ext cx="18" cy="53"/>
              </a:xfrm>
              <a:custGeom>
                <a:avLst/>
                <a:gdLst>
                  <a:gd name="T0" fmla="*/ 18 w 54"/>
                  <a:gd name="T1" fmla="*/ 0 h 212"/>
                  <a:gd name="T2" fmla="*/ 17 w 54"/>
                  <a:gd name="T3" fmla="*/ 3 h 212"/>
                  <a:gd name="T4" fmla="*/ 16 w 54"/>
                  <a:gd name="T5" fmla="*/ 6 h 212"/>
                  <a:gd name="T6" fmla="*/ 15 w 54"/>
                  <a:gd name="T7" fmla="*/ 10 h 212"/>
                  <a:gd name="T8" fmla="*/ 14 w 54"/>
                  <a:gd name="T9" fmla="*/ 13 h 212"/>
                  <a:gd name="T10" fmla="*/ 13 w 54"/>
                  <a:gd name="T11" fmla="*/ 16 h 212"/>
                  <a:gd name="T12" fmla="*/ 12 w 54"/>
                  <a:gd name="T13" fmla="*/ 19 h 212"/>
                  <a:gd name="T14" fmla="*/ 11 w 54"/>
                  <a:gd name="T15" fmla="*/ 23 h 212"/>
                  <a:gd name="T16" fmla="*/ 10 w 54"/>
                  <a:gd name="T17" fmla="*/ 26 h 212"/>
                  <a:gd name="T18" fmla="*/ 9 w 54"/>
                  <a:gd name="T19" fmla="*/ 29 h 212"/>
                  <a:gd name="T20" fmla="*/ 8 w 54"/>
                  <a:gd name="T21" fmla="*/ 33 h 212"/>
                  <a:gd name="T22" fmla="*/ 7 w 54"/>
                  <a:gd name="T23" fmla="*/ 36 h 212"/>
                  <a:gd name="T24" fmla="*/ 6 w 54"/>
                  <a:gd name="T25" fmla="*/ 39 h 212"/>
                  <a:gd name="T26" fmla="*/ 5 w 54"/>
                  <a:gd name="T27" fmla="*/ 43 h 212"/>
                  <a:gd name="T28" fmla="*/ 5 w 54"/>
                  <a:gd name="T29" fmla="*/ 46 h 212"/>
                  <a:gd name="T30" fmla="*/ 4 w 54"/>
                  <a:gd name="T31" fmla="*/ 49 h 212"/>
                  <a:gd name="T32" fmla="*/ 3 w 54"/>
                  <a:gd name="T33" fmla="*/ 53 h 212"/>
                  <a:gd name="T34" fmla="*/ 2 w 54"/>
                  <a:gd name="T35" fmla="*/ 52 h 212"/>
                  <a:gd name="T36" fmla="*/ 2 w 54"/>
                  <a:gd name="T37" fmla="*/ 51 h 212"/>
                  <a:gd name="T38" fmla="*/ 1 w 54"/>
                  <a:gd name="T39" fmla="*/ 49 h 212"/>
                  <a:gd name="T40" fmla="*/ 1 w 54"/>
                  <a:gd name="T41" fmla="*/ 48 h 212"/>
                  <a:gd name="T42" fmla="*/ 1 w 54"/>
                  <a:gd name="T43" fmla="*/ 47 h 212"/>
                  <a:gd name="T44" fmla="*/ 0 w 54"/>
                  <a:gd name="T45" fmla="*/ 45 h 212"/>
                  <a:gd name="T46" fmla="*/ 0 w 54"/>
                  <a:gd name="T47" fmla="*/ 44 h 212"/>
                  <a:gd name="T48" fmla="*/ 0 w 54"/>
                  <a:gd name="T49" fmla="*/ 42 h 212"/>
                  <a:gd name="T50" fmla="*/ 0 w 54"/>
                  <a:gd name="T51" fmla="*/ 41 h 212"/>
                  <a:gd name="T52" fmla="*/ 0 w 54"/>
                  <a:gd name="T53" fmla="*/ 39 h 212"/>
                  <a:gd name="T54" fmla="*/ 0 w 54"/>
                  <a:gd name="T55" fmla="*/ 37 h 212"/>
                  <a:gd name="T56" fmla="*/ 0 w 54"/>
                  <a:gd name="T57" fmla="*/ 36 h 212"/>
                  <a:gd name="T58" fmla="*/ 0 w 54"/>
                  <a:gd name="T59" fmla="*/ 34 h 212"/>
                  <a:gd name="T60" fmla="*/ 0 w 54"/>
                  <a:gd name="T61" fmla="*/ 32 h 212"/>
                  <a:gd name="T62" fmla="*/ 1 w 54"/>
                  <a:gd name="T63" fmla="*/ 30 h 212"/>
                  <a:gd name="T64" fmla="*/ 1 w 54"/>
                  <a:gd name="T65" fmla="*/ 29 h 212"/>
                  <a:gd name="T66" fmla="*/ 1 w 54"/>
                  <a:gd name="T67" fmla="*/ 27 h 212"/>
                  <a:gd name="T68" fmla="*/ 1 w 54"/>
                  <a:gd name="T69" fmla="*/ 26 h 212"/>
                  <a:gd name="T70" fmla="*/ 1 w 54"/>
                  <a:gd name="T71" fmla="*/ 24 h 212"/>
                  <a:gd name="T72" fmla="*/ 2 w 54"/>
                  <a:gd name="T73" fmla="*/ 22 h 212"/>
                  <a:gd name="T74" fmla="*/ 2 w 54"/>
                  <a:gd name="T75" fmla="*/ 21 h 212"/>
                  <a:gd name="T76" fmla="*/ 2 w 54"/>
                  <a:gd name="T77" fmla="*/ 19 h 212"/>
                  <a:gd name="T78" fmla="*/ 2 w 54"/>
                  <a:gd name="T79" fmla="*/ 18 h 212"/>
                  <a:gd name="T80" fmla="*/ 2 w 54"/>
                  <a:gd name="T81" fmla="*/ 17 h 212"/>
                  <a:gd name="T82" fmla="*/ 2 w 54"/>
                  <a:gd name="T83" fmla="*/ 15 h 212"/>
                  <a:gd name="T84" fmla="*/ 3 w 54"/>
                  <a:gd name="T85" fmla="*/ 14 h 212"/>
                  <a:gd name="T86" fmla="*/ 3 w 54"/>
                  <a:gd name="T87" fmla="*/ 13 h 212"/>
                  <a:gd name="T88" fmla="*/ 4 w 54"/>
                  <a:gd name="T89" fmla="*/ 12 h 212"/>
                  <a:gd name="T90" fmla="*/ 6 w 54"/>
                  <a:gd name="T91" fmla="*/ 10 h 212"/>
                  <a:gd name="T92" fmla="*/ 9 w 54"/>
                  <a:gd name="T93" fmla="*/ 7 h 212"/>
                  <a:gd name="T94" fmla="*/ 11 w 54"/>
                  <a:gd name="T95" fmla="*/ 6 h 212"/>
                  <a:gd name="T96" fmla="*/ 14 w 54"/>
                  <a:gd name="T97" fmla="*/ 4 h 212"/>
                  <a:gd name="T98" fmla="*/ 16 w 54"/>
                  <a:gd name="T99" fmla="*/ 2 h 212"/>
                  <a:gd name="T100" fmla="*/ 18 w 54"/>
                  <a:gd name="T101" fmla="*/ 0 h 212"/>
                  <a:gd name="T102" fmla="*/ 18 w 54"/>
                  <a:gd name="T103" fmla="*/ 0 h 21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4"/>
                  <a:gd name="T157" fmla="*/ 0 h 212"/>
                  <a:gd name="T158" fmla="*/ 54 w 54"/>
                  <a:gd name="T159" fmla="*/ 212 h 21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4" h="212">
                    <a:moveTo>
                      <a:pt x="54" y="0"/>
                    </a:moveTo>
                    <a:lnTo>
                      <a:pt x="51" y="12"/>
                    </a:lnTo>
                    <a:lnTo>
                      <a:pt x="47" y="25"/>
                    </a:lnTo>
                    <a:lnTo>
                      <a:pt x="44" y="38"/>
                    </a:lnTo>
                    <a:lnTo>
                      <a:pt x="41" y="50"/>
                    </a:lnTo>
                    <a:lnTo>
                      <a:pt x="39" y="64"/>
                    </a:lnTo>
                    <a:lnTo>
                      <a:pt x="36" y="76"/>
                    </a:lnTo>
                    <a:lnTo>
                      <a:pt x="33" y="90"/>
                    </a:lnTo>
                    <a:lnTo>
                      <a:pt x="30" y="104"/>
                    </a:lnTo>
                    <a:lnTo>
                      <a:pt x="27" y="116"/>
                    </a:lnTo>
                    <a:lnTo>
                      <a:pt x="25" y="130"/>
                    </a:lnTo>
                    <a:lnTo>
                      <a:pt x="22" y="143"/>
                    </a:lnTo>
                    <a:lnTo>
                      <a:pt x="18" y="157"/>
                    </a:lnTo>
                    <a:lnTo>
                      <a:pt x="15" y="170"/>
                    </a:lnTo>
                    <a:lnTo>
                      <a:pt x="14" y="184"/>
                    </a:lnTo>
                    <a:lnTo>
                      <a:pt x="12" y="197"/>
                    </a:lnTo>
                    <a:lnTo>
                      <a:pt x="9" y="212"/>
                    </a:lnTo>
                    <a:lnTo>
                      <a:pt x="7" y="206"/>
                    </a:lnTo>
                    <a:lnTo>
                      <a:pt x="5" y="202"/>
                    </a:lnTo>
                    <a:lnTo>
                      <a:pt x="4" y="197"/>
                    </a:lnTo>
                    <a:lnTo>
                      <a:pt x="2" y="192"/>
                    </a:lnTo>
                    <a:lnTo>
                      <a:pt x="2" y="186"/>
                    </a:lnTo>
                    <a:lnTo>
                      <a:pt x="1" y="180"/>
                    </a:lnTo>
                    <a:lnTo>
                      <a:pt x="0" y="174"/>
                    </a:lnTo>
                    <a:lnTo>
                      <a:pt x="0" y="169"/>
                    </a:lnTo>
                    <a:lnTo>
                      <a:pt x="0" y="162"/>
                    </a:lnTo>
                    <a:lnTo>
                      <a:pt x="0" y="156"/>
                    </a:lnTo>
                    <a:lnTo>
                      <a:pt x="0" y="148"/>
                    </a:lnTo>
                    <a:lnTo>
                      <a:pt x="0" y="142"/>
                    </a:lnTo>
                    <a:lnTo>
                      <a:pt x="0" y="135"/>
                    </a:lnTo>
                    <a:lnTo>
                      <a:pt x="1" y="127"/>
                    </a:lnTo>
                    <a:lnTo>
                      <a:pt x="2" y="121"/>
                    </a:lnTo>
                    <a:lnTo>
                      <a:pt x="2" y="115"/>
                    </a:lnTo>
                    <a:lnTo>
                      <a:pt x="2" y="108"/>
                    </a:lnTo>
                    <a:lnTo>
                      <a:pt x="4" y="102"/>
                    </a:lnTo>
                    <a:lnTo>
                      <a:pt x="4" y="94"/>
                    </a:lnTo>
                    <a:lnTo>
                      <a:pt x="5" y="88"/>
                    </a:lnTo>
                    <a:lnTo>
                      <a:pt x="5" y="82"/>
                    </a:lnTo>
                    <a:lnTo>
                      <a:pt x="5" y="76"/>
                    </a:lnTo>
                    <a:lnTo>
                      <a:pt x="5" y="71"/>
                    </a:lnTo>
                    <a:lnTo>
                      <a:pt x="7" y="68"/>
                    </a:lnTo>
                    <a:lnTo>
                      <a:pt x="7" y="61"/>
                    </a:lnTo>
                    <a:lnTo>
                      <a:pt x="8" y="55"/>
                    </a:lnTo>
                    <a:lnTo>
                      <a:pt x="9" y="50"/>
                    </a:lnTo>
                    <a:lnTo>
                      <a:pt x="12" y="47"/>
                    </a:lnTo>
                    <a:lnTo>
                      <a:pt x="18" y="38"/>
                    </a:lnTo>
                    <a:lnTo>
                      <a:pt x="26" y="30"/>
                    </a:lnTo>
                    <a:lnTo>
                      <a:pt x="33" y="22"/>
                    </a:lnTo>
                    <a:lnTo>
                      <a:pt x="41" y="15"/>
                    </a:lnTo>
                    <a:lnTo>
                      <a:pt x="47" y="6"/>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51" name="Freeform 704"/>
              <p:cNvSpPr/>
              <p:nvPr/>
            </p:nvSpPr>
            <p:spPr bwMode="auto">
              <a:xfrm>
                <a:off x="3125" y="236"/>
                <a:ext cx="7" cy="3"/>
              </a:xfrm>
              <a:custGeom>
                <a:avLst/>
                <a:gdLst>
                  <a:gd name="T0" fmla="*/ 6 w 20"/>
                  <a:gd name="T1" fmla="*/ 0 h 14"/>
                  <a:gd name="T2" fmla="*/ 6 w 20"/>
                  <a:gd name="T3" fmla="*/ 0 h 14"/>
                  <a:gd name="T4" fmla="*/ 7 w 20"/>
                  <a:gd name="T5" fmla="*/ 0 h 14"/>
                  <a:gd name="T6" fmla="*/ 6 w 20"/>
                  <a:gd name="T7" fmla="*/ 1 h 14"/>
                  <a:gd name="T8" fmla="*/ 4 w 20"/>
                  <a:gd name="T9" fmla="*/ 2 h 14"/>
                  <a:gd name="T10" fmla="*/ 1 w 20"/>
                  <a:gd name="T11" fmla="*/ 2 h 14"/>
                  <a:gd name="T12" fmla="*/ 0 w 20"/>
                  <a:gd name="T13" fmla="*/ 3 h 14"/>
                  <a:gd name="T14" fmla="*/ 0 w 20"/>
                  <a:gd name="T15" fmla="*/ 2 h 14"/>
                  <a:gd name="T16" fmla="*/ 2 w 20"/>
                  <a:gd name="T17" fmla="*/ 1 h 14"/>
                  <a:gd name="T18" fmla="*/ 4 w 20"/>
                  <a:gd name="T19" fmla="*/ 0 h 14"/>
                  <a:gd name="T20" fmla="*/ 6 w 20"/>
                  <a:gd name="T21" fmla="*/ 0 h 14"/>
                  <a:gd name="T22" fmla="*/ 6 w 20"/>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4"/>
                  <a:gd name="T38" fmla="*/ 20 w 20"/>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4">
                    <a:moveTo>
                      <a:pt x="16" y="0"/>
                    </a:moveTo>
                    <a:lnTo>
                      <a:pt x="18" y="0"/>
                    </a:lnTo>
                    <a:lnTo>
                      <a:pt x="20" y="0"/>
                    </a:lnTo>
                    <a:lnTo>
                      <a:pt x="16" y="4"/>
                    </a:lnTo>
                    <a:lnTo>
                      <a:pt x="11" y="8"/>
                    </a:lnTo>
                    <a:lnTo>
                      <a:pt x="4" y="11"/>
                    </a:lnTo>
                    <a:lnTo>
                      <a:pt x="0" y="14"/>
                    </a:lnTo>
                    <a:lnTo>
                      <a:pt x="1" y="9"/>
                    </a:lnTo>
                    <a:lnTo>
                      <a:pt x="7" y="6"/>
                    </a:lnTo>
                    <a:lnTo>
                      <a:pt x="11" y="2"/>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52" name="Freeform 705"/>
              <p:cNvSpPr/>
              <p:nvPr/>
            </p:nvSpPr>
            <p:spPr bwMode="auto">
              <a:xfrm>
                <a:off x="3127" y="236"/>
                <a:ext cx="24" cy="30"/>
              </a:xfrm>
              <a:custGeom>
                <a:avLst/>
                <a:gdLst>
                  <a:gd name="T0" fmla="*/ 24 w 74"/>
                  <a:gd name="T1" fmla="*/ 0 h 119"/>
                  <a:gd name="T2" fmla="*/ 22 w 74"/>
                  <a:gd name="T3" fmla="*/ 2 h 119"/>
                  <a:gd name="T4" fmla="*/ 21 w 74"/>
                  <a:gd name="T5" fmla="*/ 4 h 119"/>
                  <a:gd name="T6" fmla="*/ 19 w 74"/>
                  <a:gd name="T7" fmla="*/ 6 h 119"/>
                  <a:gd name="T8" fmla="*/ 18 w 74"/>
                  <a:gd name="T9" fmla="*/ 8 h 119"/>
                  <a:gd name="T10" fmla="*/ 16 w 74"/>
                  <a:gd name="T11" fmla="*/ 9 h 119"/>
                  <a:gd name="T12" fmla="*/ 14 w 74"/>
                  <a:gd name="T13" fmla="*/ 12 h 119"/>
                  <a:gd name="T14" fmla="*/ 13 w 74"/>
                  <a:gd name="T15" fmla="*/ 13 h 119"/>
                  <a:gd name="T16" fmla="*/ 11 w 74"/>
                  <a:gd name="T17" fmla="*/ 16 h 119"/>
                  <a:gd name="T18" fmla="*/ 9 w 74"/>
                  <a:gd name="T19" fmla="*/ 17 h 119"/>
                  <a:gd name="T20" fmla="*/ 8 w 74"/>
                  <a:gd name="T21" fmla="*/ 18 h 119"/>
                  <a:gd name="T22" fmla="*/ 7 w 74"/>
                  <a:gd name="T23" fmla="*/ 20 h 119"/>
                  <a:gd name="T24" fmla="*/ 6 w 74"/>
                  <a:gd name="T25" fmla="*/ 21 h 119"/>
                  <a:gd name="T26" fmla="*/ 5 w 74"/>
                  <a:gd name="T27" fmla="*/ 24 h 119"/>
                  <a:gd name="T28" fmla="*/ 3 w 74"/>
                  <a:gd name="T29" fmla="*/ 26 h 119"/>
                  <a:gd name="T30" fmla="*/ 1 w 74"/>
                  <a:gd name="T31" fmla="*/ 28 h 119"/>
                  <a:gd name="T32" fmla="*/ 0 w 74"/>
                  <a:gd name="T33" fmla="*/ 30 h 119"/>
                  <a:gd name="T34" fmla="*/ 0 w 74"/>
                  <a:gd name="T35" fmla="*/ 28 h 119"/>
                  <a:gd name="T36" fmla="*/ 0 w 74"/>
                  <a:gd name="T37" fmla="*/ 26 h 119"/>
                  <a:gd name="T38" fmla="*/ 1 w 74"/>
                  <a:gd name="T39" fmla="*/ 24 h 119"/>
                  <a:gd name="T40" fmla="*/ 2 w 74"/>
                  <a:gd name="T41" fmla="*/ 22 h 119"/>
                  <a:gd name="T42" fmla="*/ 3 w 74"/>
                  <a:gd name="T43" fmla="*/ 20 h 119"/>
                  <a:gd name="T44" fmla="*/ 5 w 74"/>
                  <a:gd name="T45" fmla="*/ 19 h 119"/>
                  <a:gd name="T46" fmla="*/ 6 w 74"/>
                  <a:gd name="T47" fmla="*/ 17 h 119"/>
                  <a:gd name="T48" fmla="*/ 7 w 74"/>
                  <a:gd name="T49" fmla="*/ 15 h 119"/>
                  <a:gd name="T50" fmla="*/ 9 w 74"/>
                  <a:gd name="T51" fmla="*/ 13 h 119"/>
                  <a:gd name="T52" fmla="*/ 11 w 74"/>
                  <a:gd name="T53" fmla="*/ 11 h 119"/>
                  <a:gd name="T54" fmla="*/ 14 w 74"/>
                  <a:gd name="T55" fmla="*/ 9 h 119"/>
                  <a:gd name="T56" fmla="*/ 16 w 74"/>
                  <a:gd name="T57" fmla="*/ 8 h 119"/>
                  <a:gd name="T58" fmla="*/ 18 w 74"/>
                  <a:gd name="T59" fmla="*/ 6 h 119"/>
                  <a:gd name="T60" fmla="*/ 20 w 74"/>
                  <a:gd name="T61" fmla="*/ 4 h 119"/>
                  <a:gd name="T62" fmla="*/ 22 w 74"/>
                  <a:gd name="T63" fmla="*/ 2 h 119"/>
                  <a:gd name="T64" fmla="*/ 24 w 74"/>
                  <a:gd name="T65" fmla="*/ 0 h 119"/>
                  <a:gd name="T66" fmla="*/ 24 w 74"/>
                  <a:gd name="T67" fmla="*/ 0 h 1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4"/>
                  <a:gd name="T103" fmla="*/ 0 h 119"/>
                  <a:gd name="T104" fmla="*/ 74 w 74"/>
                  <a:gd name="T105" fmla="*/ 119 h 1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4" h="119">
                    <a:moveTo>
                      <a:pt x="74" y="0"/>
                    </a:moveTo>
                    <a:lnTo>
                      <a:pt x="69" y="7"/>
                    </a:lnTo>
                    <a:lnTo>
                      <a:pt x="64" y="14"/>
                    </a:lnTo>
                    <a:lnTo>
                      <a:pt x="60" y="22"/>
                    </a:lnTo>
                    <a:lnTo>
                      <a:pt x="54" y="30"/>
                    </a:lnTo>
                    <a:lnTo>
                      <a:pt x="49" y="37"/>
                    </a:lnTo>
                    <a:lnTo>
                      <a:pt x="43" y="46"/>
                    </a:lnTo>
                    <a:lnTo>
                      <a:pt x="39" y="53"/>
                    </a:lnTo>
                    <a:lnTo>
                      <a:pt x="33" y="62"/>
                    </a:lnTo>
                    <a:lnTo>
                      <a:pt x="29" y="67"/>
                    </a:lnTo>
                    <a:lnTo>
                      <a:pt x="26" y="73"/>
                    </a:lnTo>
                    <a:lnTo>
                      <a:pt x="22" y="79"/>
                    </a:lnTo>
                    <a:lnTo>
                      <a:pt x="19" y="85"/>
                    </a:lnTo>
                    <a:lnTo>
                      <a:pt x="14" y="94"/>
                    </a:lnTo>
                    <a:lnTo>
                      <a:pt x="8" y="102"/>
                    </a:lnTo>
                    <a:lnTo>
                      <a:pt x="3" y="111"/>
                    </a:lnTo>
                    <a:lnTo>
                      <a:pt x="0" y="119"/>
                    </a:lnTo>
                    <a:lnTo>
                      <a:pt x="0" y="111"/>
                    </a:lnTo>
                    <a:lnTo>
                      <a:pt x="0" y="104"/>
                    </a:lnTo>
                    <a:lnTo>
                      <a:pt x="3" y="96"/>
                    </a:lnTo>
                    <a:lnTo>
                      <a:pt x="5" y="89"/>
                    </a:lnTo>
                    <a:lnTo>
                      <a:pt x="8" y="81"/>
                    </a:lnTo>
                    <a:lnTo>
                      <a:pt x="14" y="74"/>
                    </a:lnTo>
                    <a:lnTo>
                      <a:pt x="18" y="67"/>
                    </a:lnTo>
                    <a:lnTo>
                      <a:pt x="23" y="61"/>
                    </a:lnTo>
                    <a:lnTo>
                      <a:pt x="29" y="52"/>
                    </a:lnTo>
                    <a:lnTo>
                      <a:pt x="35" y="44"/>
                    </a:lnTo>
                    <a:lnTo>
                      <a:pt x="42" y="36"/>
                    </a:lnTo>
                    <a:lnTo>
                      <a:pt x="49" y="30"/>
                    </a:lnTo>
                    <a:lnTo>
                      <a:pt x="56" y="22"/>
                    </a:lnTo>
                    <a:lnTo>
                      <a:pt x="63" y="14"/>
                    </a:lnTo>
                    <a:lnTo>
                      <a:pt x="68" y="7"/>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53" name="Freeform 706"/>
              <p:cNvSpPr/>
              <p:nvPr/>
            </p:nvSpPr>
            <p:spPr bwMode="auto">
              <a:xfrm>
                <a:off x="3125" y="238"/>
                <a:ext cx="15" cy="13"/>
              </a:xfrm>
              <a:custGeom>
                <a:avLst/>
                <a:gdLst>
                  <a:gd name="T0" fmla="*/ 12 w 45"/>
                  <a:gd name="T1" fmla="*/ 0 h 54"/>
                  <a:gd name="T2" fmla="*/ 14 w 45"/>
                  <a:gd name="T3" fmla="*/ 0 h 54"/>
                  <a:gd name="T4" fmla="*/ 15 w 45"/>
                  <a:gd name="T5" fmla="*/ 0 h 54"/>
                  <a:gd name="T6" fmla="*/ 13 w 45"/>
                  <a:gd name="T7" fmla="*/ 2 h 54"/>
                  <a:gd name="T8" fmla="*/ 12 w 45"/>
                  <a:gd name="T9" fmla="*/ 3 h 54"/>
                  <a:gd name="T10" fmla="*/ 10 w 45"/>
                  <a:gd name="T11" fmla="*/ 5 h 54"/>
                  <a:gd name="T12" fmla="*/ 8 w 45"/>
                  <a:gd name="T13" fmla="*/ 7 h 54"/>
                  <a:gd name="T14" fmla="*/ 7 w 45"/>
                  <a:gd name="T15" fmla="*/ 8 h 54"/>
                  <a:gd name="T16" fmla="*/ 5 w 45"/>
                  <a:gd name="T17" fmla="*/ 10 h 54"/>
                  <a:gd name="T18" fmla="*/ 3 w 45"/>
                  <a:gd name="T19" fmla="*/ 11 h 54"/>
                  <a:gd name="T20" fmla="*/ 3 w 45"/>
                  <a:gd name="T21" fmla="*/ 13 h 54"/>
                  <a:gd name="T22" fmla="*/ 2 w 45"/>
                  <a:gd name="T23" fmla="*/ 13 h 54"/>
                  <a:gd name="T24" fmla="*/ 1 w 45"/>
                  <a:gd name="T25" fmla="*/ 12 h 54"/>
                  <a:gd name="T26" fmla="*/ 1 w 45"/>
                  <a:gd name="T27" fmla="*/ 11 h 54"/>
                  <a:gd name="T28" fmla="*/ 0 w 45"/>
                  <a:gd name="T29" fmla="*/ 9 h 54"/>
                  <a:gd name="T30" fmla="*/ 1 w 45"/>
                  <a:gd name="T31" fmla="*/ 9 h 54"/>
                  <a:gd name="T32" fmla="*/ 1 w 45"/>
                  <a:gd name="T33" fmla="*/ 7 h 54"/>
                  <a:gd name="T34" fmla="*/ 2 w 45"/>
                  <a:gd name="T35" fmla="*/ 5 h 54"/>
                  <a:gd name="T36" fmla="*/ 4 w 45"/>
                  <a:gd name="T37" fmla="*/ 3 h 54"/>
                  <a:gd name="T38" fmla="*/ 6 w 45"/>
                  <a:gd name="T39" fmla="*/ 2 h 54"/>
                  <a:gd name="T40" fmla="*/ 9 w 45"/>
                  <a:gd name="T41" fmla="*/ 0 h 54"/>
                  <a:gd name="T42" fmla="*/ 12 w 45"/>
                  <a:gd name="T43" fmla="*/ 0 h 54"/>
                  <a:gd name="T44" fmla="*/ 12 w 45"/>
                  <a:gd name="T45" fmla="*/ 0 h 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5"/>
                  <a:gd name="T70" fmla="*/ 0 h 54"/>
                  <a:gd name="T71" fmla="*/ 45 w 45"/>
                  <a:gd name="T72" fmla="*/ 54 h 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5" h="54">
                    <a:moveTo>
                      <a:pt x="36" y="0"/>
                    </a:moveTo>
                    <a:lnTo>
                      <a:pt x="42" y="0"/>
                    </a:lnTo>
                    <a:lnTo>
                      <a:pt x="45" y="0"/>
                    </a:lnTo>
                    <a:lnTo>
                      <a:pt x="39" y="7"/>
                    </a:lnTo>
                    <a:lnTo>
                      <a:pt x="35" y="14"/>
                    </a:lnTo>
                    <a:lnTo>
                      <a:pt x="29" y="21"/>
                    </a:lnTo>
                    <a:lnTo>
                      <a:pt x="25" y="28"/>
                    </a:lnTo>
                    <a:lnTo>
                      <a:pt x="20" y="33"/>
                    </a:lnTo>
                    <a:lnTo>
                      <a:pt x="16" y="40"/>
                    </a:lnTo>
                    <a:lnTo>
                      <a:pt x="10" y="47"/>
                    </a:lnTo>
                    <a:lnTo>
                      <a:pt x="9" y="54"/>
                    </a:lnTo>
                    <a:lnTo>
                      <a:pt x="6" y="54"/>
                    </a:lnTo>
                    <a:lnTo>
                      <a:pt x="3" y="49"/>
                    </a:lnTo>
                    <a:lnTo>
                      <a:pt x="2" y="44"/>
                    </a:lnTo>
                    <a:lnTo>
                      <a:pt x="0" y="39"/>
                    </a:lnTo>
                    <a:lnTo>
                      <a:pt x="2" y="36"/>
                    </a:lnTo>
                    <a:lnTo>
                      <a:pt x="3" y="27"/>
                    </a:lnTo>
                    <a:lnTo>
                      <a:pt x="6" y="20"/>
                    </a:lnTo>
                    <a:lnTo>
                      <a:pt x="11" y="12"/>
                    </a:lnTo>
                    <a:lnTo>
                      <a:pt x="18" y="7"/>
                    </a:lnTo>
                    <a:lnTo>
                      <a:pt x="27" y="1"/>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54" name="Freeform 707"/>
              <p:cNvSpPr/>
              <p:nvPr/>
            </p:nvSpPr>
            <p:spPr bwMode="auto">
              <a:xfrm>
                <a:off x="3454" y="238"/>
                <a:ext cx="178" cy="91"/>
              </a:xfrm>
              <a:custGeom>
                <a:avLst/>
                <a:gdLst>
                  <a:gd name="T0" fmla="*/ 176 w 533"/>
                  <a:gd name="T1" fmla="*/ 2 h 366"/>
                  <a:gd name="T2" fmla="*/ 178 w 533"/>
                  <a:gd name="T3" fmla="*/ 5 h 366"/>
                  <a:gd name="T4" fmla="*/ 176 w 533"/>
                  <a:gd name="T5" fmla="*/ 9 h 366"/>
                  <a:gd name="T6" fmla="*/ 171 w 533"/>
                  <a:gd name="T7" fmla="*/ 13 h 366"/>
                  <a:gd name="T8" fmla="*/ 165 w 533"/>
                  <a:gd name="T9" fmla="*/ 17 h 366"/>
                  <a:gd name="T10" fmla="*/ 157 w 533"/>
                  <a:gd name="T11" fmla="*/ 20 h 366"/>
                  <a:gd name="T12" fmla="*/ 150 w 533"/>
                  <a:gd name="T13" fmla="*/ 23 h 366"/>
                  <a:gd name="T14" fmla="*/ 144 w 533"/>
                  <a:gd name="T15" fmla="*/ 27 h 366"/>
                  <a:gd name="T16" fmla="*/ 133 w 533"/>
                  <a:gd name="T17" fmla="*/ 33 h 366"/>
                  <a:gd name="T18" fmla="*/ 117 w 533"/>
                  <a:gd name="T19" fmla="*/ 41 h 366"/>
                  <a:gd name="T20" fmla="*/ 100 w 533"/>
                  <a:gd name="T21" fmla="*/ 48 h 366"/>
                  <a:gd name="T22" fmla="*/ 84 w 533"/>
                  <a:gd name="T23" fmla="*/ 55 h 366"/>
                  <a:gd name="T24" fmla="*/ 67 w 533"/>
                  <a:gd name="T25" fmla="*/ 63 h 366"/>
                  <a:gd name="T26" fmla="*/ 51 w 533"/>
                  <a:gd name="T27" fmla="*/ 70 h 366"/>
                  <a:gd name="T28" fmla="*/ 35 w 533"/>
                  <a:gd name="T29" fmla="*/ 78 h 366"/>
                  <a:gd name="T30" fmla="*/ 20 w 533"/>
                  <a:gd name="T31" fmla="*/ 87 h 366"/>
                  <a:gd name="T32" fmla="*/ 8 w 533"/>
                  <a:gd name="T33" fmla="*/ 90 h 366"/>
                  <a:gd name="T34" fmla="*/ 2 w 533"/>
                  <a:gd name="T35" fmla="*/ 89 h 366"/>
                  <a:gd name="T36" fmla="*/ 0 w 533"/>
                  <a:gd name="T37" fmla="*/ 87 h 366"/>
                  <a:gd name="T38" fmla="*/ 1 w 533"/>
                  <a:gd name="T39" fmla="*/ 84 h 366"/>
                  <a:gd name="T40" fmla="*/ 3 w 533"/>
                  <a:gd name="T41" fmla="*/ 82 h 366"/>
                  <a:gd name="T42" fmla="*/ 7 w 533"/>
                  <a:gd name="T43" fmla="*/ 79 h 366"/>
                  <a:gd name="T44" fmla="*/ 13 w 533"/>
                  <a:gd name="T45" fmla="*/ 76 h 366"/>
                  <a:gd name="T46" fmla="*/ 17 w 533"/>
                  <a:gd name="T47" fmla="*/ 74 h 366"/>
                  <a:gd name="T48" fmla="*/ 29 w 533"/>
                  <a:gd name="T49" fmla="*/ 68 h 366"/>
                  <a:gd name="T50" fmla="*/ 49 w 533"/>
                  <a:gd name="T51" fmla="*/ 60 h 366"/>
                  <a:gd name="T52" fmla="*/ 68 w 533"/>
                  <a:gd name="T53" fmla="*/ 50 h 366"/>
                  <a:gd name="T54" fmla="*/ 88 w 533"/>
                  <a:gd name="T55" fmla="*/ 42 h 366"/>
                  <a:gd name="T56" fmla="*/ 108 w 533"/>
                  <a:gd name="T57" fmla="*/ 33 h 366"/>
                  <a:gd name="T58" fmla="*/ 127 w 533"/>
                  <a:gd name="T59" fmla="*/ 24 h 366"/>
                  <a:gd name="T60" fmla="*/ 146 w 533"/>
                  <a:gd name="T61" fmla="*/ 14 h 366"/>
                  <a:gd name="T62" fmla="*/ 164 w 533"/>
                  <a:gd name="T63" fmla="*/ 4 h 366"/>
                  <a:gd name="T64" fmla="*/ 173 w 533"/>
                  <a:gd name="T65" fmla="*/ 0 h 3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33"/>
                  <a:gd name="T100" fmla="*/ 0 h 366"/>
                  <a:gd name="T101" fmla="*/ 533 w 533"/>
                  <a:gd name="T102" fmla="*/ 366 h 36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33" h="366">
                    <a:moveTo>
                      <a:pt x="519" y="0"/>
                    </a:moveTo>
                    <a:lnTo>
                      <a:pt x="526" y="7"/>
                    </a:lnTo>
                    <a:lnTo>
                      <a:pt x="531" y="15"/>
                    </a:lnTo>
                    <a:lnTo>
                      <a:pt x="533" y="22"/>
                    </a:lnTo>
                    <a:lnTo>
                      <a:pt x="531" y="31"/>
                    </a:lnTo>
                    <a:lnTo>
                      <a:pt x="527" y="37"/>
                    </a:lnTo>
                    <a:lnTo>
                      <a:pt x="522" y="45"/>
                    </a:lnTo>
                    <a:lnTo>
                      <a:pt x="513" y="53"/>
                    </a:lnTo>
                    <a:lnTo>
                      <a:pt x="506" y="60"/>
                    </a:lnTo>
                    <a:lnTo>
                      <a:pt x="494" y="67"/>
                    </a:lnTo>
                    <a:lnTo>
                      <a:pt x="484" y="73"/>
                    </a:lnTo>
                    <a:lnTo>
                      <a:pt x="471" y="81"/>
                    </a:lnTo>
                    <a:lnTo>
                      <a:pt x="460" y="88"/>
                    </a:lnTo>
                    <a:lnTo>
                      <a:pt x="449" y="94"/>
                    </a:lnTo>
                    <a:lnTo>
                      <a:pt x="439" y="102"/>
                    </a:lnTo>
                    <a:lnTo>
                      <a:pt x="431" y="108"/>
                    </a:lnTo>
                    <a:lnTo>
                      <a:pt x="423" y="115"/>
                    </a:lnTo>
                    <a:lnTo>
                      <a:pt x="399" y="131"/>
                    </a:lnTo>
                    <a:lnTo>
                      <a:pt x="374" y="148"/>
                    </a:lnTo>
                    <a:lnTo>
                      <a:pt x="350" y="163"/>
                    </a:lnTo>
                    <a:lnTo>
                      <a:pt x="325" y="179"/>
                    </a:lnTo>
                    <a:lnTo>
                      <a:pt x="300" y="193"/>
                    </a:lnTo>
                    <a:lnTo>
                      <a:pt x="276" y="208"/>
                    </a:lnTo>
                    <a:lnTo>
                      <a:pt x="251" y="223"/>
                    </a:lnTo>
                    <a:lnTo>
                      <a:pt x="227" y="237"/>
                    </a:lnTo>
                    <a:lnTo>
                      <a:pt x="202" y="252"/>
                    </a:lnTo>
                    <a:lnTo>
                      <a:pt x="177" y="267"/>
                    </a:lnTo>
                    <a:lnTo>
                      <a:pt x="153" y="281"/>
                    </a:lnTo>
                    <a:lnTo>
                      <a:pt x="130" y="299"/>
                    </a:lnTo>
                    <a:lnTo>
                      <a:pt x="106" y="313"/>
                    </a:lnTo>
                    <a:lnTo>
                      <a:pt x="82" y="330"/>
                    </a:lnTo>
                    <a:lnTo>
                      <a:pt x="60" y="348"/>
                    </a:lnTo>
                    <a:lnTo>
                      <a:pt x="39" y="366"/>
                    </a:lnTo>
                    <a:lnTo>
                      <a:pt x="25" y="362"/>
                    </a:lnTo>
                    <a:lnTo>
                      <a:pt x="15" y="360"/>
                    </a:lnTo>
                    <a:lnTo>
                      <a:pt x="7" y="356"/>
                    </a:lnTo>
                    <a:lnTo>
                      <a:pt x="3" y="352"/>
                    </a:lnTo>
                    <a:lnTo>
                      <a:pt x="0" y="348"/>
                    </a:lnTo>
                    <a:lnTo>
                      <a:pt x="0" y="343"/>
                    </a:lnTo>
                    <a:lnTo>
                      <a:pt x="3" y="338"/>
                    </a:lnTo>
                    <a:lnTo>
                      <a:pt x="6" y="333"/>
                    </a:lnTo>
                    <a:lnTo>
                      <a:pt x="10" y="328"/>
                    </a:lnTo>
                    <a:lnTo>
                      <a:pt x="15" y="323"/>
                    </a:lnTo>
                    <a:lnTo>
                      <a:pt x="22" y="318"/>
                    </a:lnTo>
                    <a:lnTo>
                      <a:pt x="29" y="313"/>
                    </a:lnTo>
                    <a:lnTo>
                      <a:pt x="38" y="307"/>
                    </a:lnTo>
                    <a:lnTo>
                      <a:pt x="45" y="303"/>
                    </a:lnTo>
                    <a:lnTo>
                      <a:pt x="52" y="299"/>
                    </a:lnTo>
                    <a:lnTo>
                      <a:pt x="60" y="296"/>
                    </a:lnTo>
                    <a:lnTo>
                      <a:pt x="88" y="275"/>
                    </a:lnTo>
                    <a:lnTo>
                      <a:pt x="117" y="258"/>
                    </a:lnTo>
                    <a:lnTo>
                      <a:pt x="146" y="240"/>
                    </a:lnTo>
                    <a:lnTo>
                      <a:pt x="176" y="222"/>
                    </a:lnTo>
                    <a:lnTo>
                      <a:pt x="205" y="203"/>
                    </a:lnTo>
                    <a:lnTo>
                      <a:pt x="234" y="186"/>
                    </a:lnTo>
                    <a:lnTo>
                      <a:pt x="264" y="168"/>
                    </a:lnTo>
                    <a:lnTo>
                      <a:pt x="293" y="151"/>
                    </a:lnTo>
                    <a:lnTo>
                      <a:pt x="322" y="131"/>
                    </a:lnTo>
                    <a:lnTo>
                      <a:pt x="351" y="114"/>
                    </a:lnTo>
                    <a:lnTo>
                      <a:pt x="379" y="96"/>
                    </a:lnTo>
                    <a:lnTo>
                      <a:pt x="409" y="77"/>
                    </a:lnTo>
                    <a:lnTo>
                      <a:pt x="437" y="58"/>
                    </a:lnTo>
                    <a:lnTo>
                      <a:pt x="464" y="39"/>
                    </a:lnTo>
                    <a:lnTo>
                      <a:pt x="491" y="18"/>
                    </a:lnTo>
                    <a:lnTo>
                      <a:pt x="519" y="0"/>
                    </a:lnTo>
                    <a:close/>
                  </a:path>
                </a:pathLst>
              </a:custGeom>
              <a:solidFill>
                <a:srgbClr val="FFFFC2"/>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55" name="Freeform 708"/>
              <p:cNvSpPr/>
              <p:nvPr/>
            </p:nvSpPr>
            <p:spPr bwMode="auto">
              <a:xfrm>
                <a:off x="3326" y="252"/>
                <a:ext cx="25" cy="34"/>
              </a:xfrm>
              <a:custGeom>
                <a:avLst/>
                <a:gdLst>
                  <a:gd name="T0" fmla="*/ 1 w 75"/>
                  <a:gd name="T1" fmla="*/ 0 h 136"/>
                  <a:gd name="T2" fmla="*/ 3 w 75"/>
                  <a:gd name="T3" fmla="*/ 2 h 136"/>
                  <a:gd name="T4" fmla="*/ 5 w 75"/>
                  <a:gd name="T5" fmla="*/ 4 h 136"/>
                  <a:gd name="T6" fmla="*/ 6 w 75"/>
                  <a:gd name="T7" fmla="*/ 6 h 136"/>
                  <a:gd name="T8" fmla="*/ 8 w 75"/>
                  <a:gd name="T9" fmla="*/ 8 h 136"/>
                  <a:gd name="T10" fmla="*/ 9 w 75"/>
                  <a:gd name="T11" fmla="*/ 9 h 136"/>
                  <a:gd name="T12" fmla="*/ 11 w 75"/>
                  <a:gd name="T13" fmla="*/ 12 h 136"/>
                  <a:gd name="T14" fmla="*/ 13 w 75"/>
                  <a:gd name="T15" fmla="*/ 14 h 136"/>
                  <a:gd name="T16" fmla="*/ 14 w 75"/>
                  <a:gd name="T17" fmla="*/ 17 h 136"/>
                  <a:gd name="T18" fmla="*/ 15 w 75"/>
                  <a:gd name="T19" fmla="*/ 19 h 136"/>
                  <a:gd name="T20" fmla="*/ 17 w 75"/>
                  <a:gd name="T21" fmla="*/ 21 h 136"/>
                  <a:gd name="T22" fmla="*/ 18 w 75"/>
                  <a:gd name="T23" fmla="*/ 23 h 136"/>
                  <a:gd name="T24" fmla="*/ 19 w 75"/>
                  <a:gd name="T25" fmla="*/ 25 h 136"/>
                  <a:gd name="T26" fmla="*/ 20 w 75"/>
                  <a:gd name="T27" fmla="*/ 27 h 136"/>
                  <a:gd name="T28" fmla="*/ 22 w 75"/>
                  <a:gd name="T29" fmla="*/ 30 h 136"/>
                  <a:gd name="T30" fmla="*/ 23 w 75"/>
                  <a:gd name="T31" fmla="*/ 32 h 136"/>
                  <a:gd name="T32" fmla="*/ 25 w 75"/>
                  <a:gd name="T33" fmla="*/ 34 h 136"/>
                  <a:gd name="T34" fmla="*/ 23 w 75"/>
                  <a:gd name="T35" fmla="*/ 32 h 136"/>
                  <a:gd name="T36" fmla="*/ 21 w 75"/>
                  <a:gd name="T37" fmla="*/ 30 h 136"/>
                  <a:gd name="T38" fmla="*/ 19 w 75"/>
                  <a:gd name="T39" fmla="*/ 28 h 136"/>
                  <a:gd name="T40" fmla="*/ 17 w 75"/>
                  <a:gd name="T41" fmla="*/ 26 h 136"/>
                  <a:gd name="T42" fmla="*/ 14 w 75"/>
                  <a:gd name="T43" fmla="*/ 24 h 136"/>
                  <a:gd name="T44" fmla="*/ 12 w 75"/>
                  <a:gd name="T45" fmla="*/ 22 h 136"/>
                  <a:gd name="T46" fmla="*/ 10 w 75"/>
                  <a:gd name="T47" fmla="*/ 20 h 136"/>
                  <a:gd name="T48" fmla="*/ 8 w 75"/>
                  <a:gd name="T49" fmla="*/ 18 h 136"/>
                  <a:gd name="T50" fmla="*/ 6 w 75"/>
                  <a:gd name="T51" fmla="*/ 15 h 136"/>
                  <a:gd name="T52" fmla="*/ 4 w 75"/>
                  <a:gd name="T53" fmla="*/ 13 h 136"/>
                  <a:gd name="T54" fmla="*/ 2 w 75"/>
                  <a:gd name="T55" fmla="*/ 11 h 136"/>
                  <a:gd name="T56" fmla="*/ 1 w 75"/>
                  <a:gd name="T57" fmla="*/ 9 h 136"/>
                  <a:gd name="T58" fmla="*/ 0 w 75"/>
                  <a:gd name="T59" fmla="*/ 6 h 136"/>
                  <a:gd name="T60" fmla="*/ 0 w 75"/>
                  <a:gd name="T61" fmla="*/ 4 h 136"/>
                  <a:gd name="T62" fmla="*/ 0 w 75"/>
                  <a:gd name="T63" fmla="*/ 2 h 136"/>
                  <a:gd name="T64" fmla="*/ 1 w 75"/>
                  <a:gd name="T65" fmla="*/ 0 h 136"/>
                  <a:gd name="T66" fmla="*/ 1 w 75"/>
                  <a:gd name="T67" fmla="*/ 0 h 1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136"/>
                  <a:gd name="T104" fmla="*/ 75 w 75"/>
                  <a:gd name="T105" fmla="*/ 136 h 1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136">
                    <a:moveTo>
                      <a:pt x="4" y="0"/>
                    </a:moveTo>
                    <a:lnTo>
                      <a:pt x="8" y="8"/>
                    </a:lnTo>
                    <a:lnTo>
                      <a:pt x="14" y="15"/>
                    </a:lnTo>
                    <a:lnTo>
                      <a:pt x="18" y="24"/>
                    </a:lnTo>
                    <a:lnTo>
                      <a:pt x="24" y="31"/>
                    </a:lnTo>
                    <a:lnTo>
                      <a:pt x="28" y="38"/>
                    </a:lnTo>
                    <a:lnTo>
                      <a:pt x="32" y="48"/>
                    </a:lnTo>
                    <a:lnTo>
                      <a:pt x="38" y="57"/>
                    </a:lnTo>
                    <a:lnTo>
                      <a:pt x="42" y="66"/>
                    </a:lnTo>
                    <a:lnTo>
                      <a:pt x="45" y="75"/>
                    </a:lnTo>
                    <a:lnTo>
                      <a:pt x="50" y="84"/>
                    </a:lnTo>
                    <a:lnTo>
                      <a:pt x="53" y="92"/>
                    </a:lnTo>
                    <a:lnTo>
                      <a:pt x="57" y="102"/>
                    </a:lnTo>
                    <a:lnTo>
                      <a:pt x="61" y="110"/>
                    </a:lnTo>
                    <a:lnTo>
                      <a:pt x="67" y="119"/>
                    </a:lnTo>
                    <a:lnTo>
                      <a:pt x="70" y="128"/>
                    </a:lnTo>
                    <a:lnTo>
                      <a:pt x="75" y="136"/>
                    </a:lnTo>
                    <a:lnTo>
                      <a:pt x="70" y="128"/>
                    </a:lnTo>
                    <a:lnTo>
                      <a:pt x="64" y="120"/>
                    </a:lnTo>
                    <a:lnTo>
                      <a:pt x="57" y="113"/>
                    </a:lnTo>
                    <a:lnTo>
                      <a:pt x="50" y="104"/>
                    </a:lnTo>
                    <a:lnTo>
                      <a:pt x="43" y="96"/>
                    </a:lnTo>
                    <a:lnTo>
                      <a:pt x="36" y="87"/>
                    </a:lnTo>
                    <a:lnTo>
                      <a:pt x="29" y="79"/>
                    </a:lnTo>
                    <a:lnTo>
                      <a:pt x="24" y="71"/>
                    </a:lnTo>
                    <a:lnTo>
                      <a:pt x="17" y="62"/>
                    </a:lnTo>
                    <a:lnTo>
                      <a:pt x="11" y="53"/>
                    </a:lnTo>
                    <a:lnTo>
                      <a:pt x="6" y="44"/>
                    </a:lnTo>
                    <a:lnTo>
                      <a:pt x="3" y="36"/>
                    </a:lnTo>
                    <a:lnTo>
                      <a:pt x="0" y="26"/>
                    </a:lnTo>
                    <a:lnTo>
                      <a:pt x="0" y="17"/>
                    </a:lnTo>
                    <a:lnTo>
                      <a:pt x="0" y="9"/>
                    </a:lnTo>
                    <a:lnTo>
                      <a:pt x="4" y="0"/>
                    </a:lnTo>
                    <a:close/>
                  </a:path>
                </a:pathLst>
              </a:custGeom>
              <a:solidFill>
                <a:srgbClr val="BFC9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56" name="Freeform 709"/>
              <p:cNvSpPr/>
              <p:nvPr/>
            </p:nvSpPr>
            <p:spPr bwMode="auto">
              <a:xfrm>
                <a:off x="3518" y="252"/>
                <a:ext cx="15" cy="16"/>
              </a:xfrm>
              <a:custGeom>
                <a:avLst/>
                <a:gdLst>
                  <a:gd name="T0" fmla="*/ 13 w 47"/>
                  <a:gd name="T1" fmla="*/ 0 h 64"/>
                  <a:gd name="T2" fmla="*/ 13 w 47"/>
                  <a:gd name="T3" fmla="*/ 1 h 64"/>
                  <a:gd name="T4" fmla="*/ 14 w 47"/>
                  <a:gd name="T5" fmla="*/ 2 h 64"/>
                  <a:gd name="T6" fmla="*/ 14 w 47"/>
                  <a:gd name="T7" fmla="*/ 3 h 64"/>
                  <a:gd name="T8" fmla="*/ 15 w 47"/>
                  <a:gd name="T9" fmla="*/ 5 h 64"/>
                  <a:gd name="T10" fmla="*/ 15 w 47"/>
                  <a:gd name="T11" fmla="*/ 7 h 64"/>
                  <a:gd name="T12" fmla="*/ 15 w 47"/>
                  <a:gd name="T13" fmla="*/ 9 h 64"/>
                  <a:gd name="T14" fmla="*/ 15 w 47"/>
                  <a:gd name="T15" fmla="*/ 10 h 64"/>
                  <a:gd name="T16" fmla="*/ 15 w 47"/>
                  <a:gd name="T17" fmla="*/ 12 h 64"/>
                  <a:gd name="T18" fmla="*/ 14 w 47"/>
                  <a:gd name="T19" fmla="*/ 13 h 64"/>
                  <a:gd name="T20" fmla="*/ 14 w 47"/>
                  <a:gd name="T21" fmla="*/ 14 h 64"/>
                  <a:gd name="T22" fmla="*/ 13 w 47"/>
                  <a:gd name="T23" fmla="*/ 15 h 64"/>
                  <a:gd name="T24" fmla="*/ 12 w 47"/>
                  <a:gd name="T25" fmla="*/ 16 h 64"/>
                  <a:gd name="T26" fmla="*/ 10 w 47"/>
                  <a:gd name="T27" fmla="*/ 16 h 64"/>
                  <a:gd name="T28" fmla="*/ 8 w 47"/>
                  <a:gd name="T29" fmla="*/ 15 h 64"/>
                  <a:gd name="T30" fmla="*/ 6 w 47"/>
                  <a:gd name="T31" fmla="*/ 14 h 64"/>
                  <a:gd name="T32" fmla="*/ 4 w 47"/>
                  <a:gd name="T33" fmla="*/ 13 h 64"/>
                  <a:gd name="T34" fmla="*/ 1 w 47"/>
                  <a:gd name="T35" fmla="*/ 11 h 64"/>
                  <a:gd name="T36" fmla="*/ 0 w 47"/>
                  <a:gd name="T37" fmla="*/ 9 h 64"/>
                  <a:gd name="T38" fmla="*/ 1 w 47"/>
                  <a:gd name="T39" fmla="*/ 7 h 64"/>
                  <a:gd name="T40" fmla="*/ 2 w 47"/>
                  <a:gd name="T41" fmla="*/ 5 h 64"/>
                  <a:gd name="T42" fmla="*/ 4 w 47"/>
                  <a:gd name="T43" fmla="*/ 4 h 64"/>
                  <a:gd name="T44" fmla="*/ 7 w 47"/>
                  <a:gd name="T45" fmla="*/ 2 h 64"/>
                  <a:gd name="T46" fmla="*/ 8 w 47"/>
                  <a:gd name="T47" fmla="*/ 1 h 64"/>
                  <a:gd name="T48" fmla="*/ 10 w 47"/>
                  <a:gd name="T49" fmla="*/ 1 h 64"/>
                  <a:gd name="T50" fmla="*/ 12 w 47"/>
                  <a:gd name="T51" fmla="*/ 1 h 64"/>
                  <a:gd name="T52" fmla="*/ 13 w 47"/>
                  <a:gd name="T53" fmla="*/ 0 h 64"/>
                  <a:gd name="T54" fmla="*/ 13 w 47"/>
                  <a:gd name="T55" fmla="*/ 0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7"/>
                  <a:gd name="T85" fmla="*/ 0 h 64"/>
                  <a:gd name="T86" fmla="*/ 47 w 47"/>
                  <a:gd name="T87" fmla="*/ 64 h 6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7" h="64">
                    <a:moveTo>
                      <a:pt x="42" y="0"/>
                    </a:moveTo>
                    <a:lnTo>
                      <a:pt x="42" y="3"/>
                    </a:lnTo>
                    <a:lnTo>
                      <a:pt x="44" y="9"/>
                    </a:lnTo>
                    <a:lnTo>
                      <a:pt x="44" y="14"/>
                    </a:lnTo>
                    <a:lnTo>
                      <a:pt x="46" y="20"/>
                    </a:lnTo>
                    <a:lnTo>
                      <a:pt x="46" y="27"/>
                    </a:lnTo>
                    <a:lnTo>
                      <a:pt x="47" y="35"/>
                    </a:lnTo>
                    <a:lnTo>
                      <a:pt x="47" y="41"/>
                    </a:lnTo>
                    <a:lnTo>
                      <a:pt x="47" y="49"/>
                    </a:lnTo>
                    <a:lnTo>
                      <a:pt x="44" y="53"/>
                    </a:lnTo>
                    <a:lnTo>
                      <a:pt x="43" y="58"/>
                    </a:lnTo>
                    <a:lnTo>
                      <a:pt x="40" y="60"/>
                    </a:lnTo>
                    <a:lnTo>
                      <a:pt x="37" y="64"/>
                    </a:lnTo>
                    <a:lnTo>
                      <a:pt x="32" y="63"/>
                    </a:lnTo>
                    <a:lnTo>
                      <a:pt x="25" y="60"/>
                    </a:lnTo>
                    <a:lnTo>
                      <a:pt x="19" y="57"/>
                    </a:lnTo>
                    <a:lnTo>
                      <a:pt x="11" y="51"/>
                    </a:lnTo>
                    <a:lnTo>
                      <a:pt x="2" y="43"/>
                    </a:lnTo>
                    <a:lnTo>
                      <a:pt x="0" y="35"/>
                    </a:lnTo>
                    <a:lnTo>
                      <a:pt x="2" y="27"/>
                    </a:lnTo>
                    <a:lnTo>
                      <a:pt x="7" y="21"/>
                    </a:lnTo>
                    <a:lnTo>
                      <a:pt x="12" y="15"/>
                    </a:lnTo>
                    <a:lnTo>
                      <a:pt x="22" y="9"/>
                    </a:lnTo>
                    <a:lnTo>
                      <a:pt x="26" y="6"/>
                    </a:lnTo>
                    <a:lnTo>
                      <a:pt x="32" y="4"/>
                    </a:lnTo>
                    <a:lnTo>
                      <a:pt x="37" y="2"/>
                    </a:lnTo>
                    <a:lnTo>
                      <a:pt x="42" y="0"/>
                    </a:lnTo>
                    <a:close/>
                  </a:path>
                </a:pathLst>
              </a:custGeom>
              <a:solidFill>
                <a:srgbClr val="FFD6C9"/>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57" name="Freeform 710"/>
              <p:cNvSpPr/>
              <p:nvPr/>
            </p:nvSpPr>
            <p:spPr bwMode="auto">
              <a:xfrm>
                <a:off x="3217" y="256"/>
                <a:ext cx="4" cy="10"/>
              </a:xfrm>
              <a:custGeom>
                <a:avLst/>
                <a:gdLst>
                  <a:gd name="T0" fmla="*/ 4 w 12"/>
                  <a:gd name="T1" fmla="*/ 0 h 38"/>
                  <a:gd name="T2" fmla="*/ 4 w 12"/>
                  <a:gd name="T3" fmla="*/ 1 h 38"/>
                  <a:gd name="T4" fmla="*/ 4 w 12"/>
                  <a:gd name="T5" fmla="*/ 2 h 38"/>
                  <a:gd name="T6" fmla="*/ 4 w 12"/>
                  <a:gd name="T7" fmla="*/ 4 h 38"/>
                  <a:gd name="T8" fmla="*/ 4 w 12"/>
                  <a:gd name="T9" fmla="*/ 5 h 38"/>
                  <a:gd name="T10" fmla="*/ 3 w 12"/>
                  <a:gd name="T11" fmla="*/ 7 h 38"/>
                  <a:gd name="T12" fmla="*/ 3 w 12"/>
                  <a:gd name="T13" fmla="*/ 8 h 38"/>
                  <a:gd name="T14" fmla="*/ 2 w 12"/>
                  <a:gd name="T15" fmla="*/ 9 h 38"/>
                  <a:gd name="T16" fmla="*/ 2 w 12"/>
                  <a:gd name="T17" fmla="*/ 10 h 38"/>
                  <a:gd name="T18" fmla="*/ 1 w 12"/>
                  <a:gd name="T19" fmla="*/ 10 h 38"/>
                  <a:gd name="T20" fmla="*/ 0 w 12"/>
                  <a:gd name="T21" fmla="*/ 10 h 38"/>
                  <a:gd name="T22" fmla="*/ 0 w 12"/>
                  <a:gd name="T23" fmla="*/ 9 h 38"/>
                  <a:gd name="T24" fmla="*/ 0 w 12"/>
                  <a:gd name="T25" fmla="*/ 8 h 38"/>
                  <a:gd name="T26" fmla="*/ 0 w 12"/>
                  <a:gd name="T27" fmla="*/ 6 h 38"/>
                  <a:gd name="T28" fmla="*/ 0 w 12"/>
                  <a:gd name="T29" fmla="*/ 5 h 38"/>
                  <a:gd name="T30" fmla="*/ 1 w 12"/>
                  <a:gd name="T31" fmla="*/ 3 h 38"/>
                  <a:gd name="T32" fmla="*/ 2 w 12"/>
                  <a:gd name="T33" fmla="*/ 1 h 38"/>
                  <a:gd name="T34" fmla="*/ 3 w 12"/>
                  <a:gd name="T35" fmla="*/ 1 h 38"/>
                  <a:gd name="T36" fmla="*/ 4 w 12"/>
                  <a:gd name="T37" fmla="*/ 0 h 38"/>
                  <a:gd name="T38" fmla="*/ 4 w 12"/>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
                  <a:gd name="T61" fmla="*/ 0 h 38"/>
                  <a:gd name="T62" fmla="*/ 12 w 12"/>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 h="38">
                    <a:moveTo>
                      <a:pt x="12" y="0"/>
                    </a:moveTo>
                    <a:lnTo>
                      <a:pt x="11" y="4"/>
                    </a:lnTo>
                    <a:lnTo>
                      <a:pt x="11" y="9"/>
                    </a:lnTo>
                    <a:lnTo>
                      <a:pt x="11" y="14"/>
                    </a:lnTo>
                    <a:lnTo>
                      <a:pt x="11" y="18"/>
                    </a:lnTo>
                    <a:lnTo>
                      <a:pt x="9" y="26"/>
                    </a:lnTo>
                    <a:lnTo>
                      <a:pt x="9" y="32"/>
                    </a:lnTo>
                    <a:lnTo>
                      <a:pt x="7" y="36"/>
                    </a:lnTo>
                    <a:lnTo>
                      <a:pt x="5" y="38"/>
                    </a:lnTo>
                    <a:lnTo>
                      <a:pt x="3" y="38"/>
                    </a:lnTo>
                    <a:lnTo>
                      <a:pt x="1" y="37"/>
                    </a:lnTo>
                    <a:lnTo>
                      <a:pt x="0" y="34"/>
                    </a:lnTo>
                    <a:lnTo>
                      <a:pt x="0" y="30"/>
                    </a:lnTo>
                    <a:lnTo>
                      <a:pt x="0" y="24"/>
                    </a:lnTo>
                    <a:lnTo>
                      <a:pt x="1" y="18"/>
                    </a:lnTo>
                    <a:lnTo>
                      <a:pt x="3" y="10"/>
                    </a:lnTo>
                    <a:lnTo>
                      <a:pt x="7" y="3"/>
                    </a:lnTo>
                    <a:lnTo>
                      <a:pt x="9" y="2"/>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58" name="Freeform 711"/>
              <p:cNvSpPr/>
              <p:nvPr/>
            </p:nvSpPr>
            <p:spPr bwMode="auto">
              <a:xfrm>
                <a:off x="3467" y="266"/>
                <a:ext cx="11" cy="4"/>
              </a:xfrm>
              <a:custGeom>
                <a:avLst/>
                <a:gdLst>
                  <a:gd name="T0" fmla="*/ 11 w 31"/>
                  <a:gd name="T1" fmla="*/ 0 h 18"/>
                  <a:gd name="T2" fmla="*/ 11 w 31"/>
                  <a:gd name="T3" fmla="*/ 1 h 18"/>
                  <a:gd name="T4" fmla="*/ 10 w 31"/>
                  <a:gd name="T5" fmla="*/ 2 h 18"/>
                  <a:gd name="T6" fmla="*/ 9 w 31"/>
                  <a:gd name="T7" fmla="*/ 2 h 18"/>
                  <a:gd name="T8" fmla="*/ 7 w 31"/>
                  <a:gd name="T9" fmla="*/ 3 h 18"/>
                  <a:gd name="T10" fmla="*/ 5 w 31"/>
                  <a:gd name="T11" fmla="*/ 4 h 18"/>
                  <a:gd name="T12" fmla="*/ 2 w 31"/>
                  <a:gd name="T13" fmla="*/ 4 h 18"/>
                  <a:gd name="T14" fmla="*/ 0 w 31"/>
                  <a:gd name="T15" fmla="*/ 4 h 18"/>
                  <a:gd name="T16" fmla="*/ 0 w 31"/>
                  <a:gd name="T17" fmla="*/ 4 h 18"/>
                  <a:gd name="T18" fmla="*/ 0 w 31"/>
                  <a:gd name="T19" fmla="*/ 3 h 18"/>
                  <a:gd name="T20" fmla="*/ 1 w 31"/>
                  <a:gd name="T21" fmla="*/ 2 h 18"/>
                  <a:gd name="T22" fmla="*/ 3 w 31"/>
                  <a:gd name="T23" fmla="*/ 2 h 18"/>
                  <a:gd name="T24" fmla="*/ 5 w 31"/>
                  <a:gd name="T25" fmla="*/ 1 h 18"/>
                  <a:gd name="T26" fmla="*/ 8 w 31"/>
                  <a:gd name="T27" fmla="*/ 1 h 18"/>
                  <a:gd name="T28" fmla="*/ 11 w 31"/>
                  <a:gd name="T29" fmla="*/ 0 h 18"/>
                  <a:gd name="T30" fmla="*/ 11 w 31"/>
                  <a:gd name="T31" fmla="*/ 0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1"/>
                  <a:gd name="T49" fmla="*/ 0 h 18"/>
                  <a:gd name="T50" fmla="*/ 31 w 31"/>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1" h="18">
                    <a:moveTo>
                      <a:pt x="31" y="0"/>
                    </a:moveTo>
                    <a:lnTo>
                      <a:pt x="31" y="4"/>
                    </a:lnTo>
                    <a:lnTo>
                      <a:pt x="29" y="9"/>
                    </a:lnTo>
                    <a:lnTo>
                      <a:pt x="24" y="11"/>
                    </a:lnTo>
                    <a:lnTo>
                      <a:pt x="21" y="15"/>
                    </a:lnTo>
                    <a:lnTo>
                      <a:pt x="13" y="16"/>
                    </a:lnTo>
                    <a:lnTo>
                      <a:pt x="7" y="18"/>
                    </a:lnTo>
                    <a:lnTo>
                      <a:pt x="1" y="18"/>
                    </a:lnTo>
                    <a:lnTo>
                      <a:pt x="0" y="18"/>
                    </a:lnTo>
                    <a:lnTo>
                      <a:pt x="0" y="15"/>
                    </a:lnTo>
                    <a:lnTo>
                      <a:pt x="3" y="11"/>
                    </a:lnTo>
                    <a:lnTo>
                      <a:pt x="8" y="9"/>
                    </a:lnTo>
                    <a:lnTo>
                      <a:pt x="15" y="5"/>
                    </a:lnTo>
                    <a:lnTo>
                      <a:pt x="22" y="3"/>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59" name="Freeform 712"/>
              <p:cNvSpPr/>
              <p:nvPr/>
            </p:nvSpPr>
            <p:spPr bwMode="auto">
              <a:xfrm>
                <a:off x="3446" y="266"/>
                <a:ext cx="188" cy="156"/>
              </a:xfrm>
              <a:custGeom>
                <a:avLst/>
                <a:gdLst>
                  <a:gd name="T0" fmla="*/ 179 w 564"/>
                  <a:gd name="T1" fmla="*/ 3 h 626"/>
                  <a:gd name="T2" fmla="*/ 183 w 564"/>
                  <a:gd name="T3" fmla="*/ 10 h 626"/>
                  <a:gd name="T4" fmla="*/ 185 w 564"/>
                  <a:gd name="T5" fmla="*/ 18 h 626"/>
                  <a:gd name="T6" fmla="*/ 186 w 564"/>
                  <a:gd name="T7" fmla="*/ 27 h 626"/>
                  <a:gd name="T8" fmla="*/ 187 w 564"/>
                  <a:gd name="T9" fmla="*/ 36 h 626"/>
                  <a:gd name="T10" fmla="*/ 188 w 564"/>
                  <a:gd name="T11" fmla="*/ 42 h 626"/>
                  <a:gd name="T12" fmla="*/ 186 w 564"/>
                  <a:gd name="T13" fmla="*/ 47 h 626"/>
                  <a:gd name="T14" fmla="*/ 182 w 564"/>
                  <a:gd name="T15" fmla="*/ 47 h 626"/>
                  <a:gd name="T16" fmla="*/ 182 w 564"/>
                  <a:gd name="T17" fmla="*/ 44 h 626"/>
                  <a:gd name="T18" fmla="*/ 178 w 564"/>
                  <a:gd name="T19" fmla="*/ 48 h 626"/>
                  <a:gd name="T20" fmla="*/ 177 w 564"/>
                  <a:gd name="T21" fmla="*/ 52 h 626"/>
                  <a:gd name="T22" fmla="*/ 173 w 564"/>
                  <a:gd name="T23" fmla="*/ 52 h 626"/>
                  <a:gd name="T24" fmla="*/ 170 w 564"/>
                  <a:gd name="T25" fmla="*/ 44 h 626"/>
                  <a:gd name="T26" fmla="*/ 163 w 564"/>
                  <a:gd name="T27" fmla="*/ 37 h 626"/>
                  <a:gd name="T28" fmla="*/ 154 w 564"/>
                  <a:gd name="T29" fmla="*/ 33 h 626"/>
                  <a:gd name="T30" fmla="*/ 143 w 564"/>
                  <a:gd name="T31" fmla="*/ 33 h 626"/>
                  <a:gd name="T32" fmla="*/ 132 w 564"/>
                  <a:gd name="T33" fmla="*/ 40 h 626"/>
                  <a:gd name="T34" fmla="*/ 130 w 564"/>
                  <a:gd name="T35" fmla="*/ 42 h 626"/>
                  <a:gd name="T36" fmla="*/ 125 w 564"/>
                  <a:gd name="T37" fmla="*/ 45 h 626"/>
                  <a:gd name="T38" fmla="*/ 118 w 564"/>
                  <a:gd name="T39" fmla="*/ 46 h 626"/>
                  <a:gd name="T40" fmla="*/ 103 w 564"/>
                  <a:gd name="T41" fmla="*/ 52 h 626"/>
                  <a:gd name="T42" fmla="*/ 87 w 564"/>
                  <a:gd name="T43" fmla="*/ 63 h 626"/>
                  <a:gd name="T44" fmla="*/ 78 w 564"/>
                  <a:gd name="T45" fmla="*/ 77 h 626"/>
                  <a:gd name="T46" fmla="*/ 72 w 564"/>
                  <a:gd name="T47" fmla="*/ 92 h 626"/>
                  <a:gd name="T48" fmla="*/ 70 w 564"/>
                  <a:gd name="T49" fmla="*/ 108 h 626"/>
                  <a:gd name="T50" fmla="*/ 68 w 564"/>
                  <a:gd name="T51" fmla="*/ 120 h 626"/>
                  <a:gd name="T52" fmla="*/ 71 w 564"/>
                  <a:gd name="T53" fmla="*/ 125 h 626"/>
                  <a:gd name="T54" fmla="*/ 74 w 564"/>
                  <a:gd name="T55" fmla="*/ 130 h 626"/>
                  <a:gd name="T56" fmla="*/ 70 w 564"/>
                  <a:gd name="T57" fmla="*/ 133 h 626"/>
                  <a:gd name="T58" fmla="*/ 62 w 564"/>
                  <a:gd name="T59" fmla="*/ 139 h 626"/>
                  <a:gd name="T60" fmla="*/ 55 w 564"/>
                  <a:gd name="T61" fmla="*/ 143 h 626"/>
                  <a:gd name="T62" fmla="*/ 47 w 564"/>
                  <a:gd name="T63" fmla="*/ 145 h 626"/>
                  <a:gd name="T64" fmla="*/ 36 w 564"/>
                  <a:gd name="T65" fmla="*/ 150 h 626"/>
                  <a:gd name="T66" fmla="*/ 24 w 564"/>
                  <a:gd name="T67" fmla="*/ 154 h 626"/>
                  <a:gd name="T68" fmla="*/ 13 w 564"/>
                  <a:gd name="T69" fmla="*/ 156 h 626"/>
                  <a:gd name="T70" fmla="*/ 6 w 564"/>
                  <a:gd name="T71" fmla="*/ 153 h 626"/>
                  <a:gd name="T72" fmla="*/ 4 w 564"/>
                  <a:gd name="T73" fmla="*/ 144 h 626"/>
                  <a:gd name="T74" fmla="*/ 4 w 564"/>
                  <a:gd name="T75" fmla="*/ 132 h 626"/>
                  <a:gd name="T76" fmla="*/ 2 w 564"/>
                  <a:gd name="T77" fmla="*/ 119 h 626"/>
                  <a:gd name="T78" fmla="*/ 1 w 564"/>
                  <a:gd name="T79" fmla="*/ 106 h 626"/>
                  <a:gd name="T80" fmla="*/ 0 w 564"/>
                  <a:gd name="T81" fmla="*/ 94 h 626"/>
                  <a:gd name="T82" fmla="*/ 1 w 564"/>
                  <a:gd name="T83" fmla="*/ 83 h 626"/>
                  <a:gd name="T84" fmla="*/ 11 w 564"/>
                  <a:gd name="T85" fmla="*/ 77 h 626"/>
                  <a:gd name="T86" fmla="*/ 24 w 564"/>
                  <a:gd name="T87" fmla="*/ 72 h 626"/>
                  <a:gd name="T88" fmla="*/ 37 w 564"/>
                  <a:gd name="T89" fmla="*/ 65 h 626"/>
                  <a:gd name="T90" fmla="*/ 50 w 564"/>
                  <a:gd name="T91" fmla="*/ 57 h 626"/>
                  <a:gd name="T92" fmla="*/ 63 w 564"/>
                  <a:gd name="T93" fmla="*/ 51 h 626"/>
                  <a:gd name="T94" fmla="*/ 76 w 564"/>
                  <a:gd name="T95" fmla="*/ 45 h 626"/>
                  <a:gd name="T96" fmla="*/ 86 w 564"/>
                  <a:gd name="T97" fmla="*/ 40 h 626"/>
                  <a:gd name="T98" fmla="*/ 95 w 564"/>
                  <a:gd name="T99" fmla="*/ 34 h 626"/>
                  <a:gd name="T100" fmla="*/ 105 w 564"/>
                  <a:gd name="T101" fmla="*/ 28 h 626"/>
                  <a:gd name="T102" fmla="*/ 114 w 564"/>
                  <a:gd name="T103" fmla="*/ 24 h 626"/>
                  <a:gd name="T104" fmla="*/ 125 w 564"/>
                  <a:gd name="T105" fmla="*/ 24 h 626"/>
                  <a:gd name="T106" fmla="*/ 133 w 564"/>
                  <a:gd name="T107" fmla="*/ 19 h 626"/>
                  <a:gd name="T108" fmla="*/ 143 w 564"/>
                  <a:gd name="T109" fmla="*/ 14 h 626"/>
                  <a:gd name="T110" fmla="*/ 152 w 564"/>
                  <a:gd name="T111" fmla="*/ 9 h 626"/>
                  <a:gd name="T112" fmla="*/ 161 w 564"/>
                  <a:gd name="T113" fmla="*/ 4 h 626"/>
                  <a:gd name="T114" fmla="*/ 170 w 564"/>
                  <a:gd name="T115" fmla="*/ 1 h 6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64"/>
                  <a:gd name="T175" fmla="*/ 0 h 626"/>
                  <a:gd name="T176" fmla="*/ 564 w 564"/>
                  <a:gd name="T177" fmla="*/ 626 h 6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64" h="626">
                    <a:moveTo>
                      <a:pt x="521" y="0"/>
                    </a:moveTo>
                    <a:lnTo>
                      <a:pt x="529" y="5"/>
                    </a:lnTo>
                    <a:lnTo>
                      <a:pt x="537" y="11"/>
                    </a:lnTo>
                    <a:lnTo>
                      <a:pt x="541" y="20"/>
                    </a:lnTo>
                    <a:lnTo>
                      <a:pt x="547" y="30"/>
                    </a:lnTo>
                    <a:lnTo>
                      <a:pt x="550" y="40"/>
                    </a:lnTo>
                    <a:lnTo>
                      <a:pt x="553" y="49"/>
                    </a:lnTo>
                    <a:lnTo>
                      <a:pt x="554" y="60"/>
                    </a:lnTo>
                    <a:lnTo>
                      <a:pt x="555" y="73"/>
                    </a:lnTo>
                    <a:lnTo>
                      <a:pt x="555" y="84"/>
                    </a:lnTo>
                    <a:lnTo>
                      <a:pt x="557" y="96"/>
                    </a:lnTo>
                    <a:lnTo>
                      <a:pt x="557" y="108"/>
                    </a:lnTo>
                    <a:lnTo>
                      <a:pt x="557" y="122"/>
                    </a:lnTo>
                    <a:lnTo>
                      <a:pt x="557" y="133"/>
                    </a:lnTo>
                    <a:lnTo>
                      <a:pt x="560" y="144"/>
                    </a:lnTo>
                    <a:lnTo>
                      <a:pt x="560" y="155"/>
                    </a:lnTo>
                    <a:lnTo>
                      <a:pt x="564" y="166"/>
                    </a:lnTo>
                    <a:lnTo>
                      <a:pt x="564" y="170"/>
                    </a:lnTo>
                    <a:lnTo>
                      <a:pt x="562" y="178"/>
                    </a:lnTo>
                    <a:lnTo>
                      <a:pt x="560" y="183"/>
                    </a:lnTo>
                    <a:lnTo>
                      <a:pt x="557" y="188"/>
                    </a:lnTo>
                    <a:lnTo>
                      <a:pt x="553" y="190"/>
                    </a:lnTo>
                    <a:lnTo>
                      <a:pt x="550" y="190"/>
                    </a:lnTo>
                    <a:lnTo>
                      <a:pt x="547" y="188"/>
                    </a:lnTo>
                    <a:lnTo>
                      <a:pt x="547" y="185"/>
                    </a:lnTo>
                    <a:lnTo>
                      <a:pt x="546" y="181"/>
                    </a:lnTo>
                    <a:lnTo>
                      <a:pt x="546" y="178"/>
                    </a:lnTo>
                    <a:lnTo>
                      <a:pt x="539" y="181"/>
                    </a:lnTo>
                    <a:lnTo>
                      <a:pt x="536" y="186"/>
                    </a:lnTo>
                    <a:lnTo>
                      <a:pt x="533" y="191"/>
                    </a:lnTo>
                    <a:lnTo>
                      <a:pt x="533" y="197"/>
                    </a:lnTo>
                    <a:lnTo>
                      <a:pt x="530" y="203"/>
                    </a:lnTo>
                    <a:lnTo>
                      <a:pt x="530" y="210"/>
                    </a:lnTo>
                    <a:lnTo>
                      <a:pt x="526" y="214"/>
                    </a:lnTo>
                    <a:lnTo>
                      <a:pt x="521" y="219"/>
                    </a:lnTo>
                    <a:lnTo>
                      <a:pt x="519" y="207"/>
                    </a:lnTo>
                    <a:lnTo>
                      <a:pt x="518" y="197"/>
                    </a:lnTo>
                    <a:lnTo>
                      <a:pt x="514" y="185"/>
                    </a:lnTo>
                    <a:lnTo>
                      <a:pt x="509" y="175"/>
                    </a:lnTo>
                    <a:lnTo>
                      <a:pt x="502" y="164"/>
                    </a:lnTo>
                    <a:lnTo>
                      <a:pt x="497" y="156"/>
                    </a:lnTo>
                    <a:lnTo>
                      <a:pt x="488" y="147"/>
                    </a:lnTo>
                    <a:lnTo>
                      <a:pt x="481" y="141"/>
                    </a:lnTo>
                    <a:lnTo>
                      <a:pt x="472" y="135"/>
                    </a:lnTo>
                    <a:lnTo>
                      <a:pt x="462" y="133"/>
                    </a:lnTo>
                    <a:lnTo>
                      <a:pt x="451" y="130"/>
                    </a:lnTo>
                    <a:lnTo>
                      <a:pt x="441" y="130"/>
                    </a:lnTo>
                    <a:lnTo>
                      <a:pt x="428" y="133"/>
                    </a:lnTo>
                    <a:lnTo>
                      <a:pt x="419" y="139"/>
                    </a:lnTo>
                    <a:lnTo>
                      <a:pt x="408" y="147"/>
                    </a:lnTo>
                    <a:lnTo>
                      <a:pt x="396" y="159"/>
                    </a:lnTo>
                    <a:lnTo>
                      <a:pt x="395" y="163"/>
                    </a:lnTo>
                    <a:lnTo>
                      <a:pt x="394" y="167"/>
                    </a:lnTo>
                    <a:lnTo>
                      <a:pt x="391" y="169"/>
                    </a:lnTo>
                    <a:lnTo>
                      <a:pt x="389" y="173"/>
                    </a:lnTo>
                    <a:lnTo>
                      <a:pt x="382" y="177"/>
                    </a:lnTo>
                    <a:lnTo>
                      <a:pt x="375" y="179"/>
                    </a:lnTo>
                    <a:lnTo>
                      <a:pt x="367" y="179"/>
                    </a:lnTo>
                    <a:lnTo>
                      <a:pt x="360" y="181"/>
                    </a:lnTo>
                    <a:lnTo>
                      <a:pt x="355" y="185"/>
                    </a:lnTo>
                    <a:lnTo>
                      <a:pt x="352" y="190"/>
                    </a:lnTo>
                    <a:lnTo>
                      <a:pt x="328" y="197"/>
                    </a:lnTo>
                    <a:lnTo>
                      <a:pt x="309" y="207"/>
                    </a:lnTo>
                    <a:lnTo>
                      <a:pt x="289" y="219"/>
                    </a:lnTo>
                    <a:lnTo>
                      <a:pt x="275" y="235"/>
                    </a:lnTo>
                    <a:lnTo>
                      <a:pt x="261" y="251"/>
                    </a:lnTo>
                    <a:lnTo>
                      <a:pt x="250" y="268"/>
                    </a:lnTo>
                    <a:lnTo>
                      <a:pt x="240" y="287"/>
                    </a:lnTo>
                    <a:lnTo>
                      <a:pt x="233" y="307"/>
                    </a:lnTo>
                    <a:lnTo>
                      <a:pt x="226" y="327"/>
                    </a:lnTo>
                    <a:lnTo>
                      <a:pt x="221" y="349"/>
                    </a:lnTo>
                    <a:lnTo>
                      <a:pt x="216" y="369"/>
                    </a:lnTo>
                    <a:lnTo>
                      <a:pt x="214" y="392"/>
                    </a:lnTo>
                    <a:lnTo>
                      <a:pt x="211" y="413"/>
                    </a:lnTo>
                    <a:lnTo>
                      <a:pt x="210" y="433"/>
                    </a:lnTo>
                    <a:lnTo>
                      <a:pt x="207" y="453"/>
                    </a:lnTo>
                    <a:lnTo>
                      <a:pt x="207" y="473"/>
                    </a:lnTo>
                    <a:lnTo>
                      <a:pt x="204" y="480"/>
                    </a:lnTo>
                    <a:lnTo>
                      <a:pt x="207" y="487"/>
                    </a:lnTo>
                    <a:lnTo>
                      <a:pt x="210" y="495"/>
                    </a:lnTo>
                    <a:lnTo>
                      <a:pt x="212" y="502"/>
                    </a:lnTo>
                    <a:lnTo>
                      <a:pt x="216" y="507"/>
                    </a:lnTo>
                    <a:lnTo>
                      <a:pt x="221" y="514"/>
                    </a:lnTo>
                    <a:lnTo>
                      <a:pt x="223" y="522"/>
                    </a:lnTo>
                    <a:lnTo>
                      <a:pt x="225" y="530"/>
                    </a:lnTo>
                    <a:lnTo>
                      <a:pt x="216" y="530"/>
                    </a:lnTo>
                    <a:lnTo>
                      <a:pt x="210" y="535"/>
                    </a:lnTo>
                    <a:lnTo>
                      <a:pt x="203" y="542"/>
                    </a:lnTo>
                    <a:lnTo>
                      <a:pt x="196" y="551"/>
                    </a:lnTo>
                    <a:lnTo>
                      <a:pt x="187" y="559"/>
                    </a:lnTo>
                    <a:lnTo>
                      <a:pt x="177" y="568"/>
                    </a:lnTo>
                    <a:lnTo>
                      <a:pt x="172" y="570"/>
                    </a:lnTo>
                    <a:lnTo>
                      <a:pt x="166" y="574"/>
                    </a:lnTo>
                    <a:lnTo>
                      <a:pt x="158" y="575"/>
                    </a:lnTo>
                    <a:lnTo>
                      <a:pt x="151" y="578"/>
                    </a:lnTo>
                    <a:lnTo>
                      <a:pt x="141" y="583"/>
                    </a:lnTo>
                    <a:lnTo>
                      <a:pt x="131" y="589"/>
                    </a:lnTo>
                    <a:lnTo>
                      <a:pt x="119" y="594"/>
                    </a:lnTo>
                    <a:lnTo>
                      <a:pt x="108" y="601"/>
                    </a:lnTo>
                    <a:lnTo>
                      <a:pt x="95" y="607"/>
                    </a:lnTo>
                    <a:lnTo>
                      <a:pt x="84" y="613"/>
                    </a:lnTo>
                    <a:lnTo>
                      <a:pt x="73" y="617"/>
                    </a:lnTo>
                    <a:lnTo>
                      <a:pt x="62" y="623"/>
                    </a:lnTo>
                    <a:lnTo>
                      <a:pt x="49" y="624"/>
                    </a:lnTo>
                    <a:lnTo>
                      <a:pt x="39" y="626"/>
                    </a:lnTo>
                    <a:lnTo>
                      <a:pt x="30" y="623"/>
                    </a:lnTo>
                    <a:lnTo>
                      <a:pt x="23" y="621"/>
                    </a:lnTo>
                    <a:lnTo>
                      <a:pt x="17" y="615"/>
                    </a:lnTo>
                    <a:lnTo>
                      <a:pt x="13" y="606"/>
                    </a:lnTo>
                    <a:lnTo>
                      <a:pt x="11" y="592"/>
                    </a:lnTo>
                    <a:lnTo>
                      <a:pt x="13" y="578"/>
                    </a:lnTo>
                    <a:lnTo>
                      <a:pt x="13" y="561"/>
                    </a:lnTo>
                    <a:lnTo>
                      <a:pt x="13" y="545"/>
                    </a:lnTo>
                    <a:lnTo>
                      <a:pt x="11" y="528"/>
                    </a:lnTo>
                    <a:lnTo>
                      <a:pt x="10" y="512"/>
                    </a:lnTo>
                    <a:lnTo>
                      <a:pt x="9" y="495"/>
                    </a:lnTo>
                    <a:lnTo>
                      <a:pt x="7" y="479"/>
                    </a:lnTo>
                    <a:lnTo>
                      <a:pt x="6" y="462"/>
                    </a:lnTo>
                    <a:lnTo>
                      <a:pt x="4" y="444"/>
                    </a:lnTo>
                    <a:lnTo>
                      <a:pt x="3" y="427"/>
                    </a:lnTo>
                    <a:lnTo>
                      <a:pt x="2" y="411"/>
                    </a:lnTo>
                    <a:lnTo>
                      <a:pt x="0" y="394"/>
                    </a:lnTo>
                    <a:lnTo>
                      <a:pt x="0" y="378"/>
                    </a:lnTo>
                    <a:lnTo>
                      <a:pt x="0" y="364"/>
                    </a:lnTo>
                    <a:lnTo>
                      <a:pt x="2" y="348"/>
                    </a:lnTo>
                    <a:lnTo>
                      <a:pt x="3" y="333"/>
                    </a:lnTo>
                    <a:lnTo>
                      <a:pt x="7" y="320"/>
                    </a:lnTo>
                    <a:lnTo>
                      <a:pt x="20" y="315"/>
                    </a:lnTo>
                    <a:lnTo>
                      <a:pt x="34" y="310"/>
                    </a:lnTo>
                    <a:lnTo>
                      <a:pt x="48" y="303"/>
                    </a:lnTo>
                    <a:lnTo>
                      <a:pt x="62" y="296"/>
                    </a:lnTo>
                    <a:lnTo>
                      <a:pt x="73" y="288"/>
                    </a:lnTo>
                    <a:lnTo>
                      <a:pt x="85" y="279"/>
                    </a:lnTo>
                    <a:lnTo>
                      <a:pt x="98" y="270"/>
                    </a:lnTo>
                    <a:lnTo>
                      <a:pt x="112" y="261"/>
                    </a:lnTo>
                    <a:lnTo>
                      <a:pt x="124" y="251"/>
                    </a:lnTo>
                    <a:lnTo>
                      <a:pt x="137" y="241"/>
                    </a:lnTo>
                    <a:lnTo>
                      <a:pt x="150" y="230"/>
                    </a:lnTo>
                    <a:lnTo>
                      <a:pt x="163" y="222"/>
                    </a:lnTo>
                    <a:lnTo>
                      <a:pt x="176" y="211"/>
                    </a:lnTo>
                    <a:lnTo>
                      <a:pt x="190" y="203"/>
                    </a:lnTo>
                    <a:lnTo>
                      <a:pt x="205" y="195"/>
                    </a:lnTo>
                    <a:lnTo>
                      <a:pt x="221" y="188"/>
                    </a:lnTo>
                    <a:lnTo>
                      <a:pt x="229" y="181"/>
                    </a:lnTo>
                    <a:lnTo>
                      <a:pt x="239" y="175"/>
                    </a:lnTo>
                    <a:lnTo>
                      <a:pt x="249" y="167"/>
                    </a:lnTo>
                    <a:lnTo>
                      <a:pt x="258" y="161"/>
                    </a:lnTo>
                    <a:lnTo>
                      <a:pt x="267" y="152"/>
                    </a:lnTo>
                    <a:lnTo>
                      <a:pt x="278" y="144"/>
                    </a:lnTo>
                    <a:lnTo>
                      <a:pt x="286" y="135"/>
                    </a:lnTo>
                    <a:lnTo>
                      <a:pt x="297" y="128"/>
                    </a:lnTo>
                    <a:lnTo>
                      <a:pt x="306" y="119"/>
                    </a:lnTo>
                    <a:lnTo>
                      <a:pt x="315" y="113"/>
                    </a:lnTo>
                    <a:lnTo>
                      <a:pt x="325" y="106"/>
                    </a:lnTo>
                    <a:lnTo>
                      <a:pt x="335" y="101"/>
                    </a:lnTo>
                    <a:lnTo>
                      <a:pt x="343" y="96"/>
                    </a:lnTo>
                    <a:lnTo>
                      <a:pt x="355" y="95"/>
                    </a:lnTo>
                    <a:lnTo>
                      <a:pt x="363" y="92"/>
                    </a:lnTo>
                    <a:lnTo>
                      <a:pt x="374" y="95"/>
                    </a:lnTo>
                    <a:lnTo>
                      <a:pt x="382" y="87"/>
                    </a:lnTo>
                    <a:lnTo>
                      <a:pt x="391" y="81"/>
                    </a:lnTo>
                    <a:lnTo>
                      <a:pt x="399" y="75"/>
                    </a:lnTo>
                    <a:lnTo>
                      <a:pt x="409" y="69"/>
                    </a:lnTo>
                    <a:lnTo>
                      <a:pt x="419" y="63"/>
                    </a:lnTo>
                    <a:lnTo>
                      <a:pt x="428" y="55"/>
                    </a:lnTo>
                    <a:lnTo>
                      <a:pt x="437" y="49"/>
                    </a:lnTo>
                    <a:lnTo>
                      <a:pt x="447" y="43"/>
                    </a:lnTo>
                    <a:lnTo>
                      <a:pt x="455" y="36"/>
                    </a:lnTo>
                    <a:lnTo>
                      <a:pt x="465" y="30"/>
                    </a:lnTo>
                    <a:lnTo>
                      <a:pt x="473" y="24"/>
                    </a:lnTo>
                    <a:lnTo>
                      <a:pt x="483" y="18"/>
                    </a:lnTo>
                    <a:lnTo>
                      <a:pt x="491" y="13"/>
                    </a:lnTo>
                    <a:lnTo>
                      <a:pt x="501" y="8"/>
                    </a:lnTo>
                    <a:lnTo>
                      <a:pt x="511" y="3"/>
                    </a:lnTo>
                    <a:lnTo>
                      <a:pt x="521" y="0"/>
                    </a:lnTo>
                    <a:close/>
                  </a:path>
                </a:pathLst>
              </a:custGeom>
              <a:solidFill>
                <a:srgbClr val="F2CC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60" name="Freeform 713"/>
              <p:cNvSpPr/>
              <p:nvPr/>
            </p:nvSpPr>
            <p:spPr bwMode="auto">
              <a:xfrm>
                <a:off x="3127" y="271"/>
                <a:ext cx="10" cy="15"/>
              </a:xfrm>
              <a:custGeom>
                <a:avLst/>
                <a:gdLst>
                  <a:gd name="T0" fmla="*/ 10 w 30"/>
                  <a:gd name="T1" fmla="*/ 0 h 57"/>
                  <a:gd name="T2" fmla="*/ 10 w 30"/>
                  <a:gd name="T3" fmla="*/ 1 h 57"/>
                  <a:gd name="T4" fmla="*/ 10 w 30"/>
                  <a:gd name="T5" fmla="*/ 2 h 57"/>
                  <a:gd name="T6" fmla="*/ 9 w 30"/>
                  <a:gd name="T7" fmla="*/ 3 h 57"/>
                  <a:gd name="T8" fmla="*/ 9 w 30"/>
                  <a:gd name="T9" fmla="*/ 4 h 57"/>
                  <a:gd name="T10" fmla="*/ 8 w 30"/>
                  <a:gd name="T11" fmla="*/ 6 h 57"/>
                  <a:gd name="T12" fmla="*/ 8 w 30"/>
                  <a:gd name="T13" fmla="*/ 7 h 57"/>
                  <a:gd name="T14" fmla="*/ 7 w 30"/>
                  <a:gd name="T15" fmla="*/ 9 h 57"/>
                  <a:gd name="T16" fmla="*/ 6 w 30"/>
                  <a:gd name="T17" fmla="*/ 10 h 57"/>
                  <a:gd name="T18" fmla="*/ 5 w 30"/>
                  <a:gd name="T19" fmla="*/ 12 h 57"/>
                  <a:gd name="T20" fmla="*/ 5 w 30"/>
                  <a:gd name="T21" fmla="*/ 13 h 57"/>
                  <a:gd name="T22" fmla="*/ 4 w 30"/>
                  <a:gd name="T23" fmla="*/ 14 h 57"/>
                  <a:gd name="T24" fmla="*/ 2 w 30"/>
                  <a:gd name="T25" fmla="*/ 15 h 57"/>
                  <a:gd name="T26" fmla="*/ 1 w 30"/>
                  <a:gd name="T27" fmla="*/ 15 h 57"/>
                  <a:gd name="T28" fmla="*/ 0 w 30"/>
                  <a:gd name="T29" fmla="*/ 14 h 57"/>
                  <a:gd name="T30" fmla="*/ 0 w 30"/>
                  <a:gd name="T31" fmla="*/ 12 h 57"/>
                  <a:gd name="T32" fmla="*/ 0 w 30"/>
                  <a:gd name="T33" fmla="*/ 11 h 57"/>
                  <a:gd name="T34" fmla="*/ 0 w 30"/>
                  <a:gd name="T35" fmla="*/ 9 h 57"/>
                  <a:gd name="T36" fmla="*/ 1 w 30"/>
                  <a:gd name="T37" fmla="*/ 7 h 57"/>
                  <a:gd name="T38" fmla="*/ 1 w 30"/>
                  <a:gd name="T39" fmla="*/ 6 h 57"/>
                  <a:gd name="T40" fmla="*/ 3 w 30"/>
                  <a:gd name="T41" fmla="*/ 5 h 57"/>
                  <a:gd name="T42" fmla="*/ 4 w 30"/>
                  <a:gd name="T43" fmla="*/ 4 h 57"/>
                  <a:gd name="T44" fmla="*/ 5 w 30"/>
                  <a:gd name="T45" fmla="*/ 3 h 57"/>
                  <a:gd name="T46" fmla="*/ 8 w 30"/>
                  <a:gd name="T47" fmla="*/ 1 h 57"/>
                  <a:gd name="T48" fmla="*/ 10 w 30"/>
                  <a:gd name="T49" fmla="*/ 0 h 57"/>
                  <a:gd name="T50" fmla="*/ 10 w 30"/>
                  <a:gd name="T51" fmla="*/ 0 h 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0"/>
                  <a:gd name="T79" fmla="*/ 0 h 57"/>
                  <a:gd name="T80" fmla="*/ 30 w 30"/>
                  <a:gd name="T81" fmla="*/ 57 h 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0" h="57">
                    <a:moveTo>
                      <a:pt x="30" y="0"/>
                    </a:moveTo>
                    <a:lnTo>
                      <a:pt x="29" y="2"/>
                    </a:lnTo>
                    <a:lnTo>
                      <a:pt x="29" y="7"/>
                    </a:lnTo>
                    <a:lnTo>
                      <a:pt x="28" y="12"/>
                    </a:lnTo>
                    <a:lnTo>
                      <a:pt x="26" y="17"/>
                    </a:lnTo>
                    <a:lnTo>
                      <a:pt x="25" y="23"/>
                    </a:lnTo>
                    <a:lnTo>
                      <a:pt x="23" y="28"/>
                    </a:lnTo>
                    <a:lnTo>
                      <a:pt x="21" y="34"/>
                    </a:lnTo>
                    <a:lnTo>
                      <a:pt x="19" y="39"/>
                    </a:lnTo>
                    <a:lnTo>
                      <a:pt x="16" y="45"/>
                    </a:lnTo>
                    <a:lnTo>
                      <a:pt x="14" y="51"/>
                    </a:lnTo>
                    <a:lnTo>
                      <a:pt x="11" y="55"/>
                    </a:lnTo>
                    <a:lnTo>
                      <a:pt x="7" y="57"/>
                    </a:lnTo>
                    <a:lnTo>
                      <a:pt x="4" y="57"/>
                    </a:lnTo>
                    <a:lnTo>
                      <a:pt x="1" y="52"/>
                    </a:lnTo>
                    <a:lnTo>
                      <a:pt x="0" y="47"/>
                    </a:lnTo>
                    <a:lnTo>
                      <a:pt x="0" y="42"/>
                    </a:lnTo>
                    <a:lnTo>
                      <a:pt x="0" y="35"/>
                    </a:lnTo>
                    <a:lnTo>
                      <a:pt x="3" y="28"/>
                    </a:lnTo>
                    <a:lnTo>
                      <a:pt x="4" y="23"/>
                    </a:lnTo>
                    <a:lnTo>
                      <a:pt x="8" y="19"/>
                    </a:lnTo>
                    <a:lnTo>
                      <a:pt x="12" y="14"/>
                    </a:lnTo>
                    <a:lnTo>
                      <a:pt x="16" y="12"/>
                    </a:lnTo>
                    <a:lnTo>
                      <a:pt x="25" y="5"/>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61" name="Freeform 714"/>
              <p:cNvSpPr/>
              <p:nvPr/>
            </p:nvSpPr>
            <p:spPr bwMode="auto">
              <a:xfrm>
                <a:off x="3476" y="271"/>
                <a:ext cx="17" cy="8"/>
              </a:xfrm>
              <a:custGeom>
                <a:avLst/>
                <a:gdLst>
                  <a:gd name="T0" fmla="*/ 15 w 53"/>
                  <a:gd name="T1" fmla="*/ 0 h 30"/>
                  <a:gd name="T2" fmla="*/ 16 w 53"/>
                  <a:gd name="T3" fmla="*/ 0 h 30"/>
                  <a:gd name="T4" fmla="*/ 17 w 53"/>
                  <a:gd name="T5" fmla="*/ 0 h 30"/>
                  <a:gd name="T6" fmla="*/ 14 w 53"/>
                  <a:gd name="T7" fmla="*/ 2 h 30"/>
                  <a:gd name="T8" fmla="*/ 12 w 53"/>
                  <a:gd name="T9" fmla="*/ 3 h 30"/>
                  <a:gd name="T10" fmla="*/ 9 w 53"/>
                  <a:gd name="T11" fmla="*/ 5 h 30"/>
                  <a:gd name="T12" fmla="*/ 6 w 53"/>
                  <a:gd name="T13" fmla="*/ 6 h 30"/>
                  <a:gd name="T14" fmla="*/ 3 w 53"/>
                  <a:gd name="T15" fmla="*/ 7 h 30"/>
                  <a:gd name="T16" fmla="*/ 0 w 53"/>
                  <a:gd name="T17" fmla="*/ 8 h 30"/>
                  <a:gd name="T18" fmla="*/ 2 w 53"/>
                  <a:gd name="T19" fmla="*/ 6 h 30"/>
                  <a:gd name="T20" fmla="*/ 4 w 53"/>
                  <a:gd name="T21" fmla="*/ 5 h 30"/>
                  <a:gd name="T22" fmla="*/ 5 w 53"/>
                  <a:gd name="T23" fmla="*/ 3 h 30"/>
                  <a:gd name="T24" fmla="*/ 7 w 53"/>
                  <a:gd name="T25" fmla="*/ 2 h 30"/>
                  <a:gd name="T26" fmla="*/ 9 w 53"/>
                  <a:gd name="T27" fmla="*/ 2 h 30"/>
                  <a:gd name="T28" fmla="*/ 11 w 53"/>
                  <a:gd name="T29" fmla="*/ 1 h 30"/>
                  <a:gd name="T30" fmla="*/ 13 w 53"/>
                  <a:gd name="T31" fmla="*/ 0 h 30"/>
                  <a:gd name="T32" fmla="*/ 15 w 53"/>
                  <a:gd name="T33" fmla="*/ 0 h 30"/>
                  <a:gd name="T34" fmla="*/ 15 w 53"/>
                  <a:gd name="T35" fmla="*/ 0 h 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3"/>
                  <a:gd name="T55" fmla="*/ 0 h 30"/>
                  <a:gd name="T56" fmla="*/ 53 w 53"/>
                  <a:gd name="T57" fmla="*/ 30 h 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3" h="30">
                    <a:moveTo>
                      <a:pt x="46" y="0"/>
                    </a:moveTo>
                    <a:lnTo>
                      <a:pt x="50" y="0"/>
                    </a:lnTo>
                    <a:lnTo>
                      <a:pt x="53" y="0"/>
                    </a:lnTo>
                    <a:lnTo>
                      <a:pt x="45" y="7"/>
                    </a:lnTo>
                    <a:lnTo>
                      <a:pt x="36" y="13"/>
                    </a:lnTo>
                    <a:lnTo>
                      <a:pt x="27" y="18"/>
                    </a:lnTo>
                    <a:lnTo>
                      <a:pt x="18" y="23"/>
                    </a:lnTo>
                    <a:lnTo>
                      <a:pt x="10" y="27"/>
                    </a:lnTo>
                    <a:lnTo>
                      <a:pt x="0" y="30"/>
                    </a:lnTo>
                    <a:lnTo>
                      <a:pt x="6" y="24"/>
                    </a:lnTo>
                    <a:lnTo>
                      <a:pt x="11" y="19"/>
                    </a:lnTo>
                    <a:lnTo>
                      <a:pt x="17" y="13"/>
                    </a:lnTo>
                    <a:lnTo>
                      <a:pt x="22" y="9"/>
                    </a:lnTo>
                    <a:lnTo>
                      <a:pt x="27" y="6"/>
                    </a:lnTo>
                    <a:lnTo>
                      <a:pt x="34" y="2"/>
                    </a:lnTo>
                    <a:lnTo>
                      <a:pt x="39" y="0"/>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62" name="Freeform 715"/>
              <p:cNvSpPr/>
              <p:nvPr/>
            </p:nvSpPr>
            <p:spPr bwMode="auto">
              <a:xfrm>
                <a:off x="3492" y="274"/>
                <a:ext cx="19" cy="11"/>
              </a:xfrm>
              <a:custGeom>
                <a:avLst/>
                <a:gdLst>
                  <a:gd name="T0" fmla="*/ 10 w 56"/>
                  <a:gd name="T1" fmla="*/ 0 h 41"/>
                  <a:gd name="T2" fmla="*/ 13 w 56"/>
                  <a:gd name="T3" fmla="*/ 0 h 41"/>
                  <a:gd name="T4" fmla="*/ 16 w 56"/>
                  <a:gd name="T5" fmla="*/ 1 h 41"/>
                  <a:gd name="T6" fmla="*/ 18 w 56"/>
                  <a:gd name="T7" fmla="*/ 2 h 41"/>
                  <a:gd name="T8" fmla="*/ 19 w 56"/>
                  <a:gd name="T9" fmla="*/ 3 h 41"/>
                  <a:gd name="T10" fmla="*/ 19 w 56"/>
                  <a:gd name="T11" fmla="*/ 4 h 41"/>
                  <a:gd name="T12" fmla="*/ 17 w 56"/>
                  <a:gd name="T13" fmla="*/ 6 h 41"/>
                  <a:gd name="T14" fmla="*/ 15 w 56"/>
                  <a:gd name="T15" fmla="*/ 6 h 41"/>
                  <a:gd name="T16" fmla="*/ 13 w 56"/>
                  <a:gd name="T17" fmla="*/ 7 h 41"/>
                  <a:gd name="T18" fmla="*/ 11 w 56"/>
                  <a:gd name="T19" fmla="*/ 8 h 41"/>
                  <a:gd name="T20" fmla="*/ 8 w 56"/>
                  <a:gd name="T21" fmla="*/ 8 h 41"/>
                  <a:gd name="T22" fmla="*/ 6 w 56"/>
                  <a:gd name="T23" fmla="*/ 9 h 41"/>
                  <a:gd name="T24" fmla="*/ 4 w 56"/>
                  <a:gd name="T25" fmla="*/ 10 h 41"/>
                  <a:gd name="T26" fmla="*/ 1 w 56"/>
                  <a:gd name="T27" fmla="*/ 10 h 41"/>
                  <a:gd name="T28" fmla="*/ 0 w 56"/>
                  <a:gd name="T29" fmla="*/ 11 h 41"/>
                  <a:gd name="T30" fmla="*/ 0 w 56"/>
                  <a:gd name="T31" fmla="*/ 9 h 41"/>
                  <a:gd name="T32" fmla="*/ 1 w 56"/>
                  <a:gd name="T33" fmla="*/ 8 h 41"/>
                  <a:gd name="T34" fmla="*/ 3 w 56"/>
                  <a:gd name="T35" fmla="*/ 6 h 41"/>
                  <a:gd name="T36" fmla="*/ 6 w 56"/>
                  <a:gd name="T37" fmla="*/ 5 h 41"/>
                  <a:gd name="T38" fmla="*/ 7 w 56"/>
                  <a:gd name="T39" fmla="*/ 3 h 41"/>
                  <a:gd name="T40" fmla="*/ 8 w 56"/>
                  <a:gd name="T41" fmla="*/ 3 h 41"/>
                  <a:gd name="T42" fmla="*/ 9 w 56"/>
                  <a:gd name="T43" fmla="*/ 1 h 41"/>
                  <a:gd name="T44" fmla="*/ 10 w 56"/>
                  <a:gd name="T45" fmla="*/ 0 h 41"/>
                  <a:gd name="T46" fmla="*/ 10 w 56"/>
                  <a:gd name="T47" fmla="*/ 0 h 4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6"/>
                  <a:gd name="T73" fmla="*/ 0 h 41"/>
                  <a:gd name="T74" fmla="*/ 56 w 56"/>
                  <a:gd name="T75" fmla="*/ 41 h 4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6" h="41">
                    <a:moveTo>
                      <a:pt x="28" y="0"/>
                    </a:moveTo>
                    <a:lnTo>
                      <a:pt x="39" y="1"/>
                    </a:lnTo>
                    <a:lnTo>
                      <a:pt x="46" y="5"/>
                    </a:lnTo>
                    <a:lnTo>
                      <a:pt x="53" y="7"/>
                    </a:lnTo>
                    <a:lnTo>
                      <a:pt x="56" y="10"/>
                    </a:lnTo>
                    <a:lnTo>
                      <a:pt x="56" y="15"/>
                    </a:lnTo>
                    <a:lnTo>
                      <a:pt x="50" y="21"/>
                    </a:lnTo>
                    <a:lnTo>
                      <a:pt x="45" y="23"/>
                    </a:lnTo>
                    <a:lnTo>
                      <a:pt x="39" y="26"/>
                    </a:lnTo>
                    <a:lnTo>
                      <a:pt x="32" y="28"/>
                    </a:lnTo>
                    <a:lnTo>
                      <a:pt x="25" y="30"/>
                    </a:lnTo>
                    <a:lnTo>
                      <a:pt x="17" y="33"/>
                    </a:lnTo>
                    <a:lnTo>
                      <a:pt x="11" y="37"/>
                    </a:lnTo>
                    <a:lnTo>
                      <a:pt x="4" y="39"/>
                    </a:lnTo>
                    <a:lnTo>
                      <a:pt x="0" y="41"/>
                    </a:lnTo>
                    <a:lnTo>
                      <a:pt x="0" y="33"/>
                    </a:lnTo>
                    <a:lnTo>
                      <a:pt x="4" y="28"/>
                    </a:lnTo>
                    <a:lnTo>
                      <a:pt x="8" y="22"/>
                    </a:lnTo>
                    <a:lnTo>
                      <a:pt x="17" y="18"/>
                    </a:lnTo>
                    <a:lnTo>
                      <a:pt x="20" y="13"/>
                    </a:lnTo>
                    <a:lnTo>
                      <a:pt x="24" y="10"/>
                    </a:lnTo>
                    <a:lnTo>
                      <a:pt x="26" y="5"/>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63" name="Freeform 716"/>
              <p:cNvSpPr/>
              <p:nvPr/>
            </p:nvSpPr>
            <p:spPr bwMode="auto">
              <a:xfrm>
                <a:off x="3176" y="276"/>
                <a:ext cx="7" cy="20"/>
              </a:xfrm>
              <a:custGeom>
                <a:avLst/>
                <a:gdLst>
                  <a:gd name="T0" fmla="*/ 5 w 22"/>
                  <a:gd name="T1" fmla="*/ 0 h 80"/>
                  <a:gd name="T2" fmla="*/ 5 w 22"/>
                  <a:gd name="T3" fmla="*/ 1 h 80"/>
                  <a:gd name="T4" fmla="*/ 5 w 22"/>
                  <a:gd name="T5" fmla="*/ 3 h 80"/>
                  <a:gd name="T6" fmla="*/ 5 w 22"/>
                  <a:gd name="T7" fmla="*/ 4 h 80"/>
                  <a:gd name="T8" fmla="*/ 5 w 22"/>
                  <a:gd name="T9" fmla="*/ 5 h 80"/>
                  <a:gd name="T10" fmla="*/ 5 w 22"/>
                  <a:gd name="T11" fmla="*/ 7 h 80"/>
                  <a:gd name="T12" fmla="*/ 6 w 22"/>
                  <a:gd name="T13" fmla="*/ 9 h 80"/>
                  <a:gd name="T14" fmla="*/ 6 w 22"/>
                  <a:gd name="T15" fmla="*/ 10 h 80"/>
                  <a:gd name="T16" fmla="*/ 6 w 22"/>
                  <a:gd name="T17" fmla="*/ 12 h 80"/>
                  <a:gd name="T18" fmla="*/ 6 w 22"/>
                  <a:gd name="T19" fmla="*/ 14 h 80"/>
                  <a:gd name="T20" fmla="*/ 7 w 22"/>
                  <a:gd name="T21" fmla="*/ 16 h 80"/>
                  <a:gd name="T22" fmla="*/ 7 w 22"/>
                  <a:gd name="T23" fmla="*/ 18 h 80"/>
                  <a:gd name="T24" fmla="*/ 7 w 22"/>
                  <a:gd name="T25" fmla="*/ 20 h 80"/>
                  <a:gd name="T26" fmla="*/ 5 w 22"/>
                  <a:gd name="T27" fmla="*/ 19 h 80"/>
                  <a:gd name="T28" fmla="*/ 3 w 22"/>
                  <a:gd name="T29" fmla="*/ 19 h 80"/>
                  <a:gd name="T30" fmla="*/ 2 w 22"/>
                  <a:gd name="T31" fmla="*/ 18 h 80"/>
                  <a:gd name="T32" fmla="*/ 2 w 22"/>
                  <a:gd name="T33" fmla="*/ 17 h 80"/>
                  <a:gd name="T34" fmla="*/ 0 w 22"/>
                  <a:gd name="T35" fmla="*/ 15 h 80"/>
                  <a:gd name="T36" fmla="*/ 0 w 22"/>
                  <a:gd name="T37" fmla="*/ 13 h 80"/>
                  <a:gd name="T38" fmla="*/ 0 w 22"/>
                  <a:gd name="T39" fmla="*/ 11 h 80"/>
                  <a:gd name="T40" fmla="*/ 1 w 22"/>
                  <a:gd name="T41" fmla="*/ 9 h 80"/>
                  <a:gd name="T42" fmla="*/ 2 w 22"/>
                  <a:gd name="T43" fmla="*/ 6 h 80"/>
                  <a:gd name="T44" fmla="*/ 3 w 22"/>
                  <a:gd name="T45" fmla="*/ 4 h 80"/>
                  <a:gd name="T46" fmla="*/ 4 w 22"/>
                  <a:gd name="T47" fmla="*/ 2 h 80"/>
                  <a:gd name="T48" fmla="*/ 5 w 22"/>
                  <a:gd name="T49" fmla="*/ 0 h 80"/>
                  <a:gd name="T50" fmla="*/ 5 w 22"/>
                  <a:gd name="T51" fmla="*/ 0 h 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
                  <a:gd name="T79" fmla="*/ 0 h 80"/>
                  <a:gd name="T80" fmla="*/ 22 w 22"/>
                  <a:gd name="T81" fmla="*/ 80 h 8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 h="80">
                    <a:moveTo>
                      <a:pt x="15" y="0"/>
                    </a:moveTo>
                    <a:lnTo>
                      <a:pt x="15" y="5"/>
                    </a:lnTo>
                    <a:lnTo>
                      <a:pt x="15" y="10"/>
                    </a:lnTo>
                    <a:lnTo>
                      <a:pt x="16" y="16"/>
                    </a:lnTo>
                    <a:lnTo>
                      <a:pt x="16" y="22"/>
                    </a:lnTo>
                    <a:lnTo>
                      <a:pt x="16" y="28"/>
                    </a:lnTo>
                    <a:lnTo>
                      <a:pt x="18" y="35"/>
                    </a:lnTo>
                    <a:lnTo>
                      <a:pt x="18" y="42"/>
                    </a:lnTo>
                    <a:lnTo>
                      <a:pt x="19" y="48"/>
                    </a:lnTo>
                    <a:lnTo>
                      <a:pt x="19" y="56"/>
                    </a:lnTo>
                    <a:lnTo>
                      <a:pt x="21" y="64"/>
                    </a:lnTo>
                    <a:lnTo>
                      <a:pt x="21" y="71"/>
                    </a:lnTo>
                    <a:lnTo>
                      <a:pt x="22" y="80"/>
                    </a:lnTo>
                    <a:lnTo>
                      <a:pt x="15" y="76"/>
                    </a:lnTo>
                    <a:lnTo>
                      <a:pt x="9" y="75"/>
                    </a:lnTo>
                    <a:lnTo>
                      <a:pt x="7" y="71"/>
                    </a:lnTo>
                    <a:lnTo>
                      <a:pt x="5" y="69"/>
                    </a:lnTo>
                    <a:lnTo>
                      <a:pt x="0" y="60"/>
                    </a:lnTo>
                    <a:lnTo>
                      <a:pt x="0" y="53"/>
                    </a:lnTo>
                    <a:lnTo>
                      <a:pt x="0" y="43"/>
                    </a:lnTo>
                    <a:lnTo>
                      <a:pt x="2" y="34"/>
                    </a:lnTo>
                    <a:lnTo>
                      <a:pt x="7" y="24"/>
                    </a:lnTo>
                    <a:lnTo>
                      <a:pt x="9" y="16"/>
                    </a:lnTo>
                    <a:lnTo>
                      <a:pt x="12" y="7"/>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64" name="Freeform 717"/>
              <p:cNvSpPr/>
              <p:nvPr/>
            </p:nvSpPr>
            <p:spPr bwMode="auto">
              <a:xfrm>
                <a:off x="3604" y="277"/>
                <a:ext cx="5" cy="4"/>
              </a:xfrm>
              <a:custGeom>
                <a:avLst/>
                <a:gdLst>
                  <a:gd name="T0" fmla="*/ 5 w 15"/>
                  <a:gd name="T1" fmla="*/ 0 h 13"/>
                  <a:gd name="T2" fmla="*/ 5 w 15"/>
                  <a:gd name="T3" fmla="*/ 2 h 13"/>
                  <a:gd name="T4" fmla="*/ 4 w 15"/>
                  <a:gd name="T5" fmla="*/ 3 h 13"/>
                  <a:gd name="T6" fmla="*/ 2 w 15"/>
                  <a:gd name="T7" fmla="*/ 4 h 13"/>
                  <a:gd name="T8" fmla="*/ 0 w 15"/>
                  <a:gd name="T9" fmla="*/ 4 h 13"/>
                  <a:gd name="T10" fmla="*/ 0 w 15"/>
                  <a:gd name="T11" fmla="*/ 2 h 13"/>
                  <a:gd name="T12" fmla="*/ 1 w 15"/>
                  <a:gd name="T13" fmla="*/ 2 h 13"/>
                  <a:gd name="T14" fmla="*/ 3 w 15"/>
                  <a:gd name="T15" fmla="*/ 1 h 13"/>
                  <a:gd name="T16" fmla="*/ 5 w 15"/>
                  <a:gd name="T17" fmla="*/ 0 h 13"/>
                  <a:gd name="T18" fmla="*/ 5 w 15"/>
                  <a:gd name="T19" fmla="*/ 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3"/>
                  <a:gd name="T32" fmla="*/ 15 w 15"/>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3">
                    <a:moveTo>
                      <a:pt x="14" y="0"/>
                    </a:moveTo>
                    <a:lnTo>
                      <a:pt x="15" y="5"/>
                    </a:lnTo>
                    <a:lnTo>
                      <a:pt x="12" y="10"/>
                    </a:lnTo>
                    <a:lnTo>
                      <a:pt x="7" y="13"/>
                    </a:lnTo>
                    <a:lnTo>
                      <a:pt x="0" y="13"/>
                    </a:lnTo>
                    <a:lnTo>
                      <a:pt x="0" y="8"/>
                    </a:lnTo>
                    <a:lnTo>
                      <a:pt x="4" y="5"/>
                    </a:lnTo>
                    <a:lnTo>
                      <a:pt x="9" y="2"/>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65" name="Freeform 718"/>
              <p:cNvSpPr/>
              <p:nvPr/>
            </p:nvSpPr>
            <p:spPr bwMode="auto">
              <a:xfrm>
                <a:off x="3616" y="279"/>
                <a:ext cx="3" cy="12"/>
              </a:xfrm>
              <a:custGeom>
                <a:avLst/>
                <a:gdLst>
                  <a:gd name="T0" fmla="*/ 1 w 11"/>
                  <a:gd name="T1" fmla="*/ 0 h 47"/>
                  <a:gd name="T2" fmla="*/ 1 w 11"/>
                  <a:gd name="T3" fmla="*/ 1 h 47"/>
                  <a:gd name="T4" fmla="*/ 1 w 11"/>
                  <a:gd name="T5" fmla="*/ 3 h 47"/>
                  <a:gd name="T6" fmla="*/ 2 w 11"/>
                  <a:gd name="T7" fmla="*/ 4 h 47"/>
                  <a:gd name="T8" fmla="*/ 2 w 11"/>
                  <a:gd name="T9" fmla="*/ 6 h 47"/>
                  <a:gd name="T10" fmla="*/ 2 w 11"/>
                  <a:gd name="T11" fmla="*/ 7 h 47"/>
                  <a:gd name="T12" fmla="*/ 3 w 11"/>
                  <a:gd name="T13" fmla="*/ 8 h 47"/>
                  <a:gd name="T14" fmla="*/ 3 w 11"/>
                  <a:gd name="T15" fmla="*/ 10 h 47"/>
                  <a:gd name="T16" fmla="*/ 3 w 11"/>
                  <a:gd name="T17" fmla="*/ 12 h 47"/>
                  <a:gd name="T18" fmla="*/ 2 w 11"/>
                  <a:gd name="T19" fmla="*/ 12 h 47"/>
                  <a:gd name="T20" fmla="*/ 2 w 11"/>
                  <a:gd name="T21" fmla="*/ 12 h 47"/>
                  <a:gd name="T22" fmla="*/ 1 w 11"/>
                  <a:gd name="T23" fmla="*/ 10 h 47"/>
                  <a:gd name="T24" fmla="*/ 1 w 11"/>
                  <a:gd name="T25" fmla="*/ 9 h 47"/>
                  <a:gd name="T26" fmla="*/ 0 w 11"/>
                  <a:gd name="T27" fmla="*/ 7 h 47"/>
                  <a:gd name="T28" fmla="*/ 0 w 11"/>
                  <a:gd name="T29" fmla="*/ 6 h 47"/>
                  <a:gd name="T30" fmla="*/ 0 w 11"/>
                  <a:gd name="T31" fmla="*/ 4 h 47"/>
                  <a:gd name="T32" fmla="*/ 0 w 11"/>
                  <a:gd name="T33" fmla="*/ 3 h 47"/>
                  <a:gd name="T34" fmla="*/ 0 w 11"/>
                  <a:gd name="T35" fmla="*/ 1 h 47"/>
                  <a:gd name="T36" fmla="*/ 1 w 11"/>
                  <a:gd name="T37" fmla="*/ 0 h 47"/>
                  <a:gd name="T38" fmla="*/ 1 w 11"/>
                  <a:gd name="T39" fmla="*/ 0 h 4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
                  <a:gd name="T61" fmla="*/ 0 h 47"/>
                  <a:gd name="T62" fmla="*/ 11 w 11"/>
                  <a:gd name="T63" fmla="*/ 47 h 4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 h="47">
                    <a:moveTo>
                      <a:pt x="3" y="0"/>
                    </a:moveTo>
                    <a:lnTo>
                      <a:pt x="3" y="5"/>
                    </a:lnTo>
                    <a:lnTo>
                      <a:pt x="4" y="11"/>
                    </a:lnTo>
                    <a:lnTo>
                      <a:pt x="6" y="16"/>
                    </a:lnTo>
                    <a:lnTo>
                      <a:pt x="7" y="22"/>
                    </a:lnTo>
                    <a:lnTo>
                      <a:pt x="8" y="27"/>
                    </a:lnTo>
                    <a:lnTo>
                      <a:pt x="10" y="33"/>
                    </a:lnTo>
                    <a:lnTo>
                      <a:pt x="10" y="39"/>
                    </a:lnTo>
                    <a:lnTo>
                      <a:pt x="11" y="47"/>
                    </a:lnTo>
                    <a:lnTo>
                      <a:pt x="8" y="47"/>
                    </a:lnTo>
                    <a:lnTo>
                      <a:pt x="6" y="47"/>
                    </a:lnTo>
                    <a:lnTo>
                      <a:pt x="3" y="41"/>
                    </a:lnTo>
                    <a:lnTo>
                      <a:pt x="3" y="34"/>
                    </a:lnTo>
                    <a:lnTo>
                      <a:pt x="0" y="28"/>
                    </a:lnTo>
                    <a:lnTo>
                      <a:pt x="0" y="23"/>
                    </a:lnTo>
                    <a:lnTo>
                      <a:pt x="0" y="17"/>
                    </a:lnTo>
                    <a:lnTo>
                      <a:pt x="0" y="11"/>
                    </a:lnTo>
                    <a:lnTo>
                      <a:pt x="0" y="5"/>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66" name="Freeform 719"/>
              <p:cNvSpPr/>
              <p:nvPr/>
            </p:nvSpPr>
            <p:spPr bwMode="auto">
              <a:xfrm>
                <a:off x="3202" y="280"/>
                <a:ext cx="12" cy="39"/>
              </a:xfrm>
              <a:custGeom>
                <a:avLst/>
                <a:gdLst>
                  <a:gd name="T0" fmla="*/ 5 w 35"/>
                  <a:gd name="T1" fmla="*/ 0 h 158"/>
                  <a:gd name="T2" fmla="*/ 5 w 35"/>
                  <a:gd name="T3" fmla="*/ 2 h 158"/>
                  <a:gd name="T4" fmla="*/ 5 w 35"/>
                  <a:gd name="T5" fmla="*/ 4 h 158"/>
                  <a:gd name="T6" fmla="*/ 5 w 35"/>
                  <a:gd name="T7" fmla="*/ 5 h 158"/>
                  <a:gd name="T8" fmla="*/ 6 w 35"/>
                  <a:gd name="T9" fmla="*/ 7 h 158"/>
                  <a:gd name="T10" fmla="*/ 7 w 35"/>
                  <a:gd name="T11" fmla="*/ 9 h 158"/>
                  <a:gd name="T12" fmla="*/ 7 w 35"/>
                  <a:gd name="T13" fmla="*/ 11 h 158"/>
                  <a:gd name="T14" fmla="*/ 7 w 35"/>
                  <a:gd name="T15" fmla="*/ 12 h 158"/>
                  <a:gd name="T16" fmla="*/ 8 w 35"/>
                  <a:gd name="T17" fmla="*/ 14 h 158"/>
                  <a:gd name="T18" fmla="*/ 8 w 35"/>
                  <a:gd name="T19" fmla="*/ 15 h 158"/>
                  <a:gd name="T20" fmla="*/ 8 w 35"/>
                  <a:gd name="T21" fmla="*/ 17 h 158"/>
                  <a:gd name="T22" fmla="*/ 8 w 35"/>
                  <a:gd name="T23" fmla="*/ 19 h 158"/>
                  <a:gd name="T24" fmla="*/ 9 w 35"/>
                  <a:gd name="T25" fmla="*/ 20 h 158"/>
                  <a:gd name="T26" fmla="*/ 9 w 35"/>
                  <a:gd name="T27" fmla="*/ 21 h 158"/>
                  <a:gd name="T28" fmla="*/ 9 w 35"/>
                  <a:gd name="T29" fmla="*/ 23 h 158"/>
                  <a:gd name="T30" fmla="*/ 9 w 35"/>
                  <a:gd name="T31" fmla="*/ 25 h 158"/>
                  <a:gd name="T32" fmla="*/ 10 w 35"/>
                  <a:gd name="T33" fmla="*/ 26 h 158"/>
                  <a:gd name="T34" fmla="*/ 10 w 35"/>
                  <a:gd name="T35" fmla="*/ 28 h 158"/>
                  <a:gd name="T36" fmla="*/ 10 w 35"/>
                  <a:gd name="T37" fmla="*/ 29 h 158"/>
                  <a:gd name="T38" fmla="*/ 10 w 35"/>
                  <a:gd name="T39" fmla="*/ 31 h 158"/>
                  <a:gd name="T40" fmla="*/ 11 w 35"/>
                  <a:gd name="T41" fmla="*/ 33 h 158"/>
                  <a:gd name="T42" fmla="*/ 11 w 35"/>
                  <a:gd name="T43" fmla="*/ 34 h 158"/>
                  <a:gd name="T44" fmla="*/ 11 w 35"/>
                  <a:gd name="T45" fmla="*/ 36 h 158"/>
                  <a:gd name="T46" fmla="*/ 11 w 35"/>
                  <a:gd name="T47" fmla="*/ 37 h 158"/>
                  <a:gd name="T48" fmla="*/ 12 w 35"/>
                  <a:gd name="T49" fmla="*/ 39 h 158"/>
                  <a:gd name="T50" fmla="*/ 10 w 35"/>
                  <a:gd name="T51" fmla="*/ 37 h 158"/>
                  <a:gd name="T52" fmla="*/ 9 w 35"/>
                  <a:gd name="T53" fmla="*/ 35 h 158"/>
                  <a:gd name="T54" fmla="*/ 7 w 35"/>
                  <a:gd name="T55" fmla="*/ 34 h 158"/>
                  <a:gd name="T56" fmla="*/ 6 w 35"/>
                  <a:gd name="T57" fmla="*/ 32 h 158"/>
                  <a:gd name="T58" fmla="*/ 5 w 35"/>
                  <a:gd name="T59" fmla="*/ 30 h 158"/>
                  <a:gd name="T60" fmla="*/ 4 w 35"/>
                  <a:gd name="T61" fmla="*/ 28 h 158"/>
                  <a:gd name="T62" fmla="*/ 3 w 35"/>
                  <a:gd name="T63" fmla="*/ 26 h 158"/>
                  <a:gd name="T64" fmla="*/ 3 w 35"/>
                  <a:gd name="T65" fmla="*/ 24 h 158"/>
                  <a:gd name="T66" fmla="*/ 2 w 35"/>
                  <a:gd name="T67" fmla="*/ 23 h 158"/>
                  <a:gd name="T68" fmla="*/ 1 w 35"/>
                  <a:gd name="T69" fmla="*/ 21 h 158"/>
                  <a:gd name="T70" fmla="*/ 1 w 35"/>
                  <a:gd name="T71" fmla="*/ 20 h 158"/>
                  <a:gd name="T72" fmla="*/ 1 w 35"/>
                  <a:gd name="T73" fmla="*/ 18 h 158"/>
                  <a:gd name="T74" fmla="*/ 0 w 35"/>
                  <a:gd name="T75" fmla="*/ 16 h 158"/>
                  <a:gd name="T76" fmla="*/ 0 w 35"/>
                  <a:gd name="T77" fmla="*/ 15 h 158"/>
                  <a:gd name="T78" fmla="*/ 0 w 35"/>
                  <a:gd name="T79" fmla="*/ 14 h 158"/>
                  <a:gd name="T80" fmla="*/ 0 w 35"/>
                  <a:gd name="T81" fmla="*/ 12 h 158"/>
                  <a:gd name="T82" fmla="*/ 0 w 35"/>
                  <a:gd name="T83" fmla="*/ 10 h 158"/>
                  <a:gd name="T84" fmla="*/ 0 w 35"/>
                  <a:gd name="T85" fmla="*/ 9 h 158"/>
                  <a:gd name="T86" fmla="*/ 1 w 35"/>
                  <a:gd name="T87" fmla="*/ 7 h 158"/>
                  <a:gd name="T88" fmla="*/ 2 w 35"/>
                  <a:gd name="T89" fmla="*/ 6 h 158"/>
                  <a:gd name="T90" fmla="*/ 2 w 35"/>
                  <a:gd name="T91" fmla="*/ 4 h 158"/>
                  <a:gd name="T92" fmla="*/ 3 w 35"/>
                  <a:gd name="T93" fmla="*/ 3 h 158"/>
                  <a:gd name="T94" fmla="*/ 4 w 35"/>
                  <a:gd name="T95" fmla="*/ 1 h 158"/>
                  <a:gd name="T96" fmla="*/ 5 w 35"/>
                  <a:gd name="T97" fmla="*/ 0 h 158"/>
                  <a:gd name="T98" fmla="*/ 5 w 35"/>
                  <a:gd name="T99" fmla="*/ 0 h 15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5"/>
                  <a:gd name="T151" fmla="*/ 0 h 158"/>
                  <a:gd name="T152" fmla="*/ 35 w 35"/>
                  <a:gd name="T153" fmla="*/ 158 h 15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5" h="158">
                    <a:moveTo>
                      <a:pt x="15" y="0"/>
                    </a:moveTo>
                    <a:lnTo>
                      <a:pt x="15" y="7"/>
                    </a:lnTo>
                    <a:lnTo>
                      <a:pt x="16" y="15"/>
                    </a:lnTo>
                    <a:lnTo>
                      <a:pt x="16" y="21"/>
                    </a:lnTo>
                    <a:lnTo>
                      <a:pt x="18" y="29"/>
                    </a:lnTo>
                    <a:lnTo>
                      <a:pt x="19" y="35"/>
                    </a:lnTo>
                    <a:lnTo>
                      <a:pt x="19" y="43"/>
                    </a:lnTo>
                    <a:lnTo>
                      <a:pt x="21" y="49"/>
                    </a:lnTo>
                    <a:lnTo>
                      <a:pt x="22" y="57"/>
                    </a:lnTo>
                    <a:lnTo>
                      <a:pt x="22" y="62"/>
                    </a:lnTo>
                    <a:lnTo>
                      <a:pt x="23" y="68"/>
                    </a:lnTo>
                    <a:lnTo>
                      <a:pt x="23" y="75"/>
                    </a:lnTo>
                    <a:lnTo>
                      <a:pt x="25" y="82"/>
                    </a:lnTo>
                    <a:lnTo>
                      <a:pt x="25" y="87"/>
                    </a:lnTo>
                    <a:lnTo>
                      <a:pt x="26" y="94"/>
                    </a:lnTo>
                    <a:lnTo>
                      <a:pt x="26" y="100"/>
                    </a:lnTo>
                    <a:lnTo>
                      <a:pt x="29" y="106"/>
                    </a:lnTo>
                    <a:lnTo>
                      <a:pt x="29" y="112"/>
                    </a:lnTo>
                    <a:lnTo>
                      <a:pt x="29" y="119"/>
                    </a:lnTo>
                    <a:lnTo>
                      <a:pt x="30" y="125"/>
                    </a:lnTo>
                    <a:lnTo>
                      <a:pt x="32" y="132"/>
                    </a:lnTo>
                    <a:lnTo>
                      <a:pt x="32" y="138"/>
                    </a:lnTo>
                    <a:lnTo>
                      <a:pt x="33" y="144"/>
                    </a:lnTo>
                    <a:lnTo>
                      <a:pt x="33" y="150"/>
                    </a:lnTo>
                    <a:lnTo>
                      <a:pt x="35" y="158"/>
                    </a:lnTo>
                    <a:lnTo>
                      <a:pt x="29" y="149"/>
                    </a:lnTo>
                    <a:lnTo>
                      <a:pt x="25" y="143"/>
                    </a:lnTo>
                    <a:lnTo>
                      <a:pt x="21" y="136"/>
                    </a:lnTo>
                    <a:lnTo>
                      <a:pt x="18" y="128"/>
                    </a:lnTo>
                    <a:lnTo>
                      <a:pt x="15" y="121"/>
                    </a:lnTo>
                    <a:lnTo>
                      <a:pt x="12" y="114"/>
                    </a:lnTo>
                    <a:lnTo>
                      <a:pt x="9" y="106"/>
                    </a:lnTo>
                    <a:lnTo>
                      <a:pt x="8" y="99"/>
                    </a:lnTo>
                    <a:lnTo>
                      <a:pt x="5" y="92"/>
                    </a:lnTo>
                    <a:lnTo>
                      <a:pt x="4" y="87"/>
                    </a:lnTo>
                    <a:lnTo>
                      <a:pt x="2" y="79"/>
                    </a:lnTo>
                    <a:lnTo>
                      <a:pt x="2" y="73"/>
                    </a:lnTo>
                    <a:lnTo>
                      <a:pt x="1" y="66"/>
                    </a:lnTo>
                    <a:lnTo>
                      <a:pt x="0" y="60"/>
                    </a:lnTo>
                    <a:lnTo>
                      <a:pt x="0" y="55"/>
                    </a:lnTo>
                    <a:lnTo>
                      <a:pt x="1" y="49"/>
                    </a:lnTo>
                    <a:lnTo>
                      <a:pt x="1" y="41"/>
                    </a:lnTo>
                    <a:lnTo>
                      <a:pt x="1" y="35"/>
                    </a:lnTo>
                    <a:lnTo>
                      <a:pt x="2" y="29"/>
                    </a:lnTo>
                    <a:lnTo>
                      <a:pt x="5" y="23"/>
                    </a:lnTo>
                    <a:lnTo>
                      <a:pt x="7" y="17"/>
                    </a:lnTo>
                    <a:lnTo>
                      <a:pt x="8" y="11"/>
                    </a:lnTo>
                    <a:lnTo>
                      <a:pt x="11" y="6"/>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67" name="Freeform 720"/>
              <p:cNvSpPr/>
              <p:nvPr/>
            </p:nvSpPr>
            <p:spPr bwMode="auto">
              <a:xfrm>
                <a:off x="3415" y="290"/>
                <a:ext cx="22" cy="13"/>
              </a:xfrm>
              <a:custGeom>
                <a:avLst/>
                <a:gdLst>
                  <a:gd name="T0" fmla="*/ 7 w 67"/>
                  <a:gd name="T1" fmla="*/ 1 h 50"/>
                  <a:gd name="T2" fmla="*/ 10 w 67"/>
                  <a:gd name="T3" fmla="*/ 0 h 50"/>
                  <a:gd name="T4" fmla="*/ 12 w 67"/>
                  <a:gd name="T5" fmla="*/ 0 h 50"/>
                  <a:gd name="T6" fmla="*/ 14 w 67"/>
                  <a:gd name="T7" fmla="*/ 0 h 50"/>
                  <a:gd name="T8" fmla="*/ 16 w 67"/>
                  <a:gd name="T9" fmla="*/ 1 h 50"/>
                  <a:gd name="T10" fmla="*/ 19 w 67"/>
                  <a:gd name="T11" fmla="*/ 2 h 50"/>
                  <a:gd name="T12" fmla="*/ 21 w 67"/>
                  <a:gd name="T13" fmla="*/ 3 h 50"/>
                  <a:gd name="T14" fmla="*/ 22 w 67"/>
                  <a:gd name="T15" fmla="*/ 4 h 50"/>
                  <a:gd name="T16" fmla="*/ 22 w 67"/>
                  <a:gd name="T17" fmla="*/ 6 h 50"/>
                  <a:gd name="T18" fmla="*/ 22 w 67"/>
                  <a:gd name="T19" fmla="*/ 7 h 50"/>
                  <a:gd name="T20" fmla="*/ 21 w 67"/>
                  <a:gd name="T21" fmla="*/ 9 h 50"/>
                  <a:gd name="T22" fmla="*/ 20 w 67"/>
                  <a:gd name="T23" fmla="*/ 10 h 50"/>
                  <a:gd name="T24" fmla="*/ 19 w 67"/>
                  <a:gd name="T25" fmla="*/ 11 h 50"/>
                  <a:gd name="T26" fmla="*/ 17 w 67"/>
                  <a:gd name="T27" fmla="*/ 12 h 50"/>
                  <a:gd name="T28" fmla="*/ 16 w 67"/>
                  <a:gd name="T29" fmla="*/ 13 h 50"/>
                  <a:gd name="T30" fmla="*/ 13 w 67"/>
                  <a:gd name="T31" fmla="*/ 13 h 50"/>
                  <a:gd name="T32" fmla="*/ 10 w 67"/>
                  <a:gd name="T33" fmla="*/ 13 h 50"/>
                  <a:gd name="T34" fmla="*/ 8 w 67"/>
                  <a:gd name="T35" fmla="*/ 12 h 50"/>
                  <a:gd name="T36" fmla="*/ 6 w 67"/>
                  <a:gd name="T37" fmla="*/ 12 h 50"/>
                  <a:gd name="T38" fmla="*/ 4 w 67"/>
                  <a:gd name="T39" fmla="*/ 11 h 50"/>
                  <a:gd name="T40" fmla="*/ 2 w 67"/>
                  <a:gd name="T41" fmla="*/ 10 h 50"/>
                  <a:gd name="T42" fmla="*/ 1 w 67"/>
                  <a:gd name="T43" fmla="*/ 9 h 50"/>
                  <a:gd name="T44" fmla="*/ 0 w 67"/>
                  <a:gd name="T45" fmla="*/ 8 h 50"/>
                  <a:gd name="T46" fmla="*/ 0 w 67"/>
                  <a:gd name="T47" fmla="*/ 7 h 50"/>
                  <a:gd name="T48" fmla="*/ 1 w 67"/>
                  <a:gd name="T49" fmla="*/ 5 h 50"/>
                  <a:gd name="T50" fmla="*/ 2 w 67"/>
                  <a:gd name="T51" fmla="*/ 4 h 50"/>
                  <a:gd name="T52" fmla="*/ 3 w 67"/>
                  <a:gd name="T53" fmla="*/ 3 h 50"/>
                  <a:gd name="T54" fmla="*/ 5 w 67"/>
                  <a:gd name="T55" fmla="*/ 2 h 50"/>
                  <a:gd name="T56" fmla="*/ 7 w 67"/>
                  <a:gd name="T57" fmla="*/ 1 h 50"/>
                  <a:gd name="T58" fmla="*/ 7 w 67"/>
                  <a:gd name="T59" fmla="*/ 1 h 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7"/>
                  <a:gd name="T91" fmla="*/ 0 h 50"/>
                  <a:gd name="T92" fmla="*/ 67 w 67"/>
                  <a:gd name="T93" fmla="*/ 50 h 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7" h="50">
                    <a:moveTo>
                      <a:pt x="21" y="3"/>
                    </a:moveTo>
                    <a:lnTo>
                      <a:pt x="30" y="0"/>
                    </a:lnTo>
                    <a:lnTo>
                      <a:pt x="37" y="0"/>
                    </a:lnTo>
                    <a:lnTo>
                      <a:pt x="42" y="0"/>
                    </a:lnTo>
                    <a:lnTo>
                      <a:pt x="49" y="3"/>
                    </a:lnTo>
                    <a:lnTo>
                      <a:pt x="59" y="6"/>
                    </a:lnTo>
                    <a:lnTo>
                      <a:pt x="65" y="13"/>
                    </a:lnTo>
                    <a:lnTo>
                      <a:pt x="66" y="17"/>
                    </a:lnTo>
                    <a:lnTo>
                      <a:pt x="67" y="22"/>
                    </a:lnTo>
                    <a:lnTo>
                      <a:pt x="66" y="28"/>
                    </a:lnTo>
                    <a:lnTo>
                      <a:pt x="65" y="35"/>
                    </a:lnTo>
                    <a:lnTo>
                      <a:pt x="60" y="38"/>
                    </a:lnTo>
                    <a:lnTo>
                      <a:pt x="58" y="43"/>
                    </a:lnTo>
                    <a:lnTo>
                      <a:pt x="53" y="47"/>
                    </a:lnTo>
                    <a:lnTo>
                      <a:pt x="48" y="50"/>
                    </a:lnTo>
                    <a:lnTo>
                      <a:pt x="40" y="50"/>
                    </a:lnTo>
                    <a:lnTo>
                      <a:pt x="30" y="49"/>
                    </a:lnTo>
                    <a:lnTo>
                      <a:pt x="24" y="47"/>
                    </a:lnTo>
                    <a:lnTo>
                      <a:pt x="19" y="46"/>
                    </a:lnTo>
                    <a:lnTo>
                      <a:pt x="13" y="42"/>
                    </a:lnTo>
                    <a:lnTo>
                      <a:pt x="7" y="38"/>
                    </a:lnTo>
                    <a:lnTo>
                      <a:pt x="2" y="35"/>
                    </a:lnTo>
                    <a:lnTo>
                      <a:pt x="0" y="32"/>
                    </a:lnTo>
                    <a:lnTo>
                      <a:pt x="0" y="26"/>
                    </a:lnTo>
                    <a:lnTo>
                      <a:pt x="3" y="21"/>
                    </a:lnTo>
                    <a:lnTo>
                      <a:pt x="6" y="15"/>
                    </a:lnTo>
                    <a:lnTo>
                      <a:pt x="10" y="10"/>
                    </a:lnTo>
                    <a:lnTo>
                      <a:pt x="16" y="6"/>
                    </a:lnTo>
                    <a:lnTo>
                      <a:pt x="21" y="3"/>
                    </a:lnTo>
                    <a:close/>
                  </a:path>
                </a:pathLst>
              </a:custGeom>
              <a:solidFill>
                <a:srgbClr val="FFD6C9"/>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68" name="Freeform 721"/>
              <p:cNvSpPr/>
              <p:nvPr/>
            </p:nvSpPr>
            <p:spPr bwMode="auto">
              <a:xfrm>
                <a:off x="3130" y="292"/>
                <a:ext cx="7" cy="36"/>
              </a:xfrm>
              <a:custGeom>
                <a:avLst/>
                <a:gdLst>
                  <a:gd name="T0" fmla="*/ 7 w 19"/>
                  <a:gd name="T1" fmla="*/ 0 h 147"/>
                  <a:gd name="T2" fmla="*/ 7 w 19"/>
                  <a:gd name="T3" fmla="*/ 2 h 147"/>
                  <a:gd name="T4" fmla="*/ 7 w 19"/>
                  <a:gd name="T5" fmla="*/ 5 h 147"/>
                  <a:gd name="T6" fmla="*/ 7 w 19"/>
                  <a:gd name="T7" fmla="*/ 5 h 147"/>
                  <a:gd name="T8" fmla="*/ 7 w 19"/>
                  <a:gd name="T9" fmla="*/ 7 h 147"/>
                  <a:gd name="T10" fmla="*/ 7 w 19"/>
                  <a:gd name="T11" fmla="*/ 8 h 147"/>
                  <a:gd name="T12" fmla="*/ 7 w 19"/>
                  <a:gd name="T13" fmla="*/ 9 h 147"/>
                  <a:gd name="T14" fmla="*/ 6 w 19"/>
                  <a:gd name="T15" fmla="*/ 10 h 147"/>
                  <a:gd name="T16" fmla="*/ 6 w 19"/>
                  <a:gd name="T17" fmla="*/ 12 h 147"/>
                  <a:gd name="T18" fmla="*/ 6 w 19"/>
                  <a:gd name="T19" fmla="*/ 13 h 147"/>
                  <a:gd name="T20" fmla="*/ 6 w 19"/>
                  <a:gd name="T21" fmla="*/ 14 h 147"/>
                  <a:gd name="T22" fmla="*/ 6 w 19"/>
                  <a:gd name="T23" fmla="*/ 15 h 147"/>
                  <a:gd name="T24" fmla="*/ 6 w 19"/>
                  <a:gd name="T25" fmla="*/ 17 h 147"/>
                  <a:gd name="T26" fmla="*/ 6 w 19"/>
                  <a:gd name="T27" fmla="*/ 18 h 147"/>
                  <a:gd name="T28" fmla="*/ 6 w 19"/>
                  <a:gd name="T29" fmla="*/ 19 h 147"/>
                  <a:gd name="T30" fmla="*/ 4 w 19"/>
                  <a:gd name="T31" fmla="*/ 21 h 147"/>
                  <a:gd name="T32" fmla="*/ 4 w 19"/>
                  <a:gd name="T33" fmla="*/ 23 h 147"/>
                  <a:gd name="T34" fmla="*/ 4 w 19"/>
                  <a:gd name="T35" fmla="*/ 25 h 147"/>
                  <a:gd name="T36" fmla="*/ 4 w 19"/>
                  <a:gd name="T37" fmla="*/ 28 h 147"/>
                  <a:gd name="T38" fmla="*/ 3 w 19"/>
                  <a:gd name="T39" fmla="*/ 29 h 147"/>
                  <a:gd name="T40" fmla="*/ 3 w 19"/>
                  <a:gd name="T41" fmla="*/ 32 h 147"/>
                  <a:gd name="T42" fmla="*/ 3 w 19"/>
                  <a:gd name="T43" fmla="*/ 34 h 147"/>
                  <a:gd name="T44" fmla="*/ 3 w 19"/>
                  <a:gd name="T45" fmla="*/ 36 h 147"/>
                  <a:gd name="T46" fmla="*/ 2 w 19"/>
                  <a:gd name="T47" fmla="*/ 34 h 147"/>
                  <a:gd name="T48" fmla="*/ 1 w 19"/>
                  <a:gd name="T49" fmla="*/ 32 h 147"/>
                  <a:gd name="T50" fmla="*/ 0 w 19"/>
                  <a:gd name="T51" fmla="*/ 30 h 147"/>
                  <a:gd name="T52" fmla="*/ 0 w 19"/>
                  <a:gd name="T53" fmla="*/ 28 h 147"/>
                  <a:gd name="T54" fmla="*/ 0 w 19"/>
                  <a:gd name="T55" fmla="*/ 26 h 147"/>
                  <a:gd name="T56" fmla="*/ 0 w 19"/>
                  <a:gd name="T57" fmla="*/ 24 h 147"/>
                  <a:gd name="T58" fmla="*/ 0 w 19"/>
                  <a:gd name="T59" fmla="*/ 22 h 147"/>
                  <a:gd name="T60" fmla="*/ 0 w 19"/>
                  <a:gd name="T61" fmla="*/ 20 h 147"/>
                  <a:gd name="T62" fmla="*/ 0 w 19"/>
                  <a:gd name="T63" fmla="*/ 18 h 147"/>
                  <a:gd name="T64" fmla="*/ 0 w 19"/>
                  <a:gd name="T65" fmla="*/ 17 h 147"/>
                  <a:gd name="T66" fmla="*/ 1 w 19"/>
                  <a:gd name="T67" fmla="*/ 16 h 147"/>
                  <a:gd name="T68" fmla="*/ 1 w 19"/>
                  <a:gd name="T69" fmla="*/ 15 h 147"/>
                  <a:gd name="T70" fmla="*/ 1 w 19"/>
                  <a:gd name="T71" fmla="*/ 13 h 147"/>
                  <a:gd name="T72" fmla="*/ 1 w 19"/>
                  <a:gd name="T73" fmla="*/ 12 h 147"/>
                  <a:gd name="T74" fmla="*/ 2 w 19"/>
                  <a:gd name="T75" fmla="*/ 11 h 147"/>
                  <a:gd name="T76" fmla="*/ 3 w 19"/>
                  <a:gd name="T77" fmla="*/ 10 h 147"/>
                  <a:gd name="T78" fmla="*/ 3 w 19"/>
                  <a:gd name="T79" fmla="*/ 9 h 147"/>
                  <a:gd name="T80" fmla="*/ 4 w 19"/>
                  <a:gd name="T81" fmla="*/ 7 h 147"/>
                  <a:gd name="T82" fmla="*/ 4 w 19"/>
                  <a:gd name="T83" fmla="*/ 6 h 147"/>
                  <a:gd name="T84" fmla="*/ 4 w 19"/>
                  <a:gd name="T85" fmla="*/ 5 h 147"/>
                  <a:gd name="T86" fmla="*/ 6 w 19"/>
                  <a:gd name="T87" fmla="*/ 2 h 147"/>
                  <a:gd name="T88" fmla="*/ 7 w 19"/>
                  <a:gd name="T89" fmla="*/ 0 h 147"/>
                  <a:gd name="T90" fmla="*/ 7 w 19"/>
                  <a:gd name="T91" fmla="*/ 0 h 14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
                  <a:gd name="T139" fmla="*/ 0 h 147"/>
                  <a:gd name="T140" fmla="*/ 19 w 19"/>
                  <a:gd name="T141" fmla="*/ 147 h 14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 h="147">
                    <a:moveTo>
                      <a:pt x="19" y="0"/>
                    </a:moveTo>
                    <a:lnTo>
                      <a:pt x="18" y="9"/>
                    </a:lnTo>
                    <a:lnTo>
                      <a:pt x="18" y="19"/>
                    </a:lnTo>
                    <a:lnTo>
                      <a:pt x="18" y="22"/>
                    </a:lnTo>
                    <a:lnTo>
                      <a:pt x="18" y="29"/>
                    </a:lnTo>
                    <a:lnTo>
                      <a:pt x="18" y="32"/>
                    </a:lnTo>
                    <a:lnTo>
                      <a:pt x="18" y="37"/>
                    </a:lnTo>
                    <a:lnTo>
                      <a:pt x="17" y="42"/>
                    </a:lnTo>
                    <a:lnTo>
                      <a:pt x="17" y="47"/>
                    </a:lnTo>
                    <a:lnTo>
                      <a:pt x="15" y="52"/>
                    </a:lnTo>
                    <a:lnTo>
                      <a:pt x="15" y="58"/>
                    </a:lnTo>
                    <a:lnTo>
                      <a:pt x="15" y="63"/>
                    </a:lnTo>
                    <a:lnTo>
                      <a:pt x="15" y="68"/>
                    </a:lnTo>
                    <a:lnTo>
                      <a:pt x="15" y="73"/>
                    </a:lnTo>
                    <a:lnTo>
                      <a:pt x="15" y="77"/>
                    </a:lnTo>
                    <a:lnTo>
                      <a:pt x="12" y="86"/>
                    </a:lnTo>
                    <a:lnTo>
                      <a:pt x="11" y="95"/>
                    </a:lnTo>
                    <a:lnTo>
                      <a:pt x="10" y="103"/>
                    </a:lnTo>
                    <a:lnTo>
                      <a:pt x="10" y="113"/>
                    </a:lnTo>
                    <a:lnTo>
                      <a:pt x="8" y="120"/>
                    </a:lnTo>
                    <a:lnTo>
                      <a:pt x="8" y="130"/>
                    </a:lnTo>
                    <a:lnTo>
                      <a:pt x="8" y="139"/>
                    </a:lnTo>
                    <a:lnTo>
                      <a:pt x="8" y="147"/>
                    </a:lnTo>
                    <a:lnTo>
                      <a:pt x="5" y="139"/>
                    </a:lnTo>
                    <a:lnTo>
                      <a:pt x="3" y="130"/>
                    </a:lnTo>
                    <a:lnTo>
                      <a:pt x="1" y="121"/>
                    </a:lnTo>
                    <a:lnTo>
                      <a:pt x="0" y="114"/>
                    </a:lnTo>
                    <a:lnTo>
                      <a:pt x="0" y="106"/>
                    </a:lnTo>
                    <a:lnTo>
                      <a:pt x="0" y="97"/>
                    </a:lnTo>
                    <a:lnTo>
                      <a:pt x="0" y="88"/>
                    </a:lnTo>
                    <a:lnTo>
                      <a:pt x="1" y="81"/>
                    </a:lnTo>
                    <a:lnTo>
                      <a:pt x="1" y="75"/>
                    </a:lnTo>
                    <a:lnTo>
                      <a:pt x="1" y="70"/>
                    </a:lnTo>
                    <a:lnTo>
                      <a:pt x="3" y="65"/>
                    </a:lnTo>
                    <a:lnTo>
                      <a:pt x="3" y="60"/>
                    </a:lnTo>
                    <a:lnTo>
                      <a:pt x="3" y="55"/>
                    </a:lnTo>
                    <a:lnTo>
                      <a:pt x="4" y="49"/>
                    </a:lnTo>
                    <a:lnTo>
                      <a:pt x="5" y="44"/>
                    </a:lnTo>
                    <a:lnTo>
                      <a:pt x="7" y="40"/>
                    </a:lnTo>
                    <a:lnTo>
                      <a:pt x="7" y="35"/>
                    </a:lnTo>
                    <a:lnTo>
                      <a:pt x="10" y="29"/>
                    </a:lnTo>
                    <a:lnTo>
                      <a:pt x="10" y="24"/>
                    </a:lnTo>
                    <a:lnTo>
                      <a:pt x="12" y="19"/>
                    </a:lnTo>
                    <a:lnTo>
                      <a:pt x="15" y="9"/>
                    </a:lnTo>
                    <a:lnTo>
                      <a:pt x="1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69" name="Freeform 722"/>
              <p:cNvSpPr/>
              <p:nvPr/>
            </p:nvSpPr>
            <p:spPr bwMode="auto">
              <a:xfrm>
                <a:off x="3284" y="299"/>
                <a:ext cx="164" cy="39"/>
              </a:xfrm>
              <a:custGeom>
                <a:avLst/>
                <a:gdLst>
                  <a:gd name="T0" fmla="*/ 14 w 494"/>
                  <a:gd name="T1" fmla="*/ 0 h 159"/>
                  <a:gd name="T2" fmla="*/ 23 w 494"/>
                  <a:gd name="T3" fmla="*/ 0 h 159"/>
                  <a:gd name="T4" fmla="*/ 32 w 494"/>
                  <a:gd name="T5" fmla="*/ 2 h 159"/>
                  <a:gd name="T6" fmla="*/ 40 w 494"/>
                  <a:gd name="T7" fmla="*/ 3 h 159"/>
                  <a:gd name="T8" fmla="*/ 49 w 494"/>
                  <a:gd name="T9" fmla="*/ 4 h 159"/>
                  <a:gd name="T10" fmla="*/ 57 w 494"/>
                  <a:gd name="T11" fmla="*/ 6 h 159"/>
                  <a:gd name="T12" fmla="*/ 65 w 494"/>
                  <a:gd name="T13" fmla="*/ 8 h 159"/>
                  <a:gd name="T14" fmla="*/ 73 w 494"/>
                  <a:gd name="T15" fmla="*/ 10 h 159"/>
                  <a:gd name="T16" fmla="*/ 82 w 494"/>
                  <a:gd name="T17" fmla="*/ 12 h 159"/>
                  <a:gd name="T18" fmla="*/ 92 w 494"/>
                  <a:gd name="T19" fmla="*/ 13 h 159"/>
                  <a:gd name="T20" fmla="*/ 102 w 494"/>
                  <a:gd name="T21" fmla="*/ 15 h 159"/>
                  <a:gd name="T22" fmla="*/ 113 w 494"/>
                  <a:gd name="T23" fmla="*/ 18 h 159"/>
                  <a:gd name="T24" fmla="*/ 123 w 494"/>
                  <a:gd name="T25" fmla="*/ 19 h 159"/>
                  <a:gd name="T26" fmla="*/ 133 w 494"/>
                  <a:gd name="T27" fmla="*/ 21 h 159"/>
                  <a:gd name="T28" fmla="*/ 143 w 494"/>
                  <a:gd name="T29" fmla="*/ 23 h 159"/>
                  <a:gd name="T30" fmla="*/ 153 w 494"/>
                  <a:gd name="T31" fmla="*/ 24 h 159"/>
                  <a:gd name="T32" fmla="*/ 161 w 494"/>
                  <a:gd name="T33" fmla="*/ 26 h 159"/>
                  <a:gd name="T34" fmla="*/ 163 w 494"/>
                  <a:gd name="T35" fmla="*/ 27 h 159"/>
                  <a:gd name="T36" fmla="*/ 164 w 494"/>
                  <a:gd name="T37" fmla="*/ 31 h 159"/>
                  <a:gd name="T38" fmla="*/ 161 w 494"/>
                  <a:gd name="T39" fmla="*/ 35 h 159"/>
                  <a:gd name="T40" fmla="*/ 157 w 494"/>
                  <a:gd name="T41" fmla="*/ 38 h 159"/>
                  <a:gd name="T42" fmla="*/ 144 w 494"/>
                  <a:gd name="T43" fmla="*/ 36 h 159"/>
                  <a:gd name="T44" fmla="*/ 125 w 494"/>
                  <a:gd name="T45" fmla="*/ 32 h 159"/>
                  <a:gd name="T46" fmla="*/ 107 w 494"/>
                  <a:gd name="T47" fmla="*/ 28 h 159"/>
                  <a:gd name="T48" fmla="*/ 88 w 494"/>
                  <a:gd name="T49" fmla="*/ 25 h 159"/>
                  <a:gd name="T50" fmla="*/ 69 w 494"/>
                  <a:gd name="T51" fmla="*/ 21 h 159"/>
                  <a:gd name="T52" fmla="*/ 49 w 494"/>
                  <a:gd name="T53" fmla="*/ 17 h 159"/>
                  <a:gd name="T54" fmla="*/ 32 w 494"/>
                  <a:gd name="T55" fmla="*/ 13 h 159"/>
                  <a:gd name="T56" fmla="*/ 14 w 494"/>
                  <a:gd name="T57" fmla="*/ 8 h 159"/>
                  <a:gd name="T58" fmla="*/ 4 w 494"/>
                  <a:gd name="T59" fmla="*/ 7 h 159"/>
                  <a:gd name="T60" fmla="*/ 1 w 494"/>
                  <a:gd name="T61" fmla="*/ 8 h 159"/>
                  <a:gd name="T62" fmla="*/ 0 w 494"/>
                  <a:gd name="T63" fmla="*/ 7 h 159"/>
                  <a:gd name="T64" fmla="*/ 1 w 494"/>
                  <a:gd name="T65" fmla="*/ 4 h 159"/>
                  <a:gd name="T66" fmla="*/ 7 w 494"/>
                  <a:gd name="T67" fmla="*/ 0 h 159"/>
                  <a:gd name="T68" fmla="*/ 10 w 494"/>
                  <a:gd name="T69" fmla="*/ 0 h 15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94"/>
                  <a:gd name="T106" fmla="*/ 0 h 159"/>
                  <a:gd name="T107" fmla="*/ 494 w 494"/>
                  <a:gd name="T108" fmla="*/ 159 h 15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94" h="159">
                    <a:moveTo>
                      <a:pt x="29" y="0"/>
                    </a:moveTo>
                    <a:lnTo>
                      <a:pt x="43" y="0"/>
                    </a:lnTo>
                    <a:lnTo>
                      <a:pt x="56" y="1"/>
                    </a:lnTo>
                    <a:lnTo>
                      <a:pt x="70" y="2"/>
                    </a:lnTo>
                    <a:lnTo>
                      <a:pt x="82" y="6"/>
                    </a:lnTo>
                    <a:lnTo>
                      <a:pt x="95" y="7"/>
                    </a:lnTo>
                    <a:lnTo>
                      <a:pt x="109" y="9"/>
                    </a:lnTo>
                    <a:lnTo>
                      <a:pt x="121" y="12"/>
                    </a:lnTo>
                    <a:lnTo>
                      <a:pt x="135" y="15"/>
                    </a:lnTo>
                    <a:lnTo>
                      <a:pt x="148" y="18"/>
                    </a:lnTo>
                    <a:lnTo>
                      <a:pt x="161" y="22"/>
                    </a:lnTo>
                    <a:lnTo>
                      <a:pt x="173" y="25"/>
                    </a:lnTo>
                    <a:lnTo>
                      <a:pt x="186" y="29"/>
                    </a:lnTo>
                    <a:lnTo>
                      <a:pt x="197" y="33"/>
                    </a:lnTo>
                    <a:lnTo>
                      <a:pt x="208" y="37"/>
                    </a:lnTo>
                    <a:lnTo>
                      <a:pt x="219" y="42"/>
                    </a:lnTo>
                    <a:lnTo>
                      <a:pt x="230" y="47"/>
                    </a:lnTo>
                    <a:lnTo>
                      <a:pt x="246" y="48"/>
                    </a:lnTo>
                    <a:lnTo>
                      <a:pt x="261" y="52"/>
                    </a:lnTo>
                    <a:lnTo>
                      <a:pt x="276" y="55"/>
                    </a:lnTo>
                    <a:lnTo>
                      <a:pt x="292" y="59"/>
                    </a:lnTo>
                    <a:lnTo>
                      <a:pt x="308" y="63"/>
                    </a:lnTo>
                    <a:lnTo>
                      <a:pt x="324" y="67"/>
                    </a:lnTo>
                    <a:lnTo>
                      <a:pt x="339" y="72"/>
                    </a:lnTo>
                    <a:lnTo>
                      <a:pt x="354" y="75"/>
                    </a:lnTo>
                    <a:lnTo>
                      <a:pt x="370" y="79"/>
                    </a:lnTo>
                    <a:lnTo>
                      <a:pt x="385" y="83"/>
                    </a:lnTo>
                    <a:lnTo>
                      <a:pt x="400" y="86"/>
                    </a:lnTo>
                    <a:lnTo>
                      <a:pt x="416" y="90"/>
                    </a:lnTo>
                    <a:lnTo>
                      <a:pt x="431" y="92"/>
                    </a:lnTo>
                    <a:lnTo>
                      <a:pt x="446" y="95"/>
                    </a:lnTo>
                    <a:lnTo>
                      <a:pt x="462" y="97"/>
                    </a:lnTo>
                    <a:lnTo>
                      <a:pt x="479" y="100"/>
                    </a:lnTo>
                    <a:lnTo>
                      <a:pt x="484" y="104"/>
                    </a:lnTo>
                    <a:lnTo>
                      <a:pt x="488" y="107"/>
                    </a:lnTo>
                    <a:lnTo>
                      <a:pt x="490" y="112"/>
                    </a:lnTo>
                    <a:lnTo>
                      <a:pt x="492" y="117"/>
                    </a:lnTo>
                    <a:lnTo>
                      <a:pt x="494" y="126"/>
                    </a:lnTo>
                    <a:lnTo>
                      <a:pt x="491" y="135"/>
                    </a:lnTo>
                    <a:lnTo>
                      <a:pt x="486" y="141"/>
                    </a:lnTo>
                    <a:lnTo>
                      <a:pt x="480" y="149"/>
                    </a:lnTo>
                    <a:lnTo>
                      <a:pt x="472" y="154"/>
                    </a:lnTo>
                    <a:lnTo>
                      <a:pt x="462" y="159"/>
                    </a:lnTo>
                    <a:lnTo>
                      <a:pt x="434" y="148"/>
                    </a:lnTo>
                    <a:lnTo>
                      <a:pt x="406" y="139"/>
                    </a:lnTo>
                    <a:lnTo>
                      <a:pt x="378" y="130"/>
                    </a:lnTo>
                    <a:lnTo>
                      <a:pt x="350" y="123"/>
                    </a:lnTo>
                    <a:lnTo>
                      <a:pt x="321" y="115"/>
                    </a:lnTo>
                    <a:lnTo>
                      <a:pt x="293" y="107"/>
                    </a:lnTo>
                    <a:lnTo>
                      <a:pt x="264" y="101"/>
                    </a:lnTo>
                    <a:lnTo>
                      <a:pt x="236" y="94"/>
                    </a:lnTo>
                    <a:lnTo>
                      <a:pt x="207" y="86"/>
                    </a:lnTo>
                    <a:lnTo>
                      <a:pt x="177" y="78"/>
                    </a:lnTo>
                    <a:lnTo>
                      <a:pt x="149" y="70"/>
                    </a:lnTo>
                    <a:lnTo>
                      <a:pt x="121" y="63"/>
                    </a:lnTo>
                    <a:lnTo>
                      <a:pt x="95" y="53"/>
                    </a:lnTo>
                    <a:lnTo>
                      <a:pt x="68" y="45"/>
                    </a:lnTo>
                    <a:lnTo>
                      <a:pt x="42" y="34"/>
                    </a:lnTo>
                    <a:lnTo>
                      <a:pt x="18" y="24"/>
                    </a:lnTo>
                    <a:lnTo>
                      <a:pt x="11" y="29"/>
                    </a:lnTo>
                    <a:lnTo>
                      <a:pt x="7" y="31"/>
                    </a:lnTo>
                    <a:lnTo>
                      <a:pt x="4" y="33"/>
                    </a:lnTo>
                    <a:lnTo>
                      <a:pt x="2" y="34"/>
                    </a:lnTo>
                    <a:lnTo>
                      <a:pt x="0" y="30"/>
                    </a:lnTo>
                    <a:lnTo>
                      <a:pt x="2" y="24"/>
                    </a:lnTo>
                    <a:lnTo>
                      <a:pt x="4" y="15"/>
                    </a:lnTo>
                    <a:lnTo>
                      <a:pt x="11" y="8"/>
                    </a:lnTo>
                    <a:lnTo>
                      <a:pt x="20" y="2"/>
                    </a:lnTo>
                    <a:lnTo>
                      <a:pt x="29" y="0"/>
                    </a:lnTo>
                    <a:close/>
                  </a:path>
                </a:pathLst>
              </a:custGeom>
              <a:solidFill>
                <a:srgbClr val="FFFFC2"/>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70" name="Freeform 723"/>
              <p:cNvSpPr/>
              <p:nvPr/>
            </p:nvSpPr>
            <p:spPr bwMode="auto">
              <a:xfrm>
                <a:off x="3195" y="304"/>
                <a:ext cx="6" cy="10"/>
              </a:xfrm>
              <a:custGeom>
                <a:avLst/>
                <a:gdLst>
                  <a:gd name="T0" fmla="*/ 1 w 17"/>
                  <a:gd name="T1" fmla="*/ 0 h 40"/>
                  <a:gd name="T2" fmla="*/ 2 w 17"/>
                  <a:gd name="T3" fmla="*/ 1 h 40"/>
                  <a:gd name="T4" fmla="*/ 3 w 17"/>
                  <a:gd name="T5" fmla="*/ 2 h 40"/>
                  <a:gd name="T6" fmla="*/ 4 w 17"/>
                  <a:gd name="T7" fmla="*/ 3 h 40"/>
                  <a:gd name="T8" fmla="*/ 4 w 17"/>
                  <a:gd name="T9" fmla="*/ 5 h 40"/>
                  <a:gd name="T10" fmla="*/ 4 w 17"/>
                  <a:gd name="T11" fmla="*/ 6 h 40"/>
                  <a:gd name="T12" fmla="*/ 4 w 17"/>
                  <a:gd name="T13" fmla="*/ 7 h 40"/>
                  <a:gd name="T14" fmla="*/ 5 w 17"/>
                  <a:gd name="T15" fmla="*/ 9 h 40"/>
                  <a:gd name="T16" fmla="*/ 6 w 17"/>
                  <a:gd name="T17" fmla="*/ 10 h 40"/>
                  <a:gd name="T18" fmla="*/ 4 w 17"/>
                  <a:gd name="T19" fmla="*/ 10 h 40"/>
                  <a:gd name="T20" fmla="*/ 1 w 17"/>
                  <a:gd name="T21" fmla="*/ 9 h 40"/>
                  <a:gd name="T22" fmla="*/ 1 w 17"/>
                  <a:gd name="T23" fmla="*/ 9 h 40"/>
                  <a:gd name="T24" fmla="*/ 1 w 17"/>
                  <a:gd name="T25" fmla="*/ 8 h 40"/>
                  <a:gd name="T26" fmla="*/ 0 w 17"/>
                  <a:gd name="T27" fmla="*/ 6 h 40"/>
                  <a:gd name="T28" fmla="*/ 0 w 17"/>
                  <a:gd name="T29" fmla="*/ 3 h 40"/>
                  <a:gd name="T30" fmla="*/ 1 w 17"/>
                  <a:gd name="T31" fmla="*/ 2 h 40"/>
                  <a:gd name="T32" fmla="*/ 1 w 17"/>
                  <a:gd name="T33" fmla="*/ 0 h 40"/>
                  <a:gd name="T34" fmla="*/ 1 w 17"/>
                  <a:gd name="T35" fmla="*/ 0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40"/>
                  <a:gd name="T56" fmla="*/ 17 w 17"/>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40">
                    <a:moveTo>
                      <a:pt x="4" y="0"/>
                    </a:moveTo>
                    <a:lnTo>
                      <a:pt x="6" y="4"/>
                    </a:lnTo>
                    <a:lnTo>
                      <a:pt x="9" y="9"/>
                    </a:lnTo>
                    <a:lnTo>
                      <a:pt x="10" y="14"/>
                    </a:lnTo>
                    <a:lnTo>
                      <a:pt x="10" y="19"/>
                    </a:lnTo>
                    <a:lnTo>
                      <a:pt x="10" y="24"/>
                    </a:lnTo>
                    <a:lnTo>
                      <a:pt x="11" y="30"/>
                    </a:lnTo>
                    <a:lnTo>
                      <a:pt x="14" y="35"/>
                    </a:lnTo>
                    <a:lnTo>
                      <a:pt x="17" y="40"/>
                    </a:lnTo>
                    <a:lnTo>
                      <a:pt x="10" y="39"/>
                    </a:lnTo>
                    <a:lnTo>
                      <a:pt x="4" y="36"/>
                    </a:lnTo>
                    <a:lnTo>
                      <a:pt x="2" y="34"/>
                    </a:lnTo>
                    <a:lnTo>
                      <a:pt x="2" y="31"/>
                    </a:lnTo>
                    <a:lnTo>
                      <a:pt x="0" y="23"/>
                    </a:lnTo>
                    <a:lnTo>
                      <a:pt x="0" y="14"/>
                    </a:lnTo>
                    <a:lnTo>
                      <a:pt x="2" y="7"/>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71" name="Freeform 724"/>
              <p:cNvSpPr/>
              <p:nvPr/>
            </p:nvSpPr>
            <p:spPr bwMode="auto">
              <a:xfrm>
                <a:off x="3553" y="307"/>
                <a:ext cx="5" cy="3"/>
              </a:xfrm>
              <a:custGeom>
                <a:avLst/>
                <a:gdLst>
                  <a:gd name="T0" fmla="*/ 4 w 13"/>
                  <a:gd name="T1" fmla="*/ 0 h 11"/>
                  <a:gd name="T2" fmla="*/ 5 w 13"/>
                  <a:gd name="T3" fmla="*/ 0 h 11"/>
                  <a:gd name="T4" fmla="*/ 4 w 13"/>
                  <a:gd name="T5" fmla="*/ 1 h 11"/>
                  <a:gd name="T6" fmla="*/ 2 w 13"/>
                  <a:gd name="T7" fmla="*/ 2 h 11"/>
                  <a:gd name="T8" fmla="*/ 1 w 13"/>
                  <a:gd name="T9" fmla="*/ 3 h 11"/>
                  <a:gd name="T10" fmla="*/ 0 w 13"/>
                  <a:gd name="T11" fmla="*/ 3 h 11"/>
                  <a:gd name="T12" fmla="*/ 3 w 13"/>
                  <a:gd name="T13" fmla="*/ 1 h 11"/>
                  <a:gd name="T14" fmla="*/ 4 w 13"/>
                  <a:gd name="T15" fmla="*/ 0 h 11"/>
                  <a:gd name="T16" fmla="*/ 4 w 13"/>
                  <a:gd name="T17" fmla="*/ 0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1"/>
                  <a:gd name="T29" fmla="*/ 13 w 13"/>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1">
                    <a:moveTo>
                      <a:pt x="11" y="0"/>
                    </a:moveTo>
                    <a:lnTo>
                      <a:pt x="13" y="1"/>
                    </a:lnTo>
                    <a:lnTo>
                      <a:pt x="10" y="3"/>
                    </a:lnTo>
                    <a:lnTo>
                      <a:pt x="6" y="7"/>
                    </a:lnTo>
                    <a:lnTo>
                      <a:pt x="3" y="11"/>
                    </a:lnTo>
                    <a:lnTo>
                      <a:pt x="0" y="11"/>
                    </a:lnTo>
                    <a:lnTo>
                      <a:pt x="7" y="3"/>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72" name="Freeform 725"/>
              <p:cNvSpPr/>
              <p:nvPr/>
            </p:nvSpPr>
            <p:spPr bwMode="auto">
              <a:xfrm>
                <a:off x="3587" y="307"/>
                <a:ext cx="24" cy="17"/>
              </a:xfrm>
              <a:custGeom>
                <a:avLst/>
                <a:gdLst>
                  <a:gd name="T0" fmla="*/ 5 w 70"/>
                  <a:gd name="T1" fmla="*/ 0 h 69"/>
                  <a:gd name="T2" fmla="*/ 7 w 70"/>
                  <a:gd name="T3" fmla="*/ 0 h 69"/>
                  <a:gd name="T4" fmla="*/ 9 w 70"/>
                  <a:gd name="T5" fmla="*/ 0 h 69"/>
                  <a:gd name="T6" fmla="*/ 11 w 70"/>
                  <a:gd name="T7" fmla="*/ 0 h 69"/>
                  <a:gd name="T8" fmla="*/ 12 w 70"/>
                  <a:gd name="T9" fmla="*/ 1 h 69"/>
                  <a:gd name="T10" fmla="*/ 14 w 70"/>
                  <a:gd name="T11" fmla="*/ 2 h 69"/>
                  <a:gd name="T12" fmla="*/ 16 w 70"/>
                  <a:gd name="T13" fmla="*/ 4 h 69"/>
                  <a:gd name="T14" fmla="*/ 15 w 70"/>
                  <a:gd name="T15" fmla="*/ 5 h 69"/>
                  <a:gd name="T16" fmla="*/ 14 w 70"/>
                  <a:gd name="T17" fmla="*/ 6 h 69"/>
                  <a:gd name="T18" fmla="*/ 13 w 70"/>
                  <a:gd name="T19" fmla="*/ 6 h 69"/>
                  <a:gd name="T20" fmla="*/ 11 w 70"/>
                  <a:gd name="T21" fmla="*/ 7 h 69"/>
                  <a:gd name="T22" fmla="*/ 10 w 70"/>
                  <a:gd name="T23" fmla="*/ 8 h 69"/>
                  <a:gd name="T24" fmla="*/ 8 w 70"/>
                  <a:gd name="T25" fmla="*/ 8 h 69"/>
                  <a:gd name="T26" fmla="*/ 9 w 70"/>
                  <a:gd name="T27" fmla="*/ 9 h 69"/>
                  <a:gd name="T28" fmla="*/ 11 w 70"/>
                  <a:gd name="T29" fmla="*/ 10 h 69"/>
                  <a:gd name="T30" fmla="*/ 13 w 70"/>
                  <a:gd name="T31" fmla="*/ 10 h 69"/>
                  <a:gd name="T32" fmla="*/ 15 w 70"/>
                  <a:gd name="T33" fmla="*/ 10 h 69"/>
                  <a:gd name="T34" fmla="*/ 17 w 70"/>
                  <a:gd name="T35" fmla="*/ 10 h 69"/>
                  <a:gd name="T36" fmla="*/ 19 w 70"/>
                  <a:gd name="T37" fmla="*/ 10 h 69"/>
                  <a:gd name="T38" fmla="*/ 21 w 70"/>
                  <a:gd name="T39" fmla="*/ 9 h 69"/>
                  <a:gd name="T40" fmla="*/ 24 w 70"/>
                  <a:gd name="T41" fmla="*/ 9 h 69"/>
                  <a:gd name="T42" fmla="*/ 23 w 70"/>
                  <a:gd name="T43" fmla="*/ 11 h 69"/>
                  <a:gd name="T44" fmla="*/ 22 w 70"/>
                  <a:gd name="T45" fmla="*/ 13 h 69"/>
                  <a:gd name="T46" fmla="*/ 21 w 70"/>
                  <a:gd name="T47" fmla="*/ 14 h 69"/>
                  <a:gd name="T48" fmla="*/ 21 w 70"/>
                  <a:gd name="T49" fmla="*/ 15 h 69"/>
                  <a:gd name="T50" fmla="*/ 20 w 70"/>
                  <a:gd name="T51" fmla="*/ 16 h 69"/>
                  <a:gd name="T52" fmla="*/ 21 w 70"/>
                  <a:gd name="T53" fmla="*/ 17 h 69"/>
                  <a:gd name="T54" fmla="*/ 17 w 70"/>
                  <a:gd name="T55" fmla="*/ 17 h 69"/>
                  <a:gd name="T56" fmla="*/ 15 w 70"/>
                  <a:gd name="T57" fmla="*/ 17 h 69"/>
                  <a:gd name="T58" fmla="*/ 12 w 70"/>
                  <a:gd name="T59" fmla="*/ 16 h 69"/>
                  <a:gd name="T60" fmla="*/ 10 w 70"/>
                  <a:gd name="T61" fmla="*/ 16 h 69"/>
                  <a:gd name="T62" fmla="*/ 8 w 70"/>
                  <a:gd name="T63" fmla="*/ 15 h 69"/>
                  <a:gd name="T64" fmla="*/ 5 w 70"/>
                  <a:gd name="T65" fmla="*/ 14 h 69"/>
                  <a:gd name="T66" fmla="*/ 3 w 70"/>
                  <a:gd name="T67" fmla="*/ 13 h 69"/>
                  <a:gd name="T68" fmla="*/ 2 w 70"/>
                  <a:gd name="T69" fmla="*/ 12 h 69"/>
                  <a:gd name="T70" fmla="*/ 1 w 70"/>
                  <a:gd name="T71" fmla="*/ 10 h 69"/>
                  <a:gd name="T72" fmla="*/ 0 w 70"/>
                  <a:gd name="T73" fmla="*/ 9 h 69"/>
                  <a:gd name="T74" fmla="*/ 0 w 70"/>
                  <a:gd name="T75" fmla="*/ 7 h 69"/>
                  <a:gd name="T76" fmla="*/ 0 w 70"/>
                  <a:gd name="T77" fmla="*/ 6 h 69"/>
                  <a:gd name="T78" fmla="*/ 0 w 70"/>
                  <a:gd name="T79" fmla="*/ 4 h 69"/>
                  <a:gd name="T80" fmla="*/ 1 w 70"/>
                  <a:gd name="T81" fmla="*/ 3 h 69"/>
                  <a:gd name="T82" fmla="*/ 3 w 70"/>
                  <a:gd name="T83" fmla="*/ 1 h 69"/>
                  <a:gd name="T84" fmla="*/ 5 w 70"/>
                  <a:gd name="T85" fmla="*/ 0 h 69"/>
                  <a:gd name="T86" fmla="*/ 5 w 70"/>
                  <a:gd name="T87" fmla="*/ 0 h 6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0"/>
                  <a:gd name="T133" fmla="*/ 0 h 69"/>
                  <a:gd name="T134" fmla="*/ 70 w 70"/>
                  <a:gd name="T135" fmla="*/ 69 h 6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0" h="69">
                    <a:moveTo>
                      <a:pt x="15" y="2"/>
                    </a:moveTo>
                    <a:lnTo>
                      <a:pt x="19" y="0"/>
                    </a:lnTo>
                    <a:lnTo>
                      <a:pt x="26" y="2"/>
                    </a:lnTo>
                    <a:lnTo>
                      <a:pt x="31" y="2"/>
                    </a:lnTo>
                    <a:lnTo>
                      <a:pt x="36" y="4"/>
                    </a:lnTo>
                    <a:lnTo>
                      <a:pt x="42" y="9"/>
                    </a:lnTo>
                    <a:lnTo>
                      <a:pt x="46" y="15"/>
                    </a:lnTo>
                    <a:lnTo>
                      <a:pt x="45" y="20"/>
                    </a:lnTo>
                    <a:lnTo>
                      <a:pt x="42" y="25"/>
                    </a:lnTo>
                    <a:lnTo>
                      <a:pt x="39" y="26"/>
                    </a:lnTo>
                    <a:lnTo>
                      <a:pt x="33" y="30"/>
                    </a:lnTo>
                    <a:lnTo>
                      <a:pt x="28" y="31"/>
                    </a:lnTo>
                    <a:lnTo>
                      <a:pt x="22" y="32"/>
                    </a:lnTo>
                    <a:lnTo>
                      <a:pt x="26" y="38"/>
                    </a:lnTo>
                    <a:lnTo>
                      <a:pt x="32" y="41"/>
                    </a:lnTo>
                    <a:lnTo>
                      <a:pt x="38" y="42"/>
                    </a:lnTo>
                    <a:lnTo>
                      <a:pt x="43" y="42"/>
                    </a:lnTo>
                    <a:lnTo>
                      <a:pt x="49" y="41"/>
                    </a:lnTo>
                    <a:lnTo>
                      <a:pt x="56" y="39"/>
                    </a:lnTo>
                    <a:lnTo>
                      <a:pt x="61" y="37"/>
                    </a:lnTo>
                    <a:lnTo>
                      <a:pt x="70" y="37"/>
                    </a:lnTo>
                    <a:lnTo>
                      <a:pt x="68" y="44"/>
                    </a:lnTo>
                    <a:lnTo>
                      <a:pt x="65" y="53"/>
                    </a:lnTo>
                    <a:lnTo>
                      <a:pt x="61" y="55"/>
                    </a:lnTo>
                    <a:lnTo>
                      <a:pt x="61" y="59"/>
                    </a:lnTo>
                    <a:lnTo>
                      <a:pt x="58" y="64"/>
                    </a:lnTo>
                    <a:lnTo>
                      <a:pt x="60" y="69"/>
                    </a:lnTo>
                    <a:lnTo>
                      <a:pt x="51" y="69"/>
                    </a:lnTo>
                    <a:lnTo>
                      <a:pt x="43" y="69"/>
                    </a:lnTo>
                    <a:lnTo>
                      <a:pt x="36" y="66"/>
                    </a:lnTo>
                    <a:lnTo>
                      <a:pt x="29" y="64"/>
                    </a:lnTo>
                    <a:lnTo>
                      <a:pt x="22" y="60"/>
                    </a:lnTo>
                    <a:lnTo>
                      <a:pt x="15" y="57"/>
                    </a:lnTo>
                    <a:lnTo>
                      <a:pt x="10" y="52"/>
                    </a:lnTo>
                    <a:lnTo>
                      <a:pt x="7" y="47"/>
                    </a:lnTo>
                    <a:lnTo>
                      <a:pt x="3" y="41"/>
                    </a:lnTo>
                    <a:lnTo>
                      <a:pt x="1" y="35"/>
                    </a:lnTo>
                    <a:lnTo>
                      <a:pt x="0" y="28"/>
                    </a:lnTo>
                    <a:lnTo>
                      <a:pt x="0" y="24"/>
                    </a:lnTo>
                    <a:lnTo>
                      <a:pt x="0" y="17"/>
                    </a:lnTo>
                    <a:lnTo>
                      <a:pt x="4" y="11"/>
                    </a:lnTo>
                    <a:lnTo>
                      <a:pt x="8" y="6"/>
                    </a:lnTo>
                    <a:lnTo>
                      <a:pt x="15" y="2"/>
                    </a:lnTo>
                    <a:close/>
                  </a:path>
                </a:pathLst>
              </a:custGeom>
              <a:solidFill>
                <a:srgbClr val="FFD6C9"/>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73" name="Freeform 726"/>
              <p:cNvSpPr/>
              <p:nvPr/>
            </p:nvSpPr>
            <p:spPr bwMode="auto">
              <a:xfrm>
                <a:off x="3179" y="312"/>
                <a:ext cx="9" cy="16"/>
              </a:xfrm>
              <a:custGeom>
                <a:avLst/>
                <a:gdLst>
                  <a:gd name="T0" fmla="*/ 2 w 28"/>
                  <a:gd name="T1" fmla="*/ 0 h 63"/>
                  <a:gd name="T2" fmla="*/ 4 w 28"/>
                  <a:gd name="T3" fmla="*/ 0 h 63"/>
                  <a:gd name="T4" fmla="*/ 5 w 28"/>
                  <a:gd name="T5" fmla="*/ 0 h 63"/>
                  <a:gd name="T6" fmla="*/ 6 w 28"/>
                  <a:gd name="T7" fmla="*/ 1 h 63"/>
                  <a:gd name="T8" fmla="*/ 7 w 28"/>
                  <a:gd name="T9" fmla="*/ 1 h 63"/>
                  <a:gd name="T10" fmla="*/ 8 w 28"/>
                  <a:gd name="T11" fmla="*/ 3 h 63"/>
                  <a:gd name="T12" fmla="*/ 9 w 28"/>
                  <a:gd name="T13" fmla="*/ 5 h 63"/>
                  <a:gd name="T14" fmla="*/ 8 w 28"/>
                  <a:gd name="T15" fmla="*/ 6 h 63"/>
                  <a:gd name="T16" fmla="*/ 8 w 28"/>
                  <a:gd name="T17" fmla="*/ 8 h 63"/>
                  <a:gd name="T18" fmla="*/ 8 w 28"/>
                  <a:gd name="T19" fmla="*/ 9 h 63"/>
                  <a:gd name="T20" fmla="*/ 8 w 28"/>
                  <a:gd name="T21" fmla="*/ 11 h 63"/>
                  <a:gd name="T22" fmla="*/ 7 w 28"/>
                  <a:gd name="T23" fmla="*/ 12 h 63"/>
                  <a:gd name="T24" fmla="*/ 7 w 28"/>
                  <a:gd name="T25" fmla="*/ 13 h 63"/>
                  <a:gd name="T26" fmla="*/ 6 w 28"/>
                  <a:gd name="T27" fmla="*/ 15 h 63"/>
                  <a:gd name="T28" fmla="*/ 6 w 28"/>
                  <a:gd name="T29" fmla="*/ 16 h 63"/>
                  <a:gd name="T30" fmla="*/ 4 w 28"/>
                  <a:gd name="T31" fmla="*/ 14 h 63"/>
                  <a:gd name="T32" fmla="*/ 2 w 28"/>
                  <a:gd name="T33" fmla="*/ 12 h 63"/>
                  <a:gd name="T34" fmla="*/ 1 w 28"/>
                  <a:gd name="T35" fmla="*/ 10 h 63"/>
                  <a:gd name="T36" fmla="*/ 0 w 28"/>
                  <a:gd name="T37" fmla="*/ 8 h 63"/>
                  <a:gd name="T38" fmla="*/ 0 w 28"/>
                  <a:gd name="T39" fmla="*/ 5 h 63"/>
                  <a:gd name="T40" fmla="*/ 0 w 28"/>
                  <a:gd name="T41" fmla="*/ 3 h 63"/>
                  <a:gd name="T42" fmla="*/ 1 w 28"/>
                  <a:gd name="T43" fmla="*/ 2 h 63"/>
                  <a:gd name="T44" fmla="*/ 2 w 28"/>
                  <a:gd name="T45" fmla="*/ 0 h 63"/>
                  <a:gd name="T46" fmla="*/ 2 w 28"/>
                  <a:gd name="T47" fmla="*/ 0 h 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8"/>
                  <a:gd name="T73" fmla="*/ 0 h 63"/>
                  <a:gd name="T74" fmla="*/ 28 w 28"/>
                  <a:gd name="T75" fmla="*/ 63 h 6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8" h="63">
                    <a:moveTo>
                      <a:pt x="7" y="0"/>
                    </a:moveTo>
                    <a:lnTo>
                      <a:pt x="11" y="0"/>
                    </a:lnTo>
                    <a:lnTo>
                      <a:pt x="15" y="0"/>
                    </a:lnTo>
                    <a:lnTo>
                      <a:pt x="18" y="2"/>
                    </a:lnTo>
                    <a:lnTo>
                      <a:pt x="22" y="4"/>
                    </a:lnTo>
                    <a:lnTo>
                      <a:pt x="26" y="11"/>
                    </a:lnTo>
                    <a:lnTo>
                      <a:pt x="28" y="19"/>
                    </a:lnTo>
                    <a:lnTo>
                      <a:pt x="26" y="24"/>
                    </a:lnTo>
                    <a:lnTo>
                      <a:pt x="25" y="30"/>
                    </a:lnTo>
                    <a:lnTo>
                      <a:pt x="24" y="35"/>
                    </a:lnTo>
                    <a:lnTo>
                      <a:pt x="24" y="42"/>
                    </a:lnTo>
                    <a:lnTo>
                      <a:pt x="21" y="47"/>
                    </a:lnTo>
                    <a:lnTo>
                      <a:pt x="21" y="53"/>
                    </a:lnTo>
                    <a:lnTo>
                      <a:pt x="18" y="58"/>
                    </a:lnTo>
                    <a:lnTo>
                      <a:pt x="18" y="63"/>
                    </a:lnTo>
                    <a:lnTo>
                      <a:pt x="11" y="56"/>
                    </a:lnTo>
                    <a:lnTo>
                      <a:pt x="7" y="49"/>
                    </a:lnTo>
                    <a:lnTo>
                      <a:pt x="3" y="39"/>
                    </a:lnTo>
                    <a:lnTo>
                      <a:pt x="1" y="30"/>
                    </a:lnTo>
                    <a:lnTo>
                      <a:pt x="0" y="20"/>
                    </a:lnTo>
                    <a:lnTo>
                      <a:pt x="1" y="13"/>
                    </a:lnTo>
                    <a:lnTo>
                      <a:pt x="3" y="6"/>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74" name="Freeform 727"/>
              <p:cNvSpPr/>
              <p:nvPr/>
            </p:nvSpPr>
            <p:spPr bwMode="auto">
              <a:xfrm>
                <a:off x="3298" y="316"/>
                <a:ext cx="121" cy="101"/>
              </a:xfrm>
              <a:custGeom>
                <a:avLst/>
                <a:gdLst>
                  <a:gd name="T0" fmla="*/ 14 w 363"/>
                  <a:gd name="T1" fmla="*/ 3 h 405"/>
                  <a:gd name="T2" fmla="*/ 32 w 363"/>
                  <a:gd name="T3" fmla="*/ 8 h 405"/>
                  <a:gd name="T4" fmla="*/ 51 w 363"/>
                  <a:gd name="T5" fmla="*/ 14 h 405"/>
                  <a:gd name="T6" fmla="*/ 69 w 363"/>
                  <a:gd name="T7" fmla="*/ 19 h 405"/>
                  <a:gd name="T8" fmla="*/ 65 w 363"/>
                  <a:gd name="T9" fmla="*/ 21 h 405"/>
                  <a:gd name="T10" fmla="*/ 53 w 363"/>
                  <a:gd name="T11" fmla="*/ 20 h 405"/>
                  <a:gd name="T12" fmla="*/ 40 w 363"/>
                  <a:gd name="T13" fmla="*/ 18 h 405"/>
                  <a:gd name="T14" fmla="*/ 29 w 363"/>
                  <a:gd name="T15" fmla="*/ 17 h 405"/>
                  <a:gd name="T16" fmla="*/ 40 w 363"/>
                  <a:gd name="T17" fmla="*/ 24 h 405"/>
                  <a:gd name="T18" fmla="*/ 61 w 363"/>
                  <a:gd name="T19" fmla="*/ 30 h 405"/>
                  <a:gd name="T20" fmla="*/ 84 w 363"/>
                  <a:gd name="T21" fmla="*/ 34 h 405"/>
                  <a:gd name="T22" fmla="*/ 105 w 363"/>
                  <a:gd name="T23" fmla="*/ 43 h 405"/>
                  <a:gd name="T24" fmla="*/ 104 w 363"/>
                  <a:gd name="T25" fmla="*/ 45 h 405"/>
                  <a:gd name="T26" fmla="*/ 82 w 363"/>
                  <a:gd name="T27" fmla="*/ 40 h 405"/>
                  <a:gd name="T28" fmla="*/ 60 w 363"/>
                  <a:gd name="T29" fmla="*/ 35 h 405"/>
                  <a:gd name="T30" fmla="*/ 39 w 363"/>
                  <a:gd name="T31" fmla="*/ 31 h 405"/>
                  <a:gd name="T32" fmla="*/ 23 w 363"/>
                  <a:gd name="T33" fmla="*/ 31 h 405"/>
                  <a:gd name="T34" fmla="*/ 35 w 363"/>
                  <a:gd name="T35" fmla="*/ 39 h 405"/>
                  <a:gd name="T36" fmla="*/ 54 w 363"/>
                  <a:gd name="T37" fmla="*/ 43 h 405"/>
                  <a:gd name="T38" fmla="*/ 73 w 363"/>
                  <a:gd name="T39" fmla="*/ 47 h 405"/>
                  <a:gd name="T40" fmla="*/ 89 w 363"/>
                  <a:gd name="T41" fmla="*/ 52 h 405"/>
                  <a:gd name="T42" fmla="*/ 100 w 363"/>
                  <a:gd name="T43" fmla="*/ 57 h 405"/>
                  <a:gd name="T44" fmla="*/ 103 w 363"/>
                  <a:gd name="T45" fmla="*/ 61 h 405"/>
                  <a:gd name="T46" fmla="*/ 85 w 363"/>
                  <a:gd name="T47" fmla="*/ 58 h 405"/>
                  <a:gd name="T48" fmla="*/ 66 w 363"/>
                  <a:gd name="T49" fmla="*/ 53 h 405"/>
                  <a:gd name="T50" fmla="*/ 47 w 363"/>
                  <a:gd name="T51" fmla="*/ 49 h 405"/>
                  <a:gd name="T52" fmla="*/ 36 w 363"/>
                  <a:gd name="T53" fmla="*/ 52 h 405"/>
                  <a:gd name="T54" fmla="*/ 46 w 363"/>
                  <a:gd name="T55" fmla="*/ 56 h 405"/>
                  <a:gd name="T56" fmla="*/ 60 w 363"/>
                  <a:gd name="T57" fmla="*/ 60 h 405"/>
                  <a:gd name="T58" fmla="*/ 74 w 363"/>
                  <a:gd name="T59" fmla="*/ 63 h 405"/>
                  <a:gd name="T60" fmla="*/ 86 w 363"/>
                  <a:gd name="T61" fmla="*/ 67 h 405"/>
                  <a:gd name="T62" fmla="*/ 94 w 363"/>
                  <a:gd name="T63" fmla="*/ 70 h 405"/>
                  <a:gd name="T64" fmla="*/ 104 w 363"/>
                  <a:gd name="T65" fmla="*/ 73 h 405"/>
                  <a:gd name="T66" fmla="*/ 113 w 363"/>
                  <a:gd name="T67" fmla="*/ 76 h 405"/>
                  <a:gd name="T68" fmla="*/ 115 w 363"/>
                  <a:gd name="T69" fmla="*/ 77 h 405"/>
                  <a:gd name="T70" fmla="*/ 93 w 363"/>
                  <a:gd name="T71" fmla="*/ 73 h 405"/>
                  <a:gd name="T72" fmla="*/ 71 w 363"/>
                  <a:gd name="T73" fmla="*/ 68 h 405"/>
                  <a:gd name="T74" fmla="*/ 48 w 363"/>
                  <a:gd name="T75" fmla="*/ 63 h 405"/>
                  <a:gd name="T76" fmla="*/ 36 w 363"/>
                  <a:gd name="T77" fmla="*/ 64 h 405"/>
                  <a:gd name="T78" fmla="*/ 57 w 363"/>
                  <a:gd name="T79" fmla="*/ 71 h 405"/>
                  <a:gd name="T80" fmla="*/ 79 w 363"/>
                  <a:gd name="T81" fmla="*/ 76 h 405"/>
                  <a:gd name="T82" fmla="*/ 100 w 363"/>
                  <a:gd name="T83" fmla="*/ 82 h 405"/>
                  <a:gd name="T84" fmla="*/ 111 w 363"/>
                  <a:gd name="T85" fmla="*/ 86 h 405"/>
                  <a:gd name="T86" fmla="*/ 93 w 363"/>
                  <a:gd name="T87" fmla="*/ 84 h 405"/>
                  <a:gd name="T88" fmla="*/ 75 w 363"/>
                  <a:gd name="T89" fmla="*/ 80 h 405"/>
                  <a:gd name="T90" fmla="*/ 56 w 363"/>
                  <a:gd name="T91" fmla="*/ 76 h 405"/>
                  <a:gd name="T92" fmla="*/ 46 w 363"/>
                  <a:gd name="T93" fmla="*/ 75 h 405"/>
                  <a:gd name="T94" fmla="*/ 64 w 363"/>
                  <a:gd name="T95" fmla="*/ 83 h 405"/>
                  <a:gd name="T96" fmla="*/ 83 w 363"/>
                  <a:gd name="T97" fmla="*/ 88 h 405"/>
                  <a:gd name="T98" fmla="*/ 102 w 363"/>
                  <a:gd name="T99" fmla="*/ 94 h 405"/>
                  <a:gd name="T100" fmla="*/ 108 w 363"/>
                  <a:gd name="T101" fmla="*/ 99 h 405"/>
                  <a:gd name="T102" fmla="*/ 82 w 363"/>
                  <a:gd name="T103" fmla="*/ 94 h 405"/>
                  <a:gd name="T104" fmla="*/ 56 w 363"/>
                  <a:gd name="T105" fmla="*/ 89 h 405"/>
                  <a:gd name="T106" fmla="*/ 31 w 363"/>
                  <a:gd name="T107" fmla="*/ 83 h 405"/>
                  <a:gd name="T108" fmla="*/ 13 w 363"/>
                  <a:gd name="T109" fmla="*/ 71 h 405"/>
                  <a:gd name="T110" fmla="*/ 9 w 363"/>
                  <a:gd name="T111" fmla="*/ 52 h 405"/>
                  <a:gd name="T112" fmla="*/ 7 w 363"/>
                  <a:gd name="T113" fmla="*/ 33 h 405"/>
                  <a:gd name="T114" fmla="*/ 3 w 363"/>
                  <a:gd name="T115" fmla="*/ 14 h 405"/>
                  <a:gd name="T116" fmla="*/ 0 w 363"/>
                  <a:gd name="T117" fmla="*/ 0 h 40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63"/>
                  <a:gd name="T178" fmla="*/ 0 h 405"/>
                  <a:gd name="T179" fmla="*/ 363 w 363"/>
                  <a:gd name="T180" fmla="*/ 405 h 40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63" h="405">
                    <a:moveTo>
                      <a:pt x="0" y="0"/>
                    </a:moveTo>
                    <a:lnTo>
                      <a:pt x="14" y="2"/>
                    </a:lnTo>
                    <a:lnTo>
                      <a:pt x="28" y="6"/>
                    </a:lnTo>
                    <a:lnTo>
                      <a:pt x="42" y="12"/>
                    </a:lnTo>
                    <a:lnTo>
                      <a:pt x="57" y="17"/>
                    </a:lnTo>
                    <a:lnTo>
                      <a:pt x="70" y="22"/>
                    </a:lnTo>
                    <a:lnTo>
                      <a:pt x="84" y="28"/>
                    </a:lnTo>
                    <a:lnTo>
                      <a:pt x="96" y="34"/>
                    </a:lnTo>
                    <a:lnTo>
                      <a:pt x="112" y="40"/>
                    </a:lnTo>
                    <a:lnTo>
                      <a:pt x="124" y="45"/>
                    </a:lnTo>
                    <a:lnTo>
                      <a:pt x="138" y="51"/>
                    </a:lnTo>
                    <a:lnTo>
                      <a:pt x="152" y="58"/>
                    </a:lnTo>
                    <a:lnTo>
                      <a:pt x="165" y="64"/>
                    </a:lnTo>
                    <a:lnTo>
                      <a:pt x="179" y="69"/>
                    </a:lnTo>
                    <a:lnTo>
                      <a:pt x="192" y="73"/>
                    </a:lnTo>
                    <a:lnTo>
                      <a:pt x="208" y="78"/>
                    </a:lnTo>
                    <a:lnTo>
                      <a:pt x="222" y="84"/>
                    </a:lnTo>
                    <a:lnTo>
                      <a:pt x="212" y="84"/>
                    </a:lnTo>
                    <a:lnTo>
                      <a:pt x="204" y="86"/>
                    </a:lnTo>
                    <a:lnTo>
                      <a:pt x="194" y="84"/>
                    </a:lnTo>
                    <a:lnTo>
                      <a:pt x="185" y="84"/>
                    </a:lnTo>
                    <a:lnTo>
                      <a:pt x="176" y="83"/>
                    </a:lnTo>
                    <a:lnTo>
                      <a:pt x="167" y="82"/>
                    </a:lnTo>
                    <a:lnTo>
                      <a:pt x="158" y="81"/>
                    </a:lnTo>
                    <a:lnTo>
                      <a:pt x="149" y="78"/>
                    </a:lnTo>
                    <a:lnTo>
                      <a:pt x="139" y="76"/>
                    </a:lnTo>
                    <a:lnTo>
                      <a:pt x="131" y="75"/>
                    </a:lnTo>
                    <a:lnTo>
                      <a:pt x="121" y="72"/>
                    </a:lnTo>
                    <a:lnTo>
                      <a:pt x="113" y="71"/>
                    </a:lnTo>
                    <a:lnTo>
                      <a:pt x="103" y="70"/>
                    </a:lnTo>
                    <a:lnTo>
                      <a:pt x="95" y="69"/>
                    </a:lnTo>
                    <a:lnTo>
                      <a:pt x="86" y="69"/>
                    </a:lnTo>
                    <a:lnTo>
                      <a:pt x="77" y="70"/>
                    </a:lnTo>
                    <a:lnTo>
                      <a:pt x="89" y="80"/>
                    </a:lnTo>
                    <a:lnTo>
                      <a:pt x="103" y="88"/>
                    </a:lnTo>
                    <a:lnTo>
                      <a:pt x="119" y="95"/>
                    </a:lnTo>
                    <a:lnTo>
                      <a:pt x="134" y="103"/>
                    </a:lnTo>
                    <a:lnTo>
                      <a:pt x="149" y="108"/>
                    </a:lnTo>
                    <a:lnTo>
                      <a:pt x="166" y="114"/>
                    </a:lnTo>
                    <a:lnTo>
                      <a:pt x="184" y="119"/>
                    </a:lnTo>
                    <a:lnTo>
                      <a:pt x="201" y="124"/>
                    </a:lnTo>
                    <a:lnTo>
                      <a:pt x="218" y="127"/>
                    </a:lnTo>
                    <a:lnTo>
                      <a:pt x="234" y="133"/>
                    </a:lnTo>
                    <a:lnTo>
                      <a:pt x="251" y="138"/>
                    </a:lnTo>
                    <a:lnTo>
                      <a:pt x="269" y="146"/>
                    </a:lnTo>
                    <a:lnTo>
                      <a:pt x="285" y="152"/>
                    </a:lnTo>
                    <a:lnTo>
                      <a:pt x="300" y="160"/>
                    </a:lnTo>
                    <a:lnTo>
                      <a:pt x="315" y="171"/>
                    </a:lnTo>
                    <a:lnTo>
                      <a:pt x="329" y="185"/>
                    </a:lnTo>
                    <a:lnTo>
                      <a:pt x="329" y="186"/>
                    </a:lnTo>
                    <a:lnTo>
                      <a:pt x="328" y="186"/>
                    </a:lnTo>
                    <a:lnTo>
                      <a:pt x="311" y="181"/>
                    </a:lnTo>
                    <a:lnTo>
                      <a:pt x="296" y="176"/>
                    </a:lnTo>
                    <a:lnTo>
                      <a:pt x="279" y="171"/>
                    </a:lnTo>
                    <a:lnTo>
                      <a:pt x="262" y="166"/>
                    </a:lnTo>
                    <a:lnTo>
                      <a:pt x="247" y="162"/>
                    </a:lnTo>
                    <a:lnTo>
                      <a:pt x="230" y="157"/>
                    </a:lnTo>
                    <a:lnTo>
                      <a:pt x="213" y="150"/>
                    </a:lnTo>
                    <a:lnTo>
                      <a:pt x="198" y="147"/>
                    </a:lnTo>
                    <a:lnTo>
                      <a:pt x="181" y="142"/>
                    </a:lnTo>
                    <a:lnTo>
                      <a:pt x="165" y="136"/>
                    </a:lnTo>
                    <a:lnTo>
                      <a:pt x="149" y="132"/>
                    </a:lnTo>
                    <a:lnTo>
                      <a:pt x="132" y="127"/>
                    </a:lnTo>
                    <a:lnTo>
                      <a:pt x="116" y="124"/>
                    </a:lnTo>
                    <a:lnTo>
                      <a:pt x="99" y="120"/>
                    </a:lnTo>
                    <a:lnTo>
                      <a:pt x="81" y="117"/>
                    </a:lnTo>
                    <a:lnTo>
                      <a:pt x="64" y="115"/>
                    </a:lnTo>
                    <a:lnTo>
                      <a:pt x="70" y="125"/>
                    </a:lnTo>
                    <a:lnTo>
                      <a:pt x="77" y="135"/>
                    </a:lnTo>
                    <a:lnTo>
                      <a:pt x="85" y="142"/>
                    </a:lnTo>
                    <a:lnTo>
                      <a:pt x="96" y="150"/>
                    </a:lnTo>
                    <a:lnTo>
                      <a:pt x="106" y="155"/>
                    </a:lnTo>
                    <a:lnTo>
                      <a:pt x="119" y="162"/>
                    </a:lnTo>
                    <a:lnTo>
                      <a:pt x="132" y="165"/>
                    </a:lnTo>
                    <a:lnTo>
                      <a:pt x="148" y="170"/>
                    </a:lnTo>
                    <a:lnTo>
                      <a:pt x="162" y="174"/>
                    </a:lnTo>
                    <a:lnTo>
                      <a:pt x="176" y="176"/>
                    </a:lnTo>
                    <a:lnTo>
                      <a:pt x="191" y="180"/>
                    </a:lnTo>
                    <a:lnTo>
                      <a:pt x="205" y="186"/>
                    </a:lnTo>
                    <a:lnTo>
                      <a:pt x="219" y="188"/>
                    </a:lnTo>
                    <a:lnTo>
                      <a:pt x="233" y="193"/>
                    </a:lnTo>
                    <a:lnTo>
                      <a:pt x="245" y="199"/>
                    </a:lnTo>
                    <a:lnTo>
                      <a:pt x="258" y="207"/>
                    </a:lnTo>
                    <a:lnTo>
                      <a:pt x="266" y="210"/>
                    </a:lnTo>
                    <a:lnTo>
                      <a:pt x="276" y="214"/>
                    </a:lnTo>
                    <a:lnTo>
                      <a:pt x="283" y="219"/>
                    </a:lnTo>
                    <a:lnTo>
                      <a:pt x="293" y="224"/>
                    </a:lnTo>
                    <a:lnTo>
                      <a:pt x="300" y="229"/>
                    </a:lnTo>
                    <a:lnTo>
                      <a:pt x="307" y="234"/>
                    </a:lnTo>
                    <a:lnTo>
                      <a:pt x="315" y="239"/>
                    </a:lnTo>
                    <a:lnTo>
                      <a:pt x="325" y="245"/>
                    </a:lnTo>
                    <a:lnTo>
                      <a:pt x="310" y="243"/>
                    </a:lnTo>
                    <a:lnTo>
                      <a:pt x="296" y="243"/>
                    </a:lnTo>
                    <a:lnTo>
                      <a:pt x="282" y="240"/>
                    </a:lnTo>
                    <a:lnTo>
                      <a:pt x="268" y="237"/>
                    </a:lnTo>
                    <a:lnTo>
                      <a:pt x="254" y="231"/>
                    </a:lnTo>
                    <a:lnTo>
                      <a:pt x="240" y="228"/>
                    </a:lnTo>
                    <a:lnTo>
                      <a:pt x="225" y="223"/>
                    </a:lnTo>
                    <a:lnTo>
                      <a:pt x="211" y="219"/>
                    </a:lnTo>
                    <a:lnTo>
                      <a:pt x="197" y="214"/>
                    </a:lnTo>
                    <a:lnTo>
                      <a:pt x="183" y="208"/>
                    </a:lnTo>
                    <a:lnTo>
                      <a:pt x="169" y="204"/>
                    </a:lnTo>
                    <a:lnTo>
                      <a:pt x="156" y="202"/>
                    </a:lnTo>
                    <a:lnTo>
                      <a:pt x="142" y="198"/>
                    </a:lnTo>
                    <a:lnTo>
                      <a:pt x="130" y="197"/>
                    </a:lnTo>
                    <a:lnTo>
                      <a:pt x="117" y="197"/>
                    </a:lnTo>
                    <a:lnTo>
                      <a:pt x="106" y="201"/>
                    </a:lnTo>
                    <a:lnTo>
                      <a:pt x="109" y="207"/>
                    </a:lnTo>
                    <a:lnTo>
                      <a:pt x="114" y="213"/>
                    </a:lnTo>
                    <a:lnTo>
                      <a:pt x="120" y="218"/>
                    </a:lnTo>
                    <a:lnTo>
                      <a:pt x="128" y="223"/>
                    </a:lnTo>
                    <a:lnTo>
                      <a:pt x="138" y="226"/>
                    </a:lnTo>
                    <a:lnTo>
                      <a:pt x="148" y="231"/>
                    </a:lnTo>
                    <a:lnTo>
                      <a:pt x="158" y="235"/>
                    </a:lnTo>
                    <a:lnTo>
                      <a:pt x="169" y="237"/>
                    </a:lnTo>
                    <a:lnTo>
                      <a:pt x="179" y="240"/>
                    </a:lnTo>
                    <a:lnTo>
                      <a:pt x="191" y="243"/>
                    </a:lnTo>
                    <a:lnTo>
                      <a:pt x="201" y="246"/>
                    </a:lnTo>
                    <a:lnTo>
                      <a:pt x="212" y="248"/>
                    </a:lnTo>
                    <a:lnTo>
                      <a:pt x="222" y="252"/>
                    </a:lnTo>
                    <a:lnTo>
                      <a:pt x="233" y="257"/>
                    </a:lnTo>
                    <a:lnTo>
                      <a:pt x="241" y="261"/>
                    </a:lnTo>
                    <a:lnTo>
                      <a:pt x="251" y="265"/>
                    </a:lnTo>
                    <a:lnTo>
                      <a:pt x="257" y="269"/>
                    </a:lnTo>
                    <a:lnTo>
                      <a:pt x="264" y="272"/>
                    </a:lnTo>
                    <a:lnTo>
                      <a:pt x="271" y="275"/>
                    </a:lnTo>
                    <a:lnTo>
                      <a:pt x="278" y="279"/>
                    </a:lnTo>
                    <a:lnTo>
                      <a:pt x="283" y="281"/>
                    </a:lnTo>
                    <a:lnTo>
                      <a:pt x="290" y="285"/>
                    </a:lnTo>
                    <a:lnTo>
                      <a:pt x="297" y="288"/>
                    </a:lnTo>
                    <a:lnTo>
                      <a:pt x="305" y="291"/>
                    </a:lnTo>
                    <a:lnTo>
                      <a:pt x="312" y="294"/>
                    </a:lnTo>
                    <a:lnTo>
                      <a:pt x="318" y="296"/>
                    </a:lnTo>
                    <a:lnTo>
                      <a:pt x="325" y="299"/>
                    </a:lnTo>
                    <a:lnTo>
                      <a:pt x="333" y="301"/>
                    </a:lnTo>
                    <a:lnTo>
                      <a:pt x="340" y="303"/>
                    </a:lnTo>
                    <a:lnTo>
                      <a:pt x="349" y="306"/>
                    </a:lnTo>
                    <a:lnTo>
                      <a:pt x="354" y="310"/>
                    </a:lnTo>
                    <a:lnTo>
                      <a:pt x="363" y="312"/>
                    </a:lnTo>
                    <a:lnTo>
                      <a:pt x="346" y="308"/>
                    </a:lnTo>
                    <a:lnTo>
                      <a:pt x="329" y="306"/>
                    </a:lnTo>
                    <a:lnTo>
                      <a:pt x="312" y="301"/>
                    </a:lnTo>
                    <a:lnTo>
                      <a:pt x="297" y="297"/>
                    </a:lnTo>
                    <a:lnTo>
                      <a:pt x="279" y="292"/>
                    </a:lnTo>
                    <a:lnTo>
                      <a:pt x="264" y="288"/>
                    </a:lnTo>
                    <a:lnTo>
                      <a:pt x="247" y="283"/>
                    </a:lnTo>
                    <a:lnTo>
                      <a:pt x="230" y="278"/>
                    </a:lnTo>
                    <a:lnTo>
                      <a:pt x="213" y="273"/>
                    </a:lnTo>
                    <a:lnTo>
                      <a:pt x="197" y="268"/>
                    </a:lnTo>
                    <a:lnTo>
                      <a:pt x="180" y="263"/>
                    </a:lnTo>
                    <a:lnTo>
                      <a:pt x="163" y="259"/>
                    </a:lnTo>
                    <a:lnTo>
                      <a:pt x="145" y="254"/>
                    </a:lnTo>
                    <a:lnTo>
                      <a:pt x="128" y="252"/>
                    </a:lnTo>
                    <a:lnTo>
                      <a:pt x="113" y="250"/>
                    </a:lnTo>
                    <a:lnTo>
                      <a:pt x="96" y="248"/>
                    </a:lnTo>
                    <a:lnTo>
                      <a:pt x="109" y="257"/>
                    </a:lnTo>
                    <a:lnTo>
                      <a:pt x="124" y="264"/>
                    </a:lnTo>
                    <a:lnTo>
                      <a:pt x="139" y="272"/>
                    </a:lnTo>
                    <a:lnTo>
                      <a:pt x="155" y="278"/>
                    </a:lnTo>
                    <a:lnTo>
                      <a:pt x="172" y="284"/>
                    </a:lnTo>
                    <a:lnTo>
                      <a:pt x="188" y="289"/>
                    </a:lnTo>
                    <a:lnTo>
                      <a:pt x="204" y="295"/>
                    </a:lnTo>
                    <a:lnTo>
                      <a:pt x="220" y="301"/>
                    </a:lnTo>
                    <a:lnTo>
                      <a:pt x="236" y="305"/>
                    </a:lnTo>
                    <a:lnTo>
                      <a:pt x="252" y="310"/>
                    </a:lnTo>
                    <a:lnTo>
                      <a:pt x="268" y="316"/>
                    </a:lnTo>
                    <a:lnTo>
                      <a:pt x="285" y="321"/>
                    </a:lnTo>
                    <a:lnTo>
                      <a:pt x="300" y="327"/>
                    </a:lnTo>
                    <a:lnTo>
                      <a:pt x="315" y="334"/>
                    </a:lnTo>
                    <a:lnTo>
                      <a:pt x="331" y="341"/>
                    </a:lnTo>
                    <a:lnTo>
                      <a:pt x="346" y="350"/>
                    </a:lnTo>
                    <a:lnTo>
                      <a:pt x="332" y="346"/>
                    </a:lnTo>
                    <a:lnTo>
                      <a:pt x="318" y="344"/>
                    </a:lnTo>
                    <a:lnTo>
                      <a:pt x="305" y="341"/>
                    </a:lnTo>
                    <a:lnTo>
                      <a:pt x="293" y="339"/>
                    </a:lnTo>
                    <a:lnTo>
                      <a:pt x="279" y="335"/>
                    </a:lnTo>
                    <a:lnTo>
                      <a:pt x="265" y="332"/>
                    </a:lnTo>
                    <a:lnTo>
                      <a:pt x="251" y="328"/>
                    </a:lnTo>
                    <a:lnTo>
                      <a:pt x="238" y="324"/>
                    </a:lnTo>
                    <a:lnTo>
                      <a:pt x="225" y="321"/>
                    </a:lnTo>
                    <a:lnTo>
                      <a:pt x="211" y="316"/>
                    </a:lnTo>
                    <a:lnTo>
                      <a:pt x="197" y="312"/>
                    </a:lnTo>
                    <a:lnTo>
                      <a:pt x="183" y="308"/>
                    </a:lnTo>
                    <a:lnTo>
                      <a:pt x="167" y="303"/>
                    </a:lnTo>
                    <a:lnTo>
                      <a:pt x="155" y="300"/>
                    </a:lnTo>
                    <a:lnTo>
                      <a:pt x="142" y="295"/>
                    </a:lnTo>
                    <a:lnTo>
                      <a:pt x="128" y="292"/>
                    </a:lnTo>
                    <a:lnTo>
                      <a:pt x="138" y="302"/>
                    </a:lnTo>
                    <a:lnTo>
                      <a:pt x="152" y="312"/>
                    </a:lnTo>
                    <a:lnTo>
                      <a:pt x="163" y="319"/>
                    </a:lnTo>
                    <a:lnTo>
                      <a:pt x="179" y="327"/>
                    </a:lnTo>
                    <a:lnTo>
                      <a:pt x="191" y="333"/>
                    </a:lnTo>
                    <a:lnTo>
                      <a:pt x="206" y="338"/>
                    </a:lnTo>
                    <a:lnTo>
                      <a:pt x="220" y="344"/>
                    </a:lnTo>
                    <a:lnTo>
                      <a:pt x="237" y="349"/>
                    </a:lnTo>
                    <a:lnTo>
                      <a:pt x="250" y="352"/>
                    </a:lnTo>
                    <a:lnTo>
                      <a:pt x="265" y="358"/>
                    </a:lnTo>
                    <a:lnTo>
                      <a:pt x="279" y="363"/>
                    </a:lnTo>
                    <a:lnTo>
                      <a:pt x="293" y="369"/>
                    </a:lnTo>
                    <a:lnTo>
                      <a:pt x="305" y="376"/>
                    </a:lnTo>
                    <a:lnTo>
                      <a:pt x="319" y="384"/>
                    </a:lnTo>
                    <a:lnTo>
                      <a:pt x="332" y="393"/>
                    </a:lnTo>
                    <a:lnTo>
                      <a:pt x="344" y="405"/>
                    </a:lnTo>
                    <a:lnTo>
                      <a:pt x="325" y="398"/>
                    </a:lnTo>
                    <a:lnTo>
                      <a:pt x="307" y="393"/>
                    </a:lnTo>
                    <a:lnTo>
                      <a:pt x="287" y="388"/>
                    </a:lnTo>
                    <a:lnTo>
                      <a:pt x="268" y="383"/>
                    </a:lnTo>
                    <a:lnTo>
                      <a:pt x="247" y="378"/>
                    </a:lnTo>
                    <a:lnTo>
                      <a:pt x="227" y="373"/>
                    </a:lnTo>
                    <a:lnTo>
                      <a:pt x="208" y="369"/>
                    </a:lnTo>
                    <a:lnTo>
                      <a:pt x="188" y="365"/>
                    </a:lnTo>
                    <a:lnTo>
                      <a:pt x="167" y="358"/>
                    </a:lnTo>
                    <a:lnTo>
                      <a:pt x="146" y="354"/>
                    </a:lnTo>
                    <a:lnTo>
                      <a:pt x="127" y="346"/>
                    </a:lnTo>
                    <a:lnTo>
                      <a:pt x="109" y="341"/>
                    </a:lnTo>
                    <a:lnTo>
                      <a:pt x="92" y="333"/>
                    </a:lnTo>
                    <a:lnTo>
                      <a:pt x="75" y="324"/>
                    </a:lnTo>
                    <a:lnTo>
                      <a:pt x="60" y="314"/>
                    </a:lnTo>
                    <a:lnTo>
                      <a:pt x="46" y="303"/>
                    </a:lnTo>
                    <a:lnTo>
                      <a:pt x="40" y="285"/>
                    </a:lnTo>
                    <a:lnTo>
                      <a:pt x="38" y="265"/>
                    </a:lnTo>
                    <a:lnTo>
                      <a:pt x="33" y="247"/>
                    </a:lnTo>
                    <a:lnTo>
                      <a:pt x="31" y="229"/>
                    </a:lnTo>
                    <a:lnTo>
                      <a:pt x="28" y="208"/>
                    </a:lnTo>
                    <a:lnTo>
                      <a:pt x="26" y="190"/>
                    </a:lnTo>
                    <a:lnTo>
                      <a:pt x="24" y="170"/>
                    </a:lnTo>
                    <a:lnTo>
                      <a:pt x="22" y="150"/>
                    </a:lnTo>
                    <a:lnTo>
                      <a:pt x="20" y="131"/>
                    </a:lnTo>
                    <a:lnTo>
                      <a:pt x="18" y="113"/>
                    </a:lnTo>
                    <a:lnTo>
                      <a:pt x="15" y="93"/>
                    </a:lnTo>
                    <a:lnTo>
                      <a:pt x="14" y="73"/>
                    </a:lnTo>
                    <a:lnTo>
                      <a:pt x="10" y="55"/>
                    </a:lnTo>
                    <a:lnTo>
                      <a:pt x="7" y="36"/>
                    </a:lnTo>
                    <a:lnTo>
                      <a:pt x="3" y="18"/>
                    </a:lnTo>
                    <a:lnTo>
                      <a:pt x="0" y="0"/>
                    </a:lnTo>
                    <a:close/>
                  </a:path>
                </a:pathLst>
              </a:custGeom>
              <a:solidFill>
                <a:srgbClr val="E6B3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75" name="Freeform 728"/>
              <p:cNvSpPr/>
              <p:nvPr/>
            </p:nvSpPr>
            <p:spPr bwMode="auto">
              <a:xfrm>
                <a:off x="3147" y="320"/>
                <a:ext cx="4" cy="5"/>
              </a:xfrm>
              <a:custGeom>
                <a:avLst/>
                <a:gdLst>
                  <a:gd name="T0" fmla="*/ 1 w 14"/>
                  <a:gd name="T1" fmla="*/ 0 h 18"/>
                  <a:gd name="T2" fmla="*/ 3 w 14"/>
                  <a:gd name="T3" fmla="*/ 0 h 18"/>
                  <a:gd name="T4" fmla="*/ 3 w 14"/>
                  <a:gd name="T5" fmla="*/ 2 h 18"/>
                  <a:gd name="T6" fmla="*/ 3 w 14"/>
                  <a:gd name="T7" fmla="*/ 3 h 18"/>
                  <a:gd name="T8" fmla="*/ 4 w 14"/>
                  <a:gd name="T9" fmla="*/ 4 h 18"/>
                  <a:gd name="T10" fmla="*/ 3 w 14"/>
                  <a:gd name="T11" fmla="*/ 5 h 18"/>
                  <a:gd name="T12" fmla="*/ 3 w 14"/>
                  <a:gd name="T13" fmla="*/ 5 h 18"/>
                  <a:gd name="T14" fmla="*/ 1 w 14"/>
                  <a:gd name="T15" fmla="*/ 4 h 18"/>
                  <a:gd name="T16" fmla="*/ 1 w 14"/>
                  <a:gd name="T17" fmla="*/ 3 h 18"/>
                  <a:gd name="T18" fmla="*/ 0 w 14"/>
                  <a:gd name="T19" fmla="*/ 1 h 18"/>
                  <a:gd name="T20" fmla="*/ 1 w 14"/>
                  <a:gd name="T21" fmla="*/ 0 h 18"/>
                  <a:gd name="T22" fmla="*/ 1 w 14"/>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18"/>
                  <a:gd name="T38" fmla="*/ 14 w 14"/>
                  <a:gd name="T39" fmla="*/ 18 h 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18">
                    <a:moveTo>
                      <a:pt x="3" y="0"/>
                    </a:moveTo>
                    <a:lnTo>
                      <a:pt x="9" y="0"/>
                    </a:lnTo>
                    <a:lnTo>
                      <a:pt x="12" y="6"/>
                    </a:lnTo>
                    <a:lnTo>
                      <a:pt x="12" y="11"/>
                    </a:lnTo>
                    <a:lnTo>
                      <a:pt x="14" y="15"/>
                    </a:lnTo>
                    <a:lnTo>
                      <a:pt x="12" y="18"/>
                    </a:lnTo>
                    <a:lnTo>
                      <a:pt x="5" y="15"/>
                    </a:lnTo>
                    <a:lnTo>
                      <a:pt x="3" y="9"/>
                    </a:lnTo>
                    <a:lnTo>
                      <a:pt x="0" y="3"/>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76" name="Freeform 729"/>
              <p:cNvSpPr/>
              <p:nvPr/>
            </p:nvSpPr>
            <p:spPr bwMode="auto">
              <a:xfrm>
                <a:off x="3196" y="322"/>
                <a:ext cx="19" cy="36"/>
              </a:xfrm>
              <a:custGeom>
                <a:avLst/>
                <a:gdLst>
                  <a:gd name="T0" fmla="*/ 4 w 57"/>
                  <a:gd name="T1" fmla="*/ 0 h 141"/>
                  <a:gd name="T2" fmla="*/ 5 w 57"/>
                  <a:gd name="T3" fmla="*/ 2 h 141"/>
                  <a:gd name="T4" fmla="*/ 6 w 57"/>
                  <a:gd name="T5" fmla="*/ 4 h 141"/>
                  <a:gd name="T6" fmla="*/ 7 w 57"/>
                  <a:gd name="T7" fmla="*/ 6 h 141"/>
                  <a:gd name="T8" fmla="*/ 8 w 57"/>
                  <a:gd name="T9" fmla="*/ 8 h 141"/>
                  <a:gd name="T10" fmla="*/ 9 w 57"/>
                  <a:gd name="T11" fmla="*/ 10 h 141"/>
                  <a:gd name="T12" fmla="*/ 10 w 57"/>
                  <a:gd name="T13" fmla="*/ 13 h 141"/>
                  <a:gd name="T14" fmla="*/ 11 w 57"/>
                  <a:gd name="T15" fmla="*/ 15 h 141"/>
                  <a:gd name="T16" fmla="*/ 11 w 57"/>
                  <a:gd name="T17" fmla="*/ 17 h 141"/>
                  <a:gd name="T18" fmla="*/ 11 w 57"/>
                  <a:gd name="T19" fmla="*/ 20 h 141"/>
                  <a:gd name="T20" fmla="*/ 12 w 57"/>
                  <a:gd name="T21" fmla="*/ 22 h 141"/>
                  <a:gd name="T22" fmla="*/ 12 w 57"/>
                  <a:gd name="T23" fmla="*/ 24 h 141"/>
                  <a:gd name="T24" fmla="*/ 14 w 57"/>
                  <a:gd name="T25" fmla="*/ 27 h 141"/>
                  <a:gd name="T26" fmla="*/ 14 w 57"/>
                  <a:gd name="T27" fmla="*/ 29 h 141"/>
                  <a:gd name="T28" fmla="*/ 16 w 57"/>
                  <a:gd name="T29" fmla="*/ 31 h 141"/>
                  <a:gd name="T30" fmla="*/ 17 w 57"/>
                  <a:gd name="T31" fmla="*/ 33 h 141"/>
                  <a:gd name="T32" fmla="*/ 19 w 57"/>
                  <a:gd name="T33" fmla="*/ 36 h 141"/>
                  <a:gd name="T34" fmla="*/ 16 w 57"/>
                  <a:gd name="T35" fmla="*/ 35 h 141"/>
                  <a:gd name="T36" fmla="*/ 14 w 57"/>
                  <a:gd name="T37" fmla="*/ 35 h 141"/>
                  <a:gd name="T38" fmla="*/ 12 w 57"/>
                  <a:gd name="T39" fmla="*/ 34 h 141"/>
                  <a:gd name="T40" fmla="*/ 11 w 57"/>
                  <a:gd name="T41" fmla="*/ 33 h 141"/>
                  <a:gd name="T42" fmla="*/ 10 w 57"/>
                  <a:gd name="T43" fmla="*/ 31 h 141"/>
                  <a:gd name="T44" fmla="*/ 9 w 57"/>
                  <a:gd name="T45" fmla="*/ 30 h 141"/>
                  <a:gd name="T46" fmla="*/ 8 w 57"/>
                  <a:gd name="T47" fmla="*/ 28 h 141"/>
                  <a:gd name="T48" fmla="*/ 8 w 57"/>
                  <a:gd name="T49" fmla="*/ 27 h 141"/>
                  <a:gd name="T50" fmla="*/ 7 w 57"/>
                  <a:gd name="T51" fmla="*/ 24 h 141"/>
                  <a:gd name="T52" fmla="*/ 6 w 57"/>
                  <a:gd name="T53" fmla="*/ 22 h 141"/>
                  <a:gd name="T54" fmla="*/ 5 w 57"/>
                  <a:gd name="T55" fmla="*/ 21 h 141"/>
                  <a:gd name="T56" fmla="*/ 5 w 57"/>
                  <a:gd name="T57" fmla="*/ 18 h 141"/>
                  <a:gd name="T58" fmla="*/ 4 w 57"/>
                  <a:gd name="T59" fmla="*/ 17 h 141"/>
                  <a:gd name="T60" fmla="*/ 3 w 57"/>
                  <a:gd name="T61" fmla="*/ 15 h 141"/>
                  <a:gd name="T62" fmla="*/ 1 w 57"/>
                  <a:gd name="T63" fmla="*/ 14 h 141"/>
                  <a:gd name="T64" fmla="*/ 0 w 57"/>
                  <a:gd name="T65" fmla="*/ 13 h 141"/>
                  <a:gd name="T66" fmla="*/ 0 w 57"/>
                  <a:gd name="T67" fmla="*/ 11 h 141"/>
                  <a:gd name="T68" fmla="*/ 0 w 57"/>
                  <a:gd name="T69" fmla="*/ 9 h 141"/>
                  <a:gd name="T70" fmla="*/ 1 w 57"/>
                  <a:gd name="T71" fmla="*/ 7 h 141"/>
                  <a:gd name="T72" fmla="*/ 1 w 57"/>
                  <a:gd name="T73" fmla="*/ 6 h 141"/>
                  <a:gd name="T74" fmla="*/ 2 w 57"/>
                  <a:gd name="T75" fmla="*/ 4 h 141"/>
                  <a:gd name="T76" fmla="*/ 3 w 57"/>
                  <a:gd name="T77" fmla="*/ 3 h 141"/>
                  <a:gd name="T78" fmla="*/ 3 w 57"/>
                  <a:gd name="T79" fmla="*/ 1 h 141"/>
                  <a:gd name="T80" fmla="*/ 4 w 57"/>
                  <a:gd name="T81" fmla="*/ 0 h 141"/>
                  <a:gd name="T82" fmla="*/ 4 w 57"/>
                  <a:gd name="T83" fmla="*/ 0 h 14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7"/>
                  <a:gd name="T127" fmla="*/ 0 h 141"/>
                  <a:gd name="T128" fmla="*/ 57 w 57"/>
                  <a:gd name="T129" fmla="*/ 141 h 14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7" h="141">
                    <a:moveTo>
                      <a:pt x="12" y="0"/>
                    </a:moveTo>
                    <a:lnTo>
                      <a:pt x="15" y="7"/>
                    </a:lnTo>
                    <a:lnTo>
                      <a:pt x="19" y="15"/>
                    </a:lnTo>
                    <a:lnTo>
                      <a:pt x="22" y="23"/>
                    </a:lnTo>
                    <a:lnTo>
                      <a:pt x="25" y="32"/>
                    </a:lnTo>
                    <a:lnTo>
                      <a:pt x="27" y="40"/>
                    </a:lnTo>
                    <a:lnTo>
                      <a:pt x="29" y="49"/>
                    </a:lnTo>
                    <a:lnTo>
                      <a:pt x="32" y="57"/>
                    </a:lnTo>
                    <a:lnTo>
                      <a:pt x="34" y="68"/>
                    </a:lnTo>
                    <a:lnTo>
                      <a:pt x="34" y="77"/>
                    </a:lnTo>
                    <a:lnTo>
                      <a:pt x="37" y="87"/>
                    </a:lnTo>
                    <a:lnTo>
                      <a:pt x="37" y="95"/>
                    </a:lnTo>
                    <a:lnTo>
                      <a:pt x="41" y="105"/>
                    </a:lnTo>
                    <a:lnTo>
                      <a:pt x="43" y="114"/>
                    </a:lnTo>
                    <a:lnTo>
                      <a:pt x="47" y="122"/>
                    </a:lnTo>
                    <a:lnTo>
                      <a:pt x="51" y="131"/>
                    </a:lnTo>
                    <a:lnTo>
                      <a:pt x="57" y="141"/>
                    </a:lnTo>
                    <a:lnTo>
                      <a:pt x="48" y="139"/>
                    </a:lnTo>
                    <a:lnTo>
                      <a:pt x="43" y="138"/>
                    </a:lnTo>
                    <a:lnTo>
                      <a:pt x="37" y="135"/>
                    </a:lnTo>
                    <a:lnTo>
                      <a:pt x="34" y="130"/>
                    </a:lnTo>
                    <a:lnTo>
                      <a:pt x="30" y="123"/>
                    </a:lnTo>
                    <a:lnTo>
                      <a:pt x="27" y="119"/>
                    </a:lnTo>
                    <a:lnTo>
                      <a:pt x="25" y="111"/>
                    </a:lnTo>
                    <a:lnTo>
                      <a:pt x="23" y="104"/>
                    </a:lnTo>
                    <a:lnTo>
                      <a:pt x="20" y="95"/>
                    </a:lnTo>
                    <a:lnTo>
                      <a:pt x="18" y="88"/>
                    </a:lnTo>
                    <a:lnTo>
                      <a:pt x="16" y="81"/>
                    </a:lnTo>
                    <a:lnTo>
                      <a:pt x="15" y="72"/>
                    </a:lnTo>
                    <a:lnTo>
                      <a:pt x="11" y="65"/>
                    </a:lnTo>
                    <a:lnTo>
                      <a:pt x="8" y="57"/>
                    </a:lnTo>
                    <a:lnTo>
                      <a:pt x="4" y="53"/>
                    </a:lnTo>
                    <a:lnTo>
                      <a:pt x="0" y="49"/>
                    </a:lnTo>
                    <a:lnTo>
                      <a:pt x="0" y="42"/>
                    </a:lnTo>
                    <a:lnTo>
                      <a:pt x="1" y="35"/>
                    </a:lnTo>
                    <a:lnTo>
                      <a:pt x="2" y="29"/>
                    </a:lnTo>
                    <a:lnTo>
                      <a:pt x="4" y="23"/>
                    </a:lnTo>
                    <a:lnTo>
                      <a:pt x="5" y="16"/>
                    </a:lnTo>
                    <a:lnTo>
                      <a:pt x="8" y="10"/>
                    </a:lnTo>
                    <a:lnTo>
                      <a:pt x="8" y="5"/>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77" name="Freeform 730"/>
              <p:cNvSpPr/>
              <p:nvPr/>
            </p:nvSpPr>
            <p:spPr bwMode="auto">
              <a:xfrm>
                <a:off x="3214" y="324"/>
                <a:ext cx="1" cy="6"/>
              </a:xfrm>
              <a:custGeom>
                <a:avLst/>
                <a:gdLst>
                  <a:gd name="T0" fmla="*/ 0 w 4"/>
                  <a:gd name="T1" fmla="*/ 0 h 27"/>
                  <a:gd name="T2" fmla="*/ 1 w 4"/>
                  <a:gd name="T3" fmla="*/ 1 h 27"/>
                  <a:gd name="T4" fmla="*/ 1 w 4"/>
                  <a:gd name="T5" fmla="*/ 3 h 27"/>
                  <a:gd name="T6" fmla="*/ 0 w 4"/>
                  <a:gd name="T7" fmla="*/ 4 h 27"/>
                  <a:gd name="T8" fmla="*/ 0 w 4"/>
                  <a:gd name="T9" fmla="*/ 6 h 27"/>
                  <a:gd name="T10" fmla="*/ 0 w 4"/>
                  <a:gd name="T11" fmla="*/ 6 h 27"/>
                  <a:gd name="T12" fmla="*/ 0 w 4"/>
                  <a:gd name="T13" fmla="*/ 6 h 27"/>
                  <a:gd name="T14" fmla="*/ 0 w 4"/>
                  <a:gd name="T15" fmla="*/ 5 h 27"/>
                  <a:gd name="T16" fmla="*/ 0 w 4"/>
                  <a:gd name="T17" fmla="*/ 4 h 27"/>
                  <a:gd name="T18" fmla="*/ 0 w 4"/>
                  <a:gd name="T19" fmla="*/ 4 h 27"/>
                  <a:gd name="T20" fmla="*/ 0 w 4"/>
                  <a:gd name="T21" fmla="*/ 3 h 27"/>
                  <a:gd name="T22" fmla="*/ 0 w 4"/>
                  <a:gd name="T23" fmla="*/ 1 h 27"/>
                  <a:gd name="T24" fmla="*/ 0 w 4"/>
                  <a:gd name="T25" fmla="*/ 0 h 27"/>
                  <a:gd name="T26" fmla="*/ 0 w 4"/>
                  <a:gd name="T27" fmla="*/ 0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
                  <a:gd name="T43" fmla="*/ 0 h 27"/>
                  <a:gd name="T44" fmla="*/ 4 w 4"/>
                  <a:gd name="T45" fmla="*/ 27 h 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 h="27">
                    <a:moveTo>
                      <a:pt x="1" y="0"/>
                    </a:moveTo>
                    <a:lnTo>
                      <a:pt x="2" y="6"/>
                    </a:lnTo>
                    <a:lnTo>
                      <a:pt x="4" y="12"/>
                    </a:lnTo>
                    <a:lnTo>
                      <a:pt x="1" y="18"/>
                    </a:lnTo>
                    <a:lnTo>
                      <a:pt x="1" y="27"/>
                    </a:lnTo>
                    <a:lnTo>
                      <a:pt x="0" y="27"/>
                    </a:lnTo>
                    <a:lnTo>
                      <a:pt x="0" y="23"/>
                    </a:lnTo>
                    <a:lnTo>
                      <a:pt x="0" y="19"/>
                    </a:lnTo>
                    <a:lnTo>
                      <a:pt x="0" y="16"/>
                    </a:lnTo>
                    <a:lnTo>
                      <a:pt x="0" y="12"/>
                    </a:lnTo>
                    <a:lnTo>
                      <a:pt x="0" y="6"/>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78" name="Freeform 731"/>
              <p:cNvSpPr/>
              <p:nvPr/>
            </p:nvSpPr>
            <p:spPr bwMode="auto">
              <a:xfrm>
                <a:off x="3484" y="324"/>
                <a:ext cx="28" cy="25"/>
              </a:xfrm>
              <a:custGeom>
                <a:avLst/>
                <a:gdLst>
                  <a:gd name="T0" fmla="*/ 28 w 84"/>
                  <a:gd name="T1" fmla="*/ 0 h 100"/>
                  <a:gd name="T2" fmla="*/ 27 w 84"/>
                  <a:gd name="T3" fmla="*/ 2 h 100"/>
                  <a:gd name="T4" fmla="*/ 26 w 84"/>
                  <a:gd name="T5" fmla="*/ 5 h 100"/>
                  <a:gd name="T6" fmla="*/ 25 w 84"/>
                  <a:gd name="T7" fmla="*/ 6 h 100"/>
                  <a:gd name="T8" fmla="*/ 25 w 84"/>
                  <a:gd name="T9" fmla="*/ 7 h 100"/>
                  <a:gd name="T10" fmla="*/ 23 w 84"/>
                  <a:gd name="T11" fmla="*/ 8 h 100"/>
                  <a:gd name="T12" fmla="*/ 23 w 84"/>
                  <a:gd name="T13" fmla="*/ 9 h 100"/>
                  <a:gd name="T14" fmla="*/ 21 w 84"/>
                  <a:gd name="T15" fmla="*/ 11 h 100"/>
                  <a:gd name="T16" fmla="*/ 18 w 84"/>
                  <a:gd name="T17" fmla="*/ 13 h 100"/>
                  <a:gd name="T18" fmla="*/ 16 w 84"/>
                  <a:gd name="T19" fmla="*/ 15 h 100"/>
                  <a:gd name="T20" fmla="*/ 14 w 84"/>
                  <a:gd name="T21" fmla="*/ 18 h 100"/>
                  <a:gd name="T22" fmla="*/ 12 w 84"/>
                  <a:gd name="T23" fmla="*/ 19 h 100"/>
                  <a:gd name="T24" fmla="*/ 10 w 84"/>
                  <a:gd name="T25" fmla="*/ 20 h 100"/>
                  <a:gd name="T26" fmla="*/ 8 w 84"/>
                  <a:gd name="T27" fmla="*/ 21 h 100"/>
                  <a:gd name="T28" fmla="*/ 6 w 84"/>
                  <a:gd name="T29" fmla="*/ 21 h 100"/>
                  <a:gd name="T30" fmla="*/ 3 w 84"/>
                  <a:gd name="T31" fmla="*/ 23 h 100"/>
                  <a:gd name="T32" fmla="*/ 0 w 84"/>
                  <a:gd name="T33" fmla="*/ 25 h 100"/>
                  <a:gd name="T34" fmla="*/ 1 w 84"/>
                  <a:gd name="T35" fmla="*/ 24 h 100"/>
                  <a:gd name="T36" fmla="*/ 1 w 84"/>
                  <a:gd name="T37" fmla="*/ 23 h 100"/>
                  <a:gd name="T38" fmla="*/ 2 w 84"/>
                  <a:gd name="T39" fmla="*/ 21 h 100"/>
                  <a:gd name="T40" fmla="*/ 3 w 84"/>
                  <a:gd name="T41" fmla="*/ 21 h 100"/>
                  <a:gd name="T42" fmla="*/ 5 w 84"/>
                  <a:gd name="T43" fmla="*/ 18 h 100"/>
                  <a:gd name="T44" fmla="*/ 7 w 84"/>
                  <a:gd name="T45" fmla="*/ 17 h 100"/>
                  <a:gd name="T46" fmla="*/ 9 w 84"/>
                  <a:gd name="T47" fmla="*/ 14 h 100"/>
                  <a:gd name="T48" fmla="*/ 12 w 84"/>
                  <a:gd name="T49" fmla="*/ 13 h 100"/>
                  <a:gd name="T50" fmla="*/ 15 w 84"/>
                  <a:gd name="T51" fmla="*/ 10 h 100"/>
                  <a:gd name="T52" fmla="*/ 18 w 84"/>
                  <a:gd name="T53" fmla="*/ 9 h 100"/>
                  <a:gd name="T54" fmla="*/ 20 w 84"/>
                  <a:gd name="T55" fmla="*/ 6 h 100"/>
                  <a:gd name="T56" fmla="*/ 23 w 84"/>
                  <a:gd name="T57" fmla="*/ 5 h 100"/>
                  <a:gd name="T58" fmla="*/ 25 w 84"/>
                  <a:gd name="T59" fmla="*/ 2 h 100"/>
                  <a:gd name="T60" fmla="*/ 28 w 84"/>
                  <a:gd name="T61" fmla="*/ 0 h 100"/>
                  <a:gd name="T62" fmla="*/ 28 w 84"/>
                  <a:gd name="T63" fmla="*/ 0 h 1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100"/>
                  <a:gd name="T98" fmla="*/ 84 w 84"/>
                  <a:gd name="T99" fmla="*/ 100 h 10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100">
                    <a:moveTo>
                      <a:pt x="84" y="0"/>
                    </a:moveTo>
                    <a:lnTo>
                      <a:pt x="80" y="8"/>
                    </a:lnTo>
                    <a:lnTo>
                      <a:pt x="78" y="18"/>
                    </a:lnTo>
                    <a:lnTo>
                      <a:pt x="76" y="22"/>
                    </a:lnTo>
                    <a:lnTo>
                      <a:pt x="74" y="27"/>
                    </a:lnTo>
                    <a:lnTo>
                      <a:pt x="70" y="32"/>
                    </a:lnTo>
                    <a:lnTo>
                      <a:pt x="69" y="37"/>
                    </a:lnTo>
                    <a:lnTo>
                      <a:pt x="62" y="45"/>
                    </a:lnTo>
                    <a:lnTo>
                      <a:pt x="55" y="54"/>
                    </a:lnTo>
                    <a:lnTo>
                      <a:pt x="48" y="62"/>
                    </a:lnTo>
                    <a:lnTo>
                      <a:pt x="41" y="71"/>
                    </a:lnTo>
                    <a:lnTo>
                      <a:pt x="35" y="74"/>
                    </a:lnTo>
                    <a:lnTo>
                      <a:pt x="30" y="78"/>
                    </a:lnTo>
                    <a:lnTo>
                      <a:pt x="24" y="82"/>
                    </a:lnTo>
                    <a:lnTo>
                      <a:pt x="18" y="85"/>
                    </a:lnTo>
                    <a:lnTo>
                      <a:pt x="9" y="93"/>
                    </a:lnTo>
                    <a:lnTo>
                      <a:pt x="0" y="100"/>
                    </a:lnTo>
                    <a:lnTo>
                      <a:pt x="2" y="95"/>
                    </a:lnTo>
                    <a:lnTo>
                      <a:pt x="3" y="90"/>
                    </a:lnTo>
                    <a:lnTo>
                      <a:pt x="6" y="85"/>
                    </a:lnTo>
                    <a:lnTo>
                      <a:pt x="9" y="82"/>
                    </a:lnTo>
                    <a:lnTo>
                      <a:pt x="14" y="73"/>
                    </a:lnTo>
                    <a:lnTo>
                      <a:pt x="21" y="67"/>
                    </a:lnTo>
                    <a:lnTo>
                      <a:pt x="28" y="57"/>
                    </a:lnTo>
                    <a:lnTo>
                      <a:pt x="37" y="50"/>
                    </a:lnTo>
                    <a:lnTo>
                      <a:pt x="45" y="41"/>
                    </a:lnTo>
                    <a:lnTo>
                      <a:pt x="53" y="34"/>
                    </a:lnTo>
                    <a:lnTo>
                      <a:pt x="60" y="26"/>
                    </a:lnTo>
                    <a:lnTo>
                      <a:pt x="69" y="18"/>
                    </a:lnTo>
                    <a:lnTo>
                      <a:pt x="76" y="8"/>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79" name="Freeform 732"/>
              <p:cNvSpPr/>
              <p:nvPr/>
            </p:nvSpPr>
            <p:spPr bwMode="auto">
              <a:xfrm>
                <a:off x="3616" y="324"/>
                <a:ext cx="61" cy="32"/>
              </a:xfrm>
              <a:custGeom>
                <a:avLst/>
                <a:gdLst>
                  <a:gd name="T0" fmla="*/ 4 w 183"/>
                  <a:gd name="T1" fmla="*/ 0 h 127"/>
                  <a:gd name="T2" fmla="*/ 9 w 183"/>
                  <a:gd name="T3" fmla="*/ 0 h 127"/>
                  <a:gd name="T4" fmla="*/ 14 w 183"/>
                  <a:gd name="T5" fmla="*/ 1 h 127"/>
                  <a:gd name="T6" fmla="*/ 18 w 183"/>
                  <a:gd name="T7" fmla="*/ 2 h 127"/>
                  <a:gd name="T8" fmla="*/ 22 w 183"/>
                  <a:gd name="T9" fmla="*/ 3 h 127"/>
                  <a:gd name="T10" fmla="*/ 26 w 183"/>
                  <a:gd name="T11" fmla="*/ 5 h 127"/>
                  <a:gd name="T12" fmla="*/ 29 w 183"/>
                  <a:gd name="T13" fmla="*/ 7 h 127"/>
                  <a:gd name="T14" fmla="*/ 32 w 183"/>
                  <a:gd name="T15" fmla="*/ 9 h 127"/>
                  <a:gd name="T16" fmla="*/ 35 w 183"/>
                  <a:gd name="T17" fmla="*/ 12 h 127"/>
                  <a:gd name="T18" fmla="*/ 38 w 183"/>
                  <a:gd name="T19" fmla="*/ 14 h 127"/>
                  <a:gd name="T20" fmla="*/ 41 w 183"/>
                  <a:gd name="T21" fmla="*/ 17 h 127"/>
                  <a:gd name="T22" fmla="*/ 44 w 183"/>
                  <a:gd name="T23" fmla="*/ 19 h 127"/>
                  <a:gd name="T24" fmla="*/ 47 w 183"/>
                  <a:gd name="T25" fmla="*/ 22 h 127"/>
                  <a:gd name="T26" fmla="*/ 50 w 183"/>
                  <a:gd name="T27" fmla="*/ 24 h 127"/>
                  <a:gd name="T28" fmla="*/ 53 w 183"/>
                  <a:gd name="T29" fmla="*/ 27 h 127"/>
                  <a:gd name="T30" fmla="*/ 57 w 183"/>
                  <a:gd name="T31" fmla="*/ 29 h 127"/>
                  <a:gd name="T32" fmla="*/ 61 w 183"/>
                  <a:gd name="T33" fmla="*/ 32 h 127"/>
                  <a:gd name="T34" fmla="*/ 58 w 183"/>
                  <a:gd name="T35" fmla="*/ 32 h 127"/>
                  <a:gd name="T36" fmla="*/ 55 w 183"/>
                  <a:gd name="T37" fmla="*/ 32 h 127"/>
                  <a:gd name="T38" fmla="*/ 52 w 183"/>
                  <a:gd name="T39" fmla="*/ 32 h 127"/>
                  <a:gd name="T40" fmla="*/ 50 w 183"/>
                  <a:gd name="T41" fmla="*/ 32 h 127"/>
                  <a:gd name="T42" fmla="*/ 47 w 183"/>
                  <a:gd name="T43" fmla="*/ 31 h 127"/>
                  <a:gd name="T44" fmla="*/ 45 w 183"/>
                  <a:gd name="T45" fmla="*/ 30 h 127"/>
                  <a:gd name="T46" fmla="*/ 42 w 183"/>
                  <a:gd name="T47" fmla="*/ 29 h 127"/>
                  <a:gd name="T48" fmla="*/ 40 w 183"/>
                  <a:gd name="T49" fmla="*/ 29 h 127"/>
                  <a:gd name="T50" fmla="*/ 37 w 183"/>
                  <a:gd name="T51" fmla="*/ 27 h 127"/>
                  <a:gd name="T52" fmla="*/ 35 w 183"/>
                  <a:gd name="T53" fmla="*/ 26 h 127"/>
                  <a:gd name="T54" fmla="*/ 32 w 183"/>
                  <a:gd name="T55" fmla="*/ 24 h 127"/>
                  <a:gd name="T56" fmla="*/ 30 w 183"/>
                  <a:gd name="T57" fmla="*/ 23 h 127"/>
                  <a:gd name="T58" fmla="*/ 27 w 183"/>
                  <a:gd name="T59" fmla="*/ 21 h 127"/>
                  <a:gd name="T60" fmla="*/ 25 w 183"/>
                  <a:gd name="T61" fmla="*/ 20 h 127"/>
                  <a:gd name="T62" fmla="*/ 22 w 183"/>
                  <a:gd name="T63" fmla="*/ 19 h 127"/>
                  <a:gd name="T64" fmla="*/ 20 w 183"/>
                  <a:gd name="T65" fmla="*/ 18 h 127"/>
                  <a:gd name="T66" fmla="*/ 20 w 183"/>
                  <a:gd name="T67" fmla="*/ 19 h 127"/>
                  <a:gd name="T68" fmla="*/ 19 w 183"/>
                  <a:gd name="T69" fmla="*/ 21 h 127"/>
                  <a:gd name="T70" fmla="*/ 17 w 183"/>
                  <a:gd name="T71" fmla="*/ 22 h 127"/>
                  <a:gd name="T72" fmla="*/ 17 w 183"/>
                  <a:gd name="T73" fmla="*/ 23 h 127"/>
                  <a:gd name="T74" fmla="*/ 15 w 183"/>
                  <a:gd name="T75" fmla="*/ 24 h 127"/>
                  <a:gd name="T76" fmla="*/ 13 w 183"/>
                  <a:gd name="T77" fmla="*/ 25 h 127"/>
                  <a:gd name="T78" fmla="*/ 11 w 183"/>
                  <a:gd name="T79" fmla="*/ 25 h 127"/>
                  <a:gd name="T80" fmla="*/ 9 w 183"/>
                  <a:gd name="T81" fmla="*/ 25 h 127"/>
                  <a:gd name="T82" fmla="*/ 7 w 183"/>
                  <a:gd name="T83" fmla="*/ 23 h 127"/>
                  <a:gd name="T84" fmla="*/ 6 w 183"/>
                  <a:gd name="T85" fmla="*/ 22 h 127"/>
                  <a:gd name="T86" fmla="*/ 5 w 183"/>
                  <a:gd name="T87" fmla="*/ 21 h 127"/>
                  <a:gd name="T88" fmla="*/ 4 w 183"/>
                  <a:gd name="T89" fmla="*/ 19 h 127"/>
                  <a:gd name="T90" fmla="*/ 3 w 183"/>
                  <a:gd name="T91" fmla="*/ 18 h 127"/>
                  <a:gd name="T92" fmla="*/ 2 w 183"/>
                  <a:gd name="T93" fmla="*/ 17 h 127"/>
                  <a:gd name="T94" fmla="*/ 1 w 183"/>
                  <a:gd name="T95" fmla="*/ 15 h 127"/>
                  <a:gd name="T96" fmla="*/ 1 w 183"/>
                  <a:gd name="T97" fmla="*/ 14 h 127"/>
                  <a:gd name="T98" fmla="*/ 0 w 183"/>
                  <a:gd name="T99" fmla="*/ 12 h 127"/>
                  <a:gd name="T100" fmla="*/ 0 w 183"/>
                  <a:gd name="T101" fmla="*/ 10 h 127"/>
                  <a:gd name="T102" fmla="*/ 0 w 183"/>
                  <a:gd name="T103" fmla="*/ 9 h 127"/>
                  <a:gd name="T104" fmla="*/ 0 w 183"/>
                  <a:gd name="T105" fmla="*/ 7 h 127"/>
                  <a:gd name="T106" fmla="*/ 0 w 183"/>
                  <a:gd name="T107" fmla="*/ 6 h 127"/>
                  <a:gd name="T108" fmla="*/ 0 w 183"/>
                  <a:gd name="T109" fmla="*/ 5 h 127"/>
                  <a:gd name="T110" fmla="*/ 1 w 183"/>
                  <a:gd name="T111" fmla="*/ 3 h 127"/>
                  <a:gd name="T112" fmla="*/ 2 w 183"/>
                  <a:gd name="T113" fmla="*/ 2 h 127"/>
                  <a:gd name="T114" fmla="*/ 3 w 183"/>
                  <a:gd name="T115" fmla="*/ 1 h 127"/>
                  <a:gd name="T116" fmla="*/ 4 w 183"/>
                  <a:gd name="T117" fmla="*/ 0 h 127"/>
                  <a:gd name="T118" fmla="*/ 4 w 183"/>
                  <a:gd name="T119" fmla="*/ 0 h 12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83"/>
                  <a:gd name="T181" fmla="*/ 0 h 127"/>
                  <a:gd name="T182" fmla="*/ 183 w 183"/>
                  <a:gd name="T183" fmla="*/ 127 h 12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83" h="127">
                    <a:moveTo>
                      <a:pt x="13" y="0"/>
                    </a:moveTo>
                    <a:lnTo>
                      <a:pt x="28" y="0"/>
                    </a:lnTo>
                    <a:lnTo>
                      <a:pt x="42" y="2"/>
                    </a:lnTo>
                    <a:lnTo>
                      <a:pt x="54" y="6"/>
                    </a:lnTo>
                    <a:lnTo>
                      <a:pt x="67" y="12"/>
                    </a:lnTo>
                    <a:lnTo>
                      <a:pt x="77" y="18"/>
                    </a:lnTo>
                    <a:lnTo>
                      <a:pt x="88" y="27"/>
                    </a:lnTo>
                    <a:lnTo>
                      <a:pt x="96" y="35"/>
                    </a:lnTo>
                    <a:lnTo>
                      <a:pt x="106" y="46"/>
                    </a:lnTo>
                    <a:lnTo>
                      <a:pt x="114" y="56"/>
                    </a:lnTo>
                    <a:lnTo>
                      <a:pt x="124" y="66"/>
                    </a:lnTo>
                    <a:lnTo>
                      <a:pt x="132" y="76"/>
                    </a:lnTo>
                    <a:lnTo>
                      <a:pt x="141" y="87"/>
                    </a:lnTo>
                    <a:lnTo>
                      <a:pt x="151" y="96"/>
                    </a:lnTo>
                    <a:lnTo>
                      <a:pt x="160" y="107"/>
                    </a:lnTo>
                    <a:lnTo>
                      <a:pt x="170" y="116"/>
                    </a:lnTo>
                    <a:lnTo>
                      <a:pt x="183" y="127"/>
                    </a:lnTo>
                    <a:lnTo>
                      <a:pt x="173" y="127"/>
                    </a:lnTo>
                    <a:lnTo>
                      <a:pt x="165" y="127"/>
                    </a:lnTo>
                    <a:lnTo>
                      <a:pt x="156" y="127"/>
                    </a:lnTo>
                    <a:lnTo>
                      <a:pt x="149" y="126"/>
                    </a:lnTo>
                    <a:lnTo>
                      <a:pt x="141" y="123"/>
                    </a:lnTo>
                    <a:lnTo>
                      <a:pt x="134" y="121"/>
                    </a:lnTo>
                    <a:lnTo>
                      <a:pt x="125" y="116"/>
                    </a:lnTo>
                    <a:lnTo>
                      <a:pt x="119" y="114"/>
                    </a:lnTo>
                    <a:lnTo>
                      <a:pt x="110" y="107"/>
                    </a:lnTo>
                    <a:lnTo>
                      <a:pt x="105" y="103"/>
                    </a:lnTo>
                    <a:lnTo>
                      <a:pt x="96" y="96"/>
                    </a:lnTo>
                    <a:lnTo>
                      <a:pt x="89" y="92"/>
                    </a:lnTo>
                    <a:lnTo>
                      <a:pt x="81" y="85"/>
                    </a:lnTo>
                    <a:lnTo>
                      <a:pt x="75" y="81"/>
                    </a:lnTo>
                    <a:lnTo>
                      <a:pt x="67" y="76"/>
                    </a:lnTo>
                    <a:lnTo>
                      <a:pt x="61" y="71"/>
                    </a:lnTo>
                    <a:lnTo>
                      <a:pt x="59" y="76"/>
                    </a:lnTo>
                    <a:lnTo>
                      <a:pt x="56" y="82"/>
                    </a:lnTo>
                    <a:lnTo>
                      <a:pt x="52" y="87"/>
                    </a:lnTo>
                    <a:lnTo>
                      <a:pt x="50" y="90"/>
                    </a:lnTo>
                    <a:lnTo>
                      <a:pt x="45" y="95"/>
                    </a:lnTo>
                    <a:lnTo>
                      <a:pt x="39" y="99"/>
                    </a:lnTo>
                    <a:lnTo>
                      <a:pt x="33" y="99"/>
                    </a:lnTo>
                    <a:lnTo>
                      <a:pt x="28" y="98"/>
                    </a:lnTo>
                    <a:lnTo>
                      <a:pt x="22" y="93"/>
                    </a:lnTo>
                    <a:lnTo>
                      <a:pt x="18" y="87"/>
                    </a:lnTo>
                    <a:lnTo>
                      <a:pt x="14" y="82"/>
                    </a:lnTo>
                    <a:lnTo>
                      <a:pt x="11" y="77"/>
                    </a:lnTo>
                    <a:lnTo>
                      <a:pt x="8" y="71"/>
                    </a:lnTo>
                    <a:lnTo>
                      <a:pt x="6" y="66"/>
                    </a:lnTo>
                    <a:lnTo>
                      <a:pt x="3" y="59"/>
                    </a:lnTo>
                    <a:lnTo>
                      <a:pt x="3" y="54"/>
                    </a:lnTo>
                    <a:lnTo>
                      <a:pt x="0" y="46"/>
                    </a:lnTo>
                    <a:lnTo>
                      <a:pt x="0" y="41"/>
                    </a:lnTo>
                    <a:lnTo>
                      <a:pt x="0" y="35"/>
                    </a:lnTo>
                    <a:lnTo>
                      <a:pt x="0" y="29"/>
                    </a:lnTo>
                    <a:lnTo>
                      <a:pt x="0" y="23"/>
                    </a:lnTo>
                    <a:lnTo>
                      <a:pt x="1" y="18"/>
                    </a:lnTo>
                    <a:lnTo>
                      <a:pt x="3" y="12"/>
                    </a:lnTo>
                    <a:lnTo>
                      <a:pt x="6" y="7"/>
                    </a:lnTo>
                    <a:lnTo>
                      <a:pt x="8" y="2"/>
                    </a:lnTo>
                    <a:lnTo>
                      <a:pt x="13" y="0"/>
                    </a:lnTo>
                    <a:close/>
                  </a:path>
                </a:pathLst>
              </a:custGeom>
              <a:solidFill>
                <a:srgbClr val="E6E6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80" name="Freeform 733"/>
              <p:cNvSpPr/>
              <p:nvPr/>
            </p:nvSpPr>
            <p:spPr bwMode="auto">
              <a:xfrm>
                <a:off x="3553" y="327"/>
                <a:ext cx="59" cy="54"/>
              </a:xfrm>
              <a:custGeom>
                <a:avLst/>
                <a:gdLst>
                  <a:gd name="T0" fmla="*/ 28 w 177"/>
                  <a:gd name="T1" fmla="*/ 0 h 212"/>
                  <a:gd name="T2" fmla="*/ 33 w 177"/>
                  <a:gd name="T3" fmla="*/ 0 h 212"/>
                  <a:gd name="T4" fmla="*/ 37 w 177"/>
                  <a:gd name="T5" fmla="*/ 0 h 212"/>
                  <a:gd name="T6" fmla="*/ 41 w 177"/>
                  <a:gd name="T7" fmla="*/ 1 h 212"/>
                  <a:gd name="T8" fmla="*/ 45 w 177"/>
                  <a:gd name="T9" fmla="*/ 2 h 212"/>
                  <a:gd name="T10" fmla="*/ 48 w 177"/>
                  <a:gd name="T11" fmla="*/ 4 h 212"/>
                  <a:gd name="T12" fmla="*/ 50 w 177"/>
                  <a:gd name="T13" fmla="*/ 6 h 212"/>
                  <a:gd name="T14" fmla="*/ 51 w 177"/>
                  <a:gd name="T15" fmla="*/ 8 h 212"/>
                  <a:gd name="T16" fmla="*/ 49 w 177"/>
                  <a:gd name="T17" fmla="*/ 9 h 212"/>
                  <a:gd name="T18" fmla="*/ 46 w 177"/>
                  <a:gd name="T19" fmla="*/ 9 h 212"/>
                  <a:gd name="T20" fmla="*/ 41 w 177"/>
                  <a:gd name="T21" fmla="*/ 9 h 212"/>
                  <a:gd name="T22" fmla="*/ 40 w 177"/>
                  <a:gd name="T23" fmla="*/ 11 h 212"/>
                  <a:gd name="T24" fmla="*/ 46 w 177"/>
                  <a:gd name="T25" fmla="*/ 15 h 212"/>
                  <a:gd name="T26" fmla="*/ 50 w 177"/>
                  <a:gd name="T27" fmla="*/ 15 h 212"/>
                  <a:gd name="T28" fmla="*/ 52 w 177"/>
                  <a:gd name="T29" fmla="*/ 12 h 212"/>
                  <a:gd name="T30" fmla="*/ 54 w 177"/>
                  <a:gd name="T31" fmla="*/ 12 h 212"/>
                  <a:gd name="T32" fmla="*/ 57 w 177"/>
                  <a:gd name="T33" fmla="*/ 14 h 212"/>
                  <a:gd name="T34" fmla="*/ 58 w 177"/>
                  <a:gd name="T35" fmla="*/ 16 h 212"/>
                  <a:gd name="T36" fmla="*/ 59 w 177"/>
                  <a:gd name="T37" fmla="*/ 18 h 212"/>
                  <a:gd name="T38" fmla="*/ 59 w 177"/>
                  <a:gd name="T39" fmla="*/ 21 h 212"/>
                  <a:gd name="T40" fmla="*/ 59 w 177"/>
                  <a:gd name="T41" fmla="*/ 24 h 212"/>
                  <a:gd name="T42" fmla="*/ 57 w 177"/>
                  <a:gd name="T43" fmla="*/ 27 h 212"/>
                  <a:gd name="T44" fmla="*/ 55 w 177"/>
                  <a:gd name="T45" fmla="*/ 30 h 212"/>
                  <a:gd name="T46" fmla="*/ 53 w 177"/>
                  <a:gd name="T47" fmla="*/ 31 h 212"/>
                  <a:gd name="T48" fmla="*/ 49 w 177"/>
                  <a:gd name="T49" fmla="*/ 32 h 212"/>
                  <a:gd name="T50" fmla="*/ 45 w 177"/>
                  <a:gd name="T51" fmla="*/ 31 h 212"/>
                  <a:gd name="T52" fmla="*/ 41 w 177"/>
                  <a:gd name="T53" fmla="*/ 29 h 212"/>
                  <a:gd name="T54" fmla="*/ 37 w 177"/>
                  <a:gd name="T55" fmla="*/ 26 h 212"/>
                  <a:gd name="T56" fmla="*/ 33 w 177"/>
                  <a:gd name="T57" fmla="*/ 24 h 212"/>
                  <a:gd name="T58" fmla="*/ 29 w 177"/>
                  <a:gd name="T59" fmla="*/ 25 h 212"/>
                  <a:gd name="T60" fmla="*/ 28 w 177"/>
                  <a:gd name="T61" fmla="*/ 29 h 212"/>
                  <a:gd name="T62" fmla="*/ 28 w 177"/>
                  <a:gd name="T63" fmla="*/ 33 h 212"/>
                  <a:gd name="T64" fmla="*/ 29 w 177"/>
                  <a:gd name="T65" fmla="*/ 36 h 212"/>
                  <a:gd name="T66" fmla="*/ 32 w 177"/>
                  <a:gd name="T67" fmla="*/ 38 h 212"/>
                  <a:gd name="T68" fmla="*/ 36 w 177"/>
                  <a:gd name="T69" fmla="*/ 41 h 212"/>
                  <a:gd name="T70" fmla="*/ 39 w 177"/>
                  <a:gd name="T71" fmla="*/ 43 h 212"/>
                  <a:gd name="T72" fmla="*/ 43 w 177"/>
                  <a:gd name="T73" fmla="*/ 45 h 212"/>
                  <a:gd name="T74" fmla="*/ 46 w 177"/>
                  <a:gd name="T75" fmla="*/ 47 h 212"/>
                  <a:gd name="T76" fmla="*/ 49 w 177"/>
                  <a:gd name="T77" fmla="*/ 50 h 212"/>
                  <a:gd name="T78" fmla="*/ 53 w 177"/>
                  <a:gd name="T79" fmla="*/ 51 h 212"/>
                  <a:gd name="T80" fmla="*/ 57 w 177"/>
                  <a:gd name="T81" fmla="*/ 52 h 212"/>
                  <a:gd name="T82" fmla="*/ 51 w 177"/>
                  <a:gd name="T83" fmla="*/ 54 h 212"/>
                  <a:gd name="T84" fmla="*/ 38 w 177"/>
                  <a:gd name="T85" fmla="*/ 53 h 212"/>
                  <a:gd name="T86" fmla="*/ 26 w 177"/>
                  <a:gd name="T87" fmla="*/ 51 h 212"/>
                  <a:gd name="T88" fmla="*/ 15 w 177"/>
                  <a:gd name="T89" fmla="*/ 47 h 212"/>
                  <a:gd name="T90" fmla="*/ 7 w 177"/>
                  <a:gd name="T91" fmla="*/ 42 h 212"/>
                  <a:gd name="T92" fmla="*/ 1 w 177"/>
                  <a:gd name="T93" fmla="*/ 36 h 212"/>
                  <a:gd name="T94" fmla="*/ 0 w 177"/>
                  <a:gd name="T95" fmla="*/ 28 h 212"/>
                  <a:gd name="T96" fmla="*/ 3 w 177"/>
                  <a:gd name="T97" fmla="*/ 20 h 212"/>
                  <a:gd name="T98" fmla="*/ 7 w 177"/>
                  <a:gd name="T99" fmla="*/ 15 h 212"/>
                  <a:gd name="T100" fmla="*/ 9 w 177"/>
                  <a:gd name="T101" fmla="*/ 12 h 212"/>
                  <a:gd name="T102" fmla="*/ 11 w 177"/>
                  <a:gd name="T103" fmla="*/ 9 h 212"/>
                  <a:gd name="T104" fmla="*/ 13 w 177"/>
                  <a:gd name="T105" fmla="*/ 7 h 212"/>
                  <a:gd name="T106" fmla="*/ 16 w 177"/>
                  <a:gd name="T107" fmla="*/ 3 h 212"/>
                  <a:gd name="T108" fmla="*/ 21 w 177"/>
                  <a:gd name="T109" fmla="*/ 1 h 212"/>
                  <a:gd name="T110" fmla="*/ 24 w 177"/>
                  <a:gd name="T111" fmla="*/ 0 h 212"/>
                  <a:gd name="T112" fmla="*/ 27 w 177"/>
                  <a:gd name="T113" fmla="*/ 0 h 21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77"/>
                  <a:gd name="T172" fmla="*/ 0 h 212"/>
                  <a:gd name="T173" fmla="*/ 177 w 177"/>
                  <a:gd name="T174" fmla="*/ 212 h 21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77" h="212">
                    <a:moveTo>
                      <a:pt x="81" y="0"/>
                    </a:moveTo>
                    <a:lnTo>
                      <a:pt x="85" y="0"/>
                    </a:lnTo>
                    <a:lnTo>
                      <a:pt x="92" y="0"/>
                    </a:lnTo>
                    <a:lnTo>
                      <a:pt x="98" y="0"/>
                    </a:lnTo>
                    <a:lnTo>
                      <a:pt x="105" y="1"/>
                    </a:lnTo>
                    <a:lnTo>
                      <a:pt x="110" y="1"/>
                    </a:lnTo>
                    <a:lnTo>
                      <a:pt x="117" y="3"/>
                    </a:lnTo>
                    <a:lnTo>
                      <a:pt x="124" y="4"/>
                    </a:lnTo>
                    <a:lnTo>
                      <a:pt x="131" y="7"/>
                    </a:lnTo>
                    <a:lnTo>
                      <a:pt x="135" y="9"/>
                    </a:lnTo>
                    <a:lnTo>
                      <a:pt x="141" y="12"/>
                    </a:lnTo>
                    <a:lnTo>
                      <a:pt x="145" y="14"/>
                    </a:lnTo>
                    <a:lnTo>
                      <a:pt x="149" y="18"/>
                    </a:lnTo>
                    <a:lnTo>
                      <a:pt x="151" y="22"/>
                    </a:lnTo>
                    <a:lnTo>
                      <a:pt x="153" y="26"/>
                    </a:lnTo>
                    <a:lnTo>
                      <a:pt x="153" y="31"/>
                    </a:lnTo>
                    <a:lnTo>
                      <a:pt x="155" y="39"/>
                    </a:lnTo>
                    <a:lnTo>
                      <a:pt x="148" y="37"/>
                    </a:lnTo>
                    <a:lnTo>
                      <a:pt x="142" y="37"/>
                    </a:lnTo>
                    <a:lnTo>
                      <a:pt x="138" y="37"/>
                    </a:lnTo>
                    <a:lnTo>
                      <a:pt x="134" y="37"/>
                    </a:lnTo>
                    <a:lnTo>
                      <a:pt x="124" y="35"/>
                    </a:lnTo>
                    <a:lnTo>
                      <a:pt x="114" y="37"/>
                    </a:lnTo>
                    <a:lnTo>
                      <a:pt x="121" y="42"/>
                    </a:lnTo>
                    <a:lnTo>
                      <a:pt x="130" y="50"/>
                    </a:lnTo>
                    <a:lnTo>
                      <a:pt x="138" y="58"/>
                    </a:lnTo>
                    <a:lnTo>
                      <a:pt x="147" y="67"/>
                    </a:lnTo>
                    <a:lnTo>
                      <a:pt x="151" y="58"/>
                    </a:lnTo>
                    <a:lnTo>
                      <a:pt x="153" y="52"/>
                    </a:lnTo>
                    <a:lnTo>
                      <a:pt x="156" y="48"/>
                    </a:lnTo>
                    <a:lnTo>
                      <a:pt x="159" y="47"/>
                    </a:lnTo>
                    <a:lnTo>
                      <a:pt x="163" y="46"/>
                    </a:lnTo>
                    <a:lnTo>
                      <a:pt x="169" y="52"/>
                    </a:lnTo>
                    <a:lnTo>
                      <a:pt x="170" y="55"/>
                    </a:lnTo>
                    <a:lnTo>
                      <a:pt x="173" y="58"/>
                    </a:lnTo>
                    <a:lnTo>
                      <a:pt x="173" y="62"/>
                    </a:lnTo>
                    <a:lnTo>
                      <a:pt x="176" y="67"/>
                    </a:lnTo>
                    <a:lnTo>
                      <a:pt x="177" y="72"/>
                    </a:lnTo>
                    <a:lnTo>
                      <a:pt x="177" y="78"/>
                    </a:lnTo>
                    <a:lnTo>
                      <a:pt x="177" y="84"/>
                    </a:lnTo>
                    <a:lnTo>
                      <a:pt x="177" y="89"/>
                    </a:lnTo>
                    <a:lnTo>
                      <a:pt x="176" y="95"/>
                    </a:lnTo>
                    <a:lnTo>
                      <a:pt x="174" y="101"/>
                    </a:lnTo>
                    <a:lnTo>
                      <a:pt x="172" y="106"/>
                    </a:lnTo>
                    <a:lnTo>
                      <a:pt x="170" y="111"/>
                    </a:lnTo>
                    <a:lnTo>
                      <a:pt x="166" y="116"/>
                    </a:lnTo>
                    <a:lnTo>
                      <a:pt x="162" y="119"/>
                    </a:lnTo>
                    <a:lnTo>
                      <a:pt x="158" y="123"/>
                    </a:lnTo>
                    <a:lnTo>
                      <a:pt x="152" y="127"/>
                    </a:lnTo>
                    <a:lnTo>
                      <a:pt x="147" y="126"/>
                    </a:lnTo>
                    <a:lnTo>
                      <a:pt x="141" y="124"/>
                    </a:lnTo>
                    <a:lnTo>
                      <a:pt x="134" y="121"/>
                    </a:lnTo>
                    <a:lnTo>
                      <a:pt x="130" y="118"/>
                    </a:lnTo>
                    <a:lnTo>
                      <a:pt x="124" y="113"/>
                    </a:lnTo>
                    <a:lnTo>
                      <a:pt x="117" y="110"/>
                    </a:lnTo>
                    <a:lnTo>
                      <a:pt x="112" y="103"/>
                    </a:lnTo>
                    <a:lnTo>
                      <a:pt x="107" y="101"/>
                    </a:lnTo>
                    <a:lnTo>
                      <a:pt x="98" y="95"/>
                    </a:lnTo>
                    <a:lnTo>
                      <a:pt x="89" y="96"/>
                    </a:lnTo>
                    <a:lnTo>
                      <a:pt x="87" y="99"/>
                    </a:lnTo>
                    <a:lnTo>
                      <a:pt x="85" y="105"/>
                    </a:lnTo>
                    <a:lnTo>
                      <a:pt x="84" y="112"/>
                    </a:lnTo>
                    <a:lnTo>
                      <a:pt x="84" y="124"/>
                    </a:lnTo>
                    <a:lnTo>
                      <a:pt x="84" y="129"/>
                    </a:lnTo>
                    <a:lnTo>
                      <a:pt x="85" y="135"/>
                    </a:lnTo>
                    <a:lnTo>
                      <a:pt x="88" y="140"/>
                    </a:lnTo>
                    <a:lnTo>
                      <a:pt x="92" y="146"/>
                    </a:lnTo>
                    <a:lnTo>
                      <a:pt x="96" y="150"/>
                    </a:lnTo>
                    <a:lnTo>
                      <a:pt x="102" y="155"/>
                    </a:lnTo>
                    <a:lnTo>
                      <a:pt x="107" y="159"/>
                    </a:lnTo>
                    <a:lnTo>
                      <a:pt x="113" y="165"/>
                    </a:lnTo>
                    <a:lnTo>
                      <a:pt x="117" y="167"/>
                    </a:lnTo>
                    <a:lnTo>
                      <a:pt x="124" y="172"/>
                    </a:lnTo>
                    <a:lnTo>
                      <a:pt x="128" y="176"/>
                    </a:lnTo>
                    <a:lnTo>
                      <a:pt x="134" y="182"/>
                    </a:lnTo>
                    <a:lnTo>
                      <a:pt x="138" y="185"/>
                    </a:lnTo>
                    <a:lnTo>
                      <a:pt x="144" y="190"/>
                    </a:lnTo>
                    <a:lnTo>
                      <a:pt x="147" y="196"/>
                    </a:lnTo>
                    <a:lnTo>
                      <a:pt x="151" y="201"/>
                    </a:lnTo>
                    <a:lnTo>
                      <a:pt x="158" y="201"/>
                    </a:lnTo>
                    <a:lnTo>
                      <a:pt x="165" y="203"/>
                    </a:lnTo>
                    <a:lnTo>
                      <a:pt x="170" y="206"/>
                    </a:lnTo>
                    <a:lnTo>
                      <a:pt x="172" y="212"/>
                    </a:lnTo>
                    <a:lnTo>
                      <a:pt x="152" y="212"/>
                    </a:lnTo>
                    <a:lnTo>
                      <a:pt x="133" y="212"/>
                    </a:lnTo>
                    <a:lnTo>
                      <a:pt x="113" y="210"/>
                    </a:lnTo>
                    <a:lnTo>
                      <a:pt x="95" y="206"/>
                    </a:lnTo>
                    <a:lnTo>
                      <a:pt x="78" y="200"/>
                    </a:lnTo>
                    <a:lnTo>
                      <a:pt x="61" y="193"/>
                    </a:lnTo>
                    <a:lnTo>
                      <a:pt x="46" y="185"/>
                    </a:lnTo>
                    <a:lnTo>
                      <a:pt x="34" y="176"/>
                    </a:lnTo>
                    <a:lnTo>
                      <a:pt x="20" y="165"/>
                    </a:lnTo>
                    <a:lnTo>
                      <a:pt x="11" y="152"/>
                    </a:lnTo>
                    <a:lnTo>
                      <a:pt x="4" y="140"/>
                    </a:lnTo>
                    <a:lnTo>
                      <a:pt x="1" y="127"/>
                    </a:lnTo>
                    <a:lnTo>
                      <a:pt x="0" y="111"/>
                    </a:lnTo>
                    <a:lnTo>
                      <a:pt x="3" y="95"/>
                    </a:lnTo>
                    <a:lnTo>
                      <a:pt x="10" y="78"/>
                    </a:lnTo>
                    <a:lnTo>
                      <a:pt x="21" y="62"/>
                    </a:lnTo>
                    <a:lnTo>
                      <a:pt x="22" y="57"/>
                    </a:lnTo>
                    <a:lnTo>
                      <a:pt x="25" y="52"/>
                    </a:lnTo>
                    <a:lnTo>
                      <a:pt x="28" y="46"/>
                    </a:lnTo>
                    <a:lnTo>
                      <a:pt x="31" y="41"/>
                    </a:lnTo>
                    <a:lnTo>
                      <a:pt x="34" y="36"/>
                    </a:lnTo>
                    <a:lnTo>
                      <a:pt x="36" y="31"/>
                    </a:lnTo>
                    <a:lnTo>
                      <a:pt x="39" y="26"/>
                    </a:lnTo>
                    <a:lnTo>
                      <a:pt x="42" y="23"/>
                    </a:lnTo>
                    <a:lnTo>
                      <a:pt x="49" y="13"/>
                    </a:lnTo>
                    <a:lnTo>
                      <a:pt x="57" y="7"/>
                    </a:lnTo>
                    <a:lnTo>
                      <a:pt x="63" y="3"/>
                    </a:lnTo>
                    <a:lnTo>
                      <a:pt x="67" y="2"/>
                    </a:lnTo>
                    <a:lnTo>
                      <a:pt x="73" y="0"/>
                    </a:lnTo>
                    <a:lnTo>
                      <a:pt x="81" y="0"/>
                    </a:lnTo>
                    <a:close/>
                  </a:path>
                </a:pathLst>
              </a:custGeom>
              <a:solidFill>
                <a:srgbClr val="E6E6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81" name="Freeform 734"/>
              <p:cNvSpPr/>
              <p:nvPr/>
            </p:nvSpPr>
            <p:spPr bwMode="auto">
              <a:xfrm>
                <a:off x="3531" y="329"/>
                <a:ext cx="22" cy="22"/>
              </a:xfrm>
              <a:custGeom>
                <a:avLst/>
                <a:gdLst>
                  <a:gd name="T0" fmla="*/ 14 w 67"/>
                  <a:gd name="T1" fmla="*/ 0 h 88"/>
                  <a:gd name="T2" fmla="*/ 16 w 67"/>
                  <a:gd name="T3" fmla="*/ 0 h 88"/>
                  <a:gd name="T4" fmla="*/ 18 w 67"/>
                  <a:gd name="T5" fmla="*/ 1 h 88"/>
                  <a:gd name="T6" fmla="*/ 20 w 67"/>
                  <a:gd name="T7" fmla="*/ 1 h 88"/>
                  <a:gd name="T8" fmla="*/ 21 w 67"/>
                  <a:gd name="T9" fmla="*/ 2 h 88"/>
                  <a:gd name="T10" fmla="*/ 22 w 67"/>
                  <a:gd name="T11" fmla="*/ 3 h 88"/>
                  <a:gd name="T12" fmla="*/ 22 w 67"/>
                  <a:gd name="T13" fmla="*/ 6 h 88"/>
                  <a:gd name="T14" fmla="*/ 20 w 67"/>
                  <a:gd name="T15" fmla="*/ 7 h 88"/>
                  <a:gd name="T16" fmla="*/ 18 w 67"/>
                  <a:gd name="T17" fmla="*/ 9 h 88"/>
                  <a:gd name="T18" fmla="*/ 16 w 67"/>
                  <a:gd name="T19" fmla="*/ 11 h 88"/>
                  <a:gd name="T20" fmla="*/ 13 w 67"/>
                  <a:gd name="T21" fmla="*/ 13 h 88"/>
                  <a:gd name="T22" fmla="*/ 10 w 67"/>
                  <a:gd name="T23" fmla="*/ 15 h 88"/>
                  <a:gd name="T24" fmla="*/ 8 w 67"/>
                  <a:gd name="T25" fmla="*/ 18 h 88"/>
                  <a:gd name="T26" fmla="*/ 7 w 67"/>
                  <a:gd name="T27" fmla="*/ 20 h 88"/>
                  <a:gd name="T28" fmla="*/ 6 w 67"/>
                  <a:gd name="T29" fmla="*/ 22 h 88"/>
                  <a:gd name="T30" fmla="*/ 3 w 67"/>
                  <a:gd name="T31" fmla="*/ 21 h 88"/>
                  <a:gd name="T32" fmla="*/ 1 w 67"/>
                  <a:gd name="T33" fmla="*/ 21 h 88"/>
                  <a:gd name="T34" fmla="*/ 1 w 67"/>
                  <a:gd name="T35" fmla="*/ 19 h 88"/>
                  <a:gd name="T36" fmla="*/ 0 w 67"/>
                  <a:gd name="T37" fmla="*/ 18 h 88"/>
                  <a:gd name="T38" fmla="*/ 0 w 67"/>
                  <a:gd name="T39" fmla="*/ 16 h 88"/>
                  <a:gd name="T40" fmla="*/ 0 w 67"/>
                  <a:gd name="T41" fmla="*/ 15 h 88"/>
                  <a:gd name="T42" fmla="*/ 1 w 67"/>
                  <a:gd name="T43" fmla="*/ 14 h 88"/>
                  <a:gd name="T44" fmla="*/ 1 w 67"/>
                  <a:gd name="T45" fmla="*/ 13 h 88"/>
                  <a:gd name="T46" fmla="*/ 1 w 67"/>
                  <a:gd name="T47" fmla="*/ 11 h 88"/>
                  <a:gd name="T48" fmla="*/ 2 w 67"/>
                  <a:gd name="T49" fmla="*/ 10 h 88"/>
                  <a:gd name="T50" fmla="*/ 3 w 67"/>
                  <a:gd name="T51" fmla="*/ 9 h 88"/>
                  <a:gd name="T52" fmla="*/ 4 w 67"/>
                  <a:gd name="T53" fmla="*/ 9 h 88"/>
                  <a:gd name="T54" fmla="*/ 5 w 67"/>
                  <a:gd name="T55" fmla="*/ 7 h 88"/>
                  <a:gd name="T56" fmla="*/ 6 w 67"/>
                  <a:gd name="T57" fmla="*/ 6 h 88"/>
                  <a:gd name="T58" fmla="*/ 7 w 67"/>
                  <a:gd name="T59" fmla="*/ 4 h 88"/>
                  <a:gd name="T60" fmla="*/ 9 w 67"/>
                  <a:gd name="T61" fmla="*/ 3 h 88"/>
                  <a:gd name="T62" fmla="*/ 11 w 67"/>
                  <a:gd name="T63" fmla="*/ 1 h 88"/>
                  <a:gd name="T64" fmla="*/ 14 w 67"/>
                  <a:gd name="T65" fmla="*/ 0 h 88"/>
                  <a:gd name="T66" fmla="*/ 14 w 67"/>
                  <a:gd name="T67" fmla="*/ 0 h 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7"/>
                  <a:gd name="T103" fmla="*/ 0 h 88"/>
                  <a:gd name="T104" fmla="*/ 67 w 67"/>
                  <a:gd name="T105" fmla="*/ 88 h 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7" h="88">
                    <a:moveTo>
                      <a:pt x="43" y="0"/>
                    </a:moveTo>
                    <a:lnTo>
                      <a:pt x="50" y="1"/>
                    </a:lnTo>
                    <a:lnTo>
                      <a:pt x="56" y="2"/>
                    </a:lnTo>
                    <a:lnTo>
                      <a:pt x="60" y="5"/>
                    </a:lnTo>
                    <a:lnTo>
                      <a:pt x="64" y="7"/>
                    </a:lnTo>
                    <a:lnTo>
                      <a:pt x="67" y="13"/>
                    </a:lnTo>
                    <a:lnTo>
                      <a:pt x="67" y="22"/>
                    </a:lnTo>
                    <a:lnTo>
                      <a:pt x="61" y="28"/>
                    </a:lnTo>
                    <a:lnTo>
                      <a:pt x="56" y="37"/>
                    </a:lnTo>
                    <a:lnTo>
                      <a:pt x="48" y="45"/>
                    </a:lnTo>
                    <a:lnTo>
                      <a:pt x="41" y="54"/>
                    </a:lnTo>
                    <a:lnTo>
                      <a:pt x="31" y="62"/>
                    </a:lnTo>
                    <a:lnTo>
                      <a:pt x="25" y="71"/>
                    </a:lnTo>
                    <a:lnTo>
                      <a:pt x="20" y="79"/>
                    </a:lnTo>
                    <a:lnTo>
                      <a:pt x="18" y="88"/>
                    </a:lnTo>
                    <a:lnTo>
                      <a:pt x="10" y="85"/>
                    </a:lnTo>
                    <a:lnTo>
                      <a:pt x="4" y="82"/>
                    </a:lnTo>
                    <a:lnTo>
                      <a:pt x="2" y="76"/>
                    </a:lnTo>
                    <a:lnTo>
                      <a:pt x="0" y="70"/>
                    </a:lnTo>
                    <a:lnTo>
                      <a:pt x="0" y="65"/>
                    </a:lnTo>
                    <a:lnTo>
                      <a:pt x="0" y="60"/>
                    </a:lnTo>
                    <a:lnTo>
                      <a:pt x="2" y="56"/>
                    </a:lnTo>
                    <a:lnTo>
                      <a:pt x="3" y="51"/>
                    </a:lnTo>
                    <a:lnTo>
                      <a:pt x="4" y="46"/>
                    </a:lnTo>
                    <a:lnTo>
                      <a:pt x="6" y="41"/>
                    </a:lnTo>
                    <a:lnTo>
                      <a:pt x="8" y="37"/>
                    </a:lnTo>
                    <a:lnTo>
                      <a:pt x="11" y="34"/>
                    </a:lnTo>
                    <a:lnTo>
                      <a:pt x="14" y="28"/>
                    </a:lnTo>
                    <a:lnTo>
                      <a:pt x="18" y="22"/>
                    </a:lnTo>
                    <a:lnTo>
                      <a:pt x="22" y="17"/>
                    </a:lnTo>
                    <a:lnTo>
                      <a:pt x="28" y="13"/>
                    </a:lnTo>
                    <a:lnTo>
                      <a:pt x="35" y="5"/>
                    </a:lnTo>
                    <a:lnTo>
                      <a:pt x="43" y="0"/>
                    </a:lnTo>
                    <a:close/>
                  </a:path>
                </a:pathLst>
              </a:custGeom>
              <a:solidFill>
                <a:srgbClr val="F59E92"/>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82" name="Freeform 735"/>
              <p:cNvSpPr/>
              <p:nvPr/>
            </p:nvSpPr>
            <p:spPr bwMode="auto">
              <a:xfrm>
                <a:off x="3214" y="335"/>
                <a:ext cx="13" cy="21"/>
              </a:xfrm>
              <a:custGeom>
                <a:avLst/>
                <a:gdLst>
                  <a:gd name="T0" fmla="*/ 9 w 41"/>
                  <a:gd name="T1" fmla="*/ 0 h 85"/>
                  <a:gd name="T2" fmla="*/ 10 w 41"/>
                  <a:gd name="T3" fmla="*/ 1 h 85"/>
                  <a:gd name="T4" fmla="*/ 10 w 41"/>
                  <a:gd name="T5" fmla="*/ 3 h 85"/>
                  <a:gd name="T6" fmla="*/ 11 w 41"/>
                  <a:gd name="T7" fmla="*/ 4 h 85"/>
                  <a:gd name="T8" fmla="*/ 12 w 41"/>
                  <a:gd name="T9" fmla="*/ 6 h 85"/>
                  <a:gd name="T10" fmla="*/ 12 w 41"/>
                  <a:gd name="T11" fmla="*/ 7 h 85"/>
                  <a:gd name="T12" fmla="*/ 13 w 41"/>
                  <a:gd name="T13" fmla="*/ 9 h 85"/>
                  <a:gd name="T14" fmla="*/ 13 w 41"/>
                  <a:gd name="T15" fmla="*/ 10 h 85"/>
                  <a:gd name="T16" fmla="*/ 13 w 41"/>
                  <a:gd name="T17" fmla="*/ 12 h 85"/>
                  <a:gd name="T18" fmla="*/ 13 w 41"/>
                  <a:gd name="T19" fmla="*/ 13 h 85"/>
                  <a:gd name="T20" fmla="*/ 13 w 41"/>
                  <a:gd name="T21" fmla="*/ 15 h 85"/>
                  <a:gd name="T22" fmla="*/ 12 w 41"/>
                  <a:gd name="T23" fmla="*/ 16 h 85"/>
                  <a:gd name="T24" fmla="*/ 11 w 41"/>
                  <a:gd name="T25" fmla="*/ 18 h 85"/>
                  <a:gd name="T26" fmla="*/ 9 w 41"/>
                  <a:gd name="T27" fmla="*/ 18 h 85"/>
                  <a:gd name="T28" fmla="*/ 8 w 41"/>
                  <a:gd name="T29" fmla="*/ 19 h 85"/>
                  <a:gd name="T30" fmla="*/ 5 w 41"/>
                  <a:gd name="T31" fmla="*/ 20 h 85"/>
                  <a:gd name="T32" fmla="*/ 3 w 41"/>
                  <a:gd name="T33" fmla="*/ 21 h 85"/>
                  <a:gd name="T34" fmla="*/ 2 w 41"/>
                  <a:gd name="T35" fmla="*/ 19 h 85"/>
                  <a:gd name="T36" fmla="*/ 2 w 41"/>
                  <a:gd name="T37" fmla="*/ 17 h 85"/>
                  <a:gd name="T38" fmla="*/ 2 w 41"/>
                  <a:gd name="T39" fmla="*/ 15 h 85"/>
                  <a:gd name="T40" fmla="*/ 1 w 41"/>
                  <a:gd name="T41" fmla="*/ 14 h 85"/>
                  <a:gd name="T42" fmla="*/ 0 w 41"/>
                  <a:gd name="T43" fmla="*/ 12 h 85"/>
                  <a:gd name="T44" fmla="*/ 0 w 41"/>
                  <a:gd name="T45" fmla="*/ 10 h 85"/>
                  <a:gd name="T46" fmla="*/ 0 w 41"/>
                  <a:gd name="T47" fmla="*/ 9 h 85"/>
                  <a:gd name="T48" fmla="*/ 0 w 41"/>
                  <a:gd name="T49" fmla="*/ 7 h 85"/>
                  <a:gd name="T50" fmla="*/ 0 w 41"/>
                  <a:gd name="T51" fmla="*/ 7 h 85"/>
                  <a:gd name="T52" fmla="*/ 1 w 41"/>
                  <a:gd name="T53" fmla="*/ 8 h 85"/>
                  <a:gd name="T54" fmla="*/ 2 w 41"/>
                  <a:gd name="T55" fmla="*/ 10 h 85"/>
                  <a:gd name="T56" fmla="*/ 3 w 41"/>
                  <a:gd name="T57" fmla="*/ 10 h 85"/>
                  <a:gd name="T58" fmla="*/ 3 w 41"/>
                  <a:gd name="T59" fmla="*/ 11 h 85"/>
                  <a:gd name="T60" fmla="*/ 5 w 41"/>
                  <a:gd name="T61" fmla="*/ 10 h 85"/>
                  <a:gd name="T62" fmla="*/ 6 w 41"/>
                  <a:gd name="T63" fmla="*/ 9 h 85"/>
                  <a:gd name="T64" fmla="*/ 7 w 41"/>
                  <a:gd name="T65" fmla="*/ 8 h 85"/>
                  <a:gd name="T66" fmla="*/ 8 w 41"/>
                  <a:gd name="T67" fmla="*/ 7 h 85"/>
                  <a:gd name="T68" fmla="*/ 8 w 41"/>
                  <a:gd name="T69" fmla="*/ 5 h 85"/>
                  <a:gd name="T70" fmla="*/ 9 w 41"/>
                  <a:gd name="T71" fmla="*/ 4 h 85"/>
                  <a:gd name="T72" fmla="*/ 9 w 41"/>
                  <a:gd name="T73" fmla="*/ 3 h 85"/>
                  <a:gd name="T74" fmla="*/ 9 w 41"/>
                  <a:gd name="T75" fmla="*/ 2 h 85"/>
                  <a:gd name="T76" fmla="*/ 9 w 41"/>
                  <a:gd name="T77" fmla="*/ 1 h 85"/>
                  <a:gd name="T78" fmla="*/ 9 w 41"/>
                  <a:gd name="T79" fmla="*/ 0 h 85"/>
                  <a:gd name="T80" fmla="*/ 9 w 41"/>
                  <a:gd name="T81" fmla="*/ 0 h 8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1"/>
                  <a:gd name="T124" fmla="*/ 0 h 85"/>
                  <a:gd name="T125" fmla="*/ 41 w 41"/>
                  <a:gd name="T126" fmla="*/ 85 h 8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1" h="85">
                    <a:moveTo>
                      <a:pt x="27" y="0"/>
                    </a:moveTo>
                    <a:lnTo>
                      <a:pt x="30" y="5"/>
                    </a:lnTo>
                    <a:lnTo>
                      <a:pt x="32" y="11"/>
                    </a:lnTo>
                    <a:lnTo>
                      <a:pt x="34" y="16"/>
                    </a:lnTo>
                    <a:lnTo>
                      <a:pt x="37" y="23"/>
                    </a:lnTo>
                    <a:lnTo>
                      <a:pt x="37" y="29"/>
                    </a:lnTo>
                    <a:lnTo>
                      <a:pt x="40" y="37"/>
                    </a:lnTo>
                    <a:lnTo>
                      <a:pt x="40" y="42"/>
                    </a:lnTo>
                    <a:lnTo>
                      <a:pt x="41" y="49"/>
                    </a:lnTo>
                    <a:lnTo>
                      <a:pt x="40" y="54"/>
                    </a:lnTo>
                    <a:lnTo>
                      <a:pt x="40" y="60"/>
                    </a:lnTo>
                    <a:lnTo>
                      <a:pt x="37" y="65"/>
                    </a:lnTo>
                    <a:lnTo>
                      <a:pt x="34" y="71"/>
                    </a:lnTo>
                    <a:lnTo>
                      <a:pt x="29" y="73"/>
                    </a:lnTo>
                    <a:lnTo>
                      <a:pt x="25" y="78"/>
                    </a:lnTo>
                    <a:lnTo>
                      <a:pt x="16" y="81"/>
                    </a:lnTo>
                    <a:lnTo>
                      <a:pt x="8" y="85"/>
                    </a:lnTo>
                    <a:lnTo>
                      <a:pt x="7" y="77"/>
                    </a:lnTo>
                    <a:lnTo>
                      <a:pt x="5" y="70"/>
                    </a:lnTo>
                    <a:lnTo>
                      <a:pt x="5" y="62"/>
                    </a:lnTo>
                    <a:lnTo>
                      <a:pt x="4" y="56"/>
                    </a:lnTo>
                    <a:lnTo>
                      <a:pt x="1" y="48"/>
                    </a:lnTo>
                    <a:lnTo>
                      <a:pt x="1" y="42"/>
                    </a:lnTo>
                    <a:lnTo>
                      <a:pt x="0" y="36"/>
                    </a:lnTo>
                    <a:lnTo>
                      <a:pt x="0" y="29"/>
                    </a:lnTo>
                    <a:lnTo>
                      <a:pt x="1" y="29"/>
                    </a:lnTo>
                    <a:lnTo>
                      <a:pt x="4" y="34"/>
                    </a:lnTo>
                    <a:lnTo>
                      <a:pt x="5" y="39"/>
                    </a:lnTo>
                    <a:lnTo>
                      <a:pt x="8" y="42"/>
                    </a:lnTo>
                    <a:lnTo>
                      <a:pt x="11" y="44"/>
                    </a:lnTo>
                    <a:lnTo>
                      <a:pt x="16" y="42"/>
                    </a:lnTo>
                    <a:lnTo>
                      <a:pt x="20" y="37"/>
                    </a:lnTo>
                    <a:lnTo>
                      <a:pt x="22" y="31"/>
                    </a:lnTo>
                    <a:lnTo>
                      <a:pt x="25" y="27"/>
                    </a:lnTo>
                    <a:lnTo>
                      <a:pt x="25" y="22"/>
                    </a:lnTo>
                    <a:lnTo>
                      <a:pt x="27" y="18"/>
                    </a:lnTo>
                    <a:lnTo>
                      <a:pt x="27" y="14"/>
                    </a:lnTo>
                    <a:lnTo>
                      <a:pt x="27" y="7"/>
                    </a:lnTo>
                    <a:lnTo>
                      <a:pt x="27" y="3"/>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83" name="Freeform 736"/>
              <p:cNvSpPr/>
              <p:nvPr/>
            </p:nvSpPr>
            <p:spPr bwMode="auto">
              <a:xfrm>
                <a:off x="3617" y="337"/>
                <a:ext cx="114" cy="57"/>
              </a:xfrm>
              <a:custGeom>
                <a:avLst/>
                <a:gdLst>
                  <a:gd name="T0" fmla="*/ 64 w 342"/>
                  <a:gd name="T1" fmla="*/ 1 h 228"/>
                  <a:gd name="T2" fmla="*/ 71 w 342"/>
                  <a:gd name="T3" fmla="*/ 2 h 228"/>
                  <a:gd name="T4" fmla="*/ 78 w 342"/>
                  <a:gd name="T5" fmla="*/ 4 h 228"/>
                  <a:gd name="T6" fmla="*/ 84 w 342"/>
                  <a:gd name="T7" fmla="*/ 6 h 228"/>
                  <a:gd name="T8" fmla="*/ 91 w 342"/>
                  <a:gd name="T9" fmla="*/ 8 h 228"/>
                  <a:gd name="T10" fmla="*/ 97 w 342"/>
                  <a:gd name="T11" fmla="*/ 11 h 228"/>
                  <a:gd name="T12" fmla="*/ 104 w 342"/>
                  <a:gd name="T13" fmla="*/ 13 h 228"/>
                  <a:gd name="T14" fmla="*/ 110 w 342"/>
                  <a:gd name="T15" fmla="*/ 14 h 228"/>
                  <a:gd name="T16" fmla="*/ 112 w 342"/>
                  <a:gd name="T17" fmla="*/ 18 h 228"/>
                  <a:gd name="T18" fmla="*/ 108 w 342"/>
                  <a:gd name="T19" fmla="*/ 22 h 228"/>
                  <a:gd name="T20" fmla="*/ 102 w 342"/>
                  <a:gd name="T21" fmla="*/ 27 h 228"/>
                  <a:gd name="T22" fmla="*/ 96 w 342"/>
                  <a:gd name="T23" fmla="*/ 31 h 228"/>
                  <a:gd name="T24" fmla="*/ 89 w 342"/>
                  <a:gd name="T25" fmla="*/ 35 h 228"/>
                  <a:gd name="T26" fmla="*/ 82 w 342"/>
                  <a:gd name="T27" fmla="*/ 39 h 228"/>
                  <a:gd name="T28" fmla="*/ 75 w 342"/>
                  <a:gd name="T29" fmla="*/ 44 h 228"/>
                  <a:gd name="T30" fmla="*/ 68 w 342"/>
                  <a:gd name="T31" fmla="*/ 48 h 228"/>
                  <a:gd name="T32" fmla="*/ 62 w 342"/>
                  <a:gd name="T33" fmla="*/ 53 h 228"/>
                  <a:gd name="T34" fmla="*/ 55 w 342"/>
                  <a:gd name="T35" fmla="*/ 56 h 228"/>
                  <a:gd name="T36" fmla="*/ 47 w 342"/>
                  <a:gd name="T37" fmla="*/ 57 h 228"/>
                  <a:gd name="T38" fmla="*/ 38 w 342"/>
                  <a:gd name="T39" fmla="*/ 57 h 228"/>
                  <a:gd name="T40" fmla="*/ 29 w 342"/>
                  <a:gd name="T41" fmla="*/ 55 h 228"/>
                  <a:gd name="T42" fmla="*/ 21 w 342"/>
                  <a:gd name="T43" fmla="*/ 53 h 228"/>
                  <a:gd name="T44" fmla="*/ 12 w 342"/>
                  <a:gd name="T45" fmla="*/ 51 h 228"/>
                  <a:gd name="T46" fmla="*/ 4 w 342"/>
                  <a:gd name="T47" fmla="*/ 48 h 228"/>
                  <a:gd name="T48" fmla="*/ 2 w 342"/>
                  <a:gd name="T49" fmla="*/ 45 h 228"/>
                  <a:gd name="T50" fmla="*/ 3 w 342"/>
                  <a:gd name="T51" fmla="*/ 42 h 228"/>
                  <a:gd name="T52" fmla="*/ 2 w 342"/>
                  <a:gd name="T53" fmla="*/ 39 h 228"/>
                  <a:gd name="T54" fmla="*/ 1 w 342"/>
                  <a:gd name="T55" fmla="*/ 36 h 228"/>
                  <a:gd name="T56" fmla="*/ 0 w 342"/>
                  <a:gd name="T57" fmla="*/ 33 h 228"/>
                  <a:gd name="T58" fmla="*/ 0 w 342"/>
                  <a:gd name="T59" fmla="*/ 29 h 228"/>
                  <a:gd name="T60" fmla="*/ 2 w 342"/>
                  <a:gd name="T61" fmla="*/ 27 h 228"/>
                  <a:gd name="T62" fmla="*/ 8 w 342"/>
                  <a:gd name="T63" fmla="*/ 24 h 228"/>
                  <a:gd name="T64" fmla="*/ 15 w 342"/>
                  <a:gd name="T65" fmla="*/ 21 h 228"/>
                  <a:gd name="T66" fmla="*/ 20 w 342"/>
                  <a:gd name="T67" fmla="*/ 20 h 228"/>
                  <a:gd name="T68" fmla="*/ 25 w 342"/>
                  <a:gd name="T69" fmla="*/ 20 h 228"/>
                  <a:gd name="T70" fmla="*/ 29 w 342"/>
                  <a:gd name="T71" fmla="*/ 21 h 228"/>
                  <a:gd name="T72" fmla="*/ 34 w 342"/>
                  <a:gd name="T73" fmla="*/ 23 h 228"/>
                  <a:gd name="T74" fmla="*/ 39 w 342"/>
                  <a:gd name="T75" fmla="*/ 24 h 228"/>
                  <a:gd name="T76" fmla="*/ 43 w 342"/>
                  <a:gd name="T77" fmla="*/ 26 h 228"/>
                  <a:gd name="T78" fmla="*/ 49 w 342"/>
                  <a:gd name="T79" fmla="*/ 26 h 228"/>
                  <a:gd name="T80" fmla="*/ 53 w 342"/>
                  <a:gd name="T81" fmla="*/ 28 h 228"/>
                  <a:gd name="T82" fmla="*/ 56 w 342"/>
                  <a:gd name="T83" fmla="*/ 31 h 228"/>
                  <a:gd name="T84" fmla="*/ 60 w 342"/>
                  <a:gd name="T85" fmla="*/ 31 h 228"/>
                  <a:gd name="T86" fmla="*/ 64 w 342"/>
                  <a:gd name="T87" fmla="*/ 30 h 228"/>
                  <a:gd name="T88" fmla="*/ 68 w 342"/>
                  <a:gd name="T89" fmla="*/ 28 h 228"/>
                  <a:gd name="T90" fmla="*/ 72 w 342"/>
                  <a:gd name="T91" fmla="*/ 25 h 228"/>
                  <a:gd name="T92" fmla="*/ 76 w 342"/>
                  <a:gd name="T93" fmla="*/ 23 h 228"/>
                  <a:gd name="T94" fmla="*/ 81 w 342"/>
                  <a:gd name="T95" fmla="*/ 21 h 228"/>
                  <a:gd name="T96" fmla="*/ 82 w 342"/>
                  <a:gd name="T97" fmla="*/ 19 h 228"/>
                  <a:gd name="T98" fmla="*/ 77 w 342"/>
                  <a:gd name="T99" fmla="*/ 17 h 228"/>
                  <a:gd name="T100" fmla="*/ 71 w 342"/>
                  <a:gd name="T101" fmla="*/ 14 h 228"/>
                  <a:gd name="T102" fmla="*/ 64 w 342"/>
                  <a:gd name="T103" fmla="*/ 12 h 228"/>
                  <a:gd name="T104" fmla="*/ 59 w 342"/>
                  <a:gd name="T105" fmla="*/ 11 h 228"/>
                  <a:gd name="T106" fmla="*/ 56 w 342"/>
                  <a:gd name="T107" fmla="*/ 9 h 228"/>
                  <a:gd name="T108" fmla="*/ 53 w 342"/>
                  <a:gd name="T109" fmla="*/ 7 h 228"/>
                  <a:gd name="T110" fmla="*/ 52 w 342"/>
                  <a:gd name="T111" fmla="*/ 4 h 228"/>
                  <a:gd name="T112" fmla="*/ 54 w 342"/>
                  <a:gd name="T113" fmla="*/ 2 h 228"/>
                  <a:gd name="T114" fmla="*/ 58 w 342"/>
                  <a:gd name="T115" fmla="*/ 1 h 228"/>
                  <a:gd name="T116" fmla="*/ 61 w 342"/>
                  <a:gd name="T117" fmla="*/ 0 h 22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42"/>
                  <a:gd name="T178" fmla="*/ 0 h 228"/>
                  <a:gd name="T179" fmla="*/ 342 w 342"/>
                  <a:gd name="T180" fmla="*/ 228 h 22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42" h="228">
                    <a:moveTo>
                      <a:pt x="183" y="0"/>
                    </a:moveTo>
                    <a:lnTo>
                      <a:pt x="193" y="2"/>
                    </a:lnTo>
                    <a:lnTo>
                      <a:pt x="202" y="4"/>
                    </a:lnTo>
                    <a:lnTo>
                      <a:pt x="212" y="8"/>
                    </a:lnTo>
                    <a:lnTo>
                      <a:pt x="223" y="11"/>
                    </a:lnTo>
                    <a:lnTo>
                      <a:pt x="233" y="15"/>
                    </a:lnTo>
                    <a:lnTo>
                      <a:pt x="243" y="20"/>
                    </a:lnTo>
                    <a:lnTo>
                      <a:pt x="253" y="24"/>
                    </a:lnTo>
                    <a:lnTo>
                      <a:pt x="264" y="30"/>
                    </a:lnTo>
                    <a:lnTo>
                      <a:pt x="272" y="33"/>
                    </a:lnTo>
                    <a:lnTo>
                      <a:pt x="283" y="38"/>
                    </a:lnTo>
                    <a:lnTo>
                      <a:pt x="292" y="42"/>
                    </a:lnTo>
                    <a:lnTo>
                      <a:pt x="303" y="47"/>
                    </a:lnTo>
                    <a:lnTo>
                      <a:pt x="311" y="51"/>
                    </a:lnTo>
                    <a:lnTo>
                      <a:pt x="322" y="55"/>
                    </a:lnTo>
                    <a:lnTo>
                      <a:pt x="331" y="58"/>
                    </a:lnTo>
                    <a:lnTo>
                      <a:pt x="342" y="63"/>
                    </a:lnTo>
                    <a:lnTo>
                      <a:pt x="336" y="71"/>
                    </a:lnTo>
                    <a:lnTo>
                      <a:pt x="331" y="80"/>
                    </a:lnTo>
                    <a:lnTo>
                      <a:pt x="324" y="89"/>
                    </a:lnTo>
                    <a:lnTo>
                      <a:pt x="317" y="97"/>
                    </a:lnTo>
                    <a:lnTo>
                      <a:pt x="307" y="106"/>
                    </a:lnTo>
                    <a:lnTo>
                      <a:pt x="299" y="114"/>
                    </a:lnTo>
                    <a:lnTo>
                      <a:pt x="289" y="123"/>
                    </a:lnTo>
                    <a:lnTo>
                      <a:pt x="279" y="133"/>
                    </a:lnTo>
                    <a:lnTo>
                      <a:pt x="268" y="140"/>
                    </a:lnTo>
                    <a:lnTo>
                      <a:pt x="257" y="148"/>
                    </a:lnTo>
                    <a:lnTo>
                      <a:pt x="246" y="157"/>
                    </a:lnTo>
                    <a:lnTo>
                      <a:pt x="236" y="166"/>
                    </a:lnTo>
                    <a:lnTo>
                      <a:pt x="225" y="174"/>
                    </a:lnTo>
                    <a:lnTo>
                      <a:pt x="215" y="183"/>
                    </a:lnTo>
                    <a:lnTo>
                      <a:pt x="205" y="191"/>
                    </a:lnTo>
                    <a:lnTo>
                      <a:pt x="198" y="201"/>
                    </a:lnTo>
                    <a:lnTo>
                      <a:pt x="187" y="211"/>
                    </a:lnTo>
                    <a:lnTo>
                      <a:pt x="176" y="217"/>
                    </a:lnTo>
                    <a:lnTo>
                      <a:pt x="165" y="222"/>
                    </a:lnTo>
                    <a:lnTo>
                      <a:pt x="152" y="227"/>
                    </a:lnTo>
                    <a:lnTo>
                      <a:pt x="140" y="227"/>
                    </a:lnTo>
                    <a:lnTo>
                      <a:pt x="127" y="228"/>
                    </a:lnTo>
                    <a:lnTo>
                      <a:pt x="115" y="226"/>
                    </a:lnTo>
                    <a:lnTo>
                      <a:pt x="102" y="224"/>
                    </a:lnTo>
                    <a:lnTo>
                      <a:pt x="88" y="219"/>
                    </a:lnTo>
                    <a:lnTo>
                      <a:pt x="75" y="216"/>
                    </a:lnTo>
                    <a:lnTo>
                      <a:pt x="62" y="211"/>
                    </a:lnTo>
                    <a:lnTo>
                      <a:pt x="50" y="207"/>
                    </a:lnTo>
                    <a:lnTo>
                      <a:pt x="36" y="202"/>
                    </a:lnTo>
                    <a:lnTo>
                      <a:pt x="25" y="196"/>
                    </a:lnTo>
                    <a:lnTo>
                      <a:pt x="13" y="192"/>
                    </a:lnTo>
                    <a:lnTo>
                      <a:pt x="2" y="190"/>
                    </a:lnTo>
                    <a:lnTo>
                      <a:pt x="6" y="181"/>
                    </a:lnTo>
                    <a:lnTo>
                      <a:pt x="9" y="177"/>
                    </a:lnTo>
                    <a:lnTo>
                      <a:pt x="9" y="168"/>
                    </a:lnTo>
                    <a:lnTo>
                      <a:pt x="9" y="162"/>
                    </a:lnTo>
                    <a:lnTo>
                      <a:pt x="7" y="156"/>
                    </a:lnTo>
                    <a:lnTo>
                      <a:pt x="6" y="150"/>
                    </a:lnTo>
                    <a:lnTo>
                      <a:pt x="3" y="142"/>
                    </a:lnTo>
                    <a:lnTo>
                      <a:pt x="2" y="136"/>
                    </a:lnTo>
                    <a:lnTo>
                      <a:pt x="0" y="130"/>
                    </a:lnTo>
                    <a:lnTo>
                      <a:pt x="0" y="124"/>
                    </a:lnTo>
                    <a:lnTo>
                      <a:pt x="0" y="117"/>
                    </a:lnTo>
                    <a:lnTo>
                      <a:pt x="3" y="112"/>
                    </a:lnTo>
                    <a:lnTo>
                      <a:pt x="7" y="107"/>
                    </a:lnTo>
                    <a:lnTo>
                      <a:pt x="14" y="102"/>
                    </a:lnTo>
                    <a:lnTo>
                      <a:pt x="24" y="96"/>
                    </a:lnTo>
                    <a:lnTo>
                      <a:pt x="38" y="92"/>
                    </a:lnTo>
                    <a:lnTo>
                      <a:pt x="45" y="85"/>
                    </a:lnTo>
                    <a:lnTo>
                      <a:pt x="52" y="81"/>
                    </a:lnTo>
                    <a:lnTo>
                      <a:pt x="59" y="79"/>
                    </a:lnTo>
                    <a:lnTo>
                      <a:pt x="67" y="79"/>
                    </a:lnTo>
                    <a:lnTo>
                      <a:pt x="74" y="79"/>
                    </a:lnTo>
                    <a:lnTo>
                      <a:pt x="81" y="81"/>
                    </a:lnTo>
                    <a:lnTo>
                      <a:pt x="88" y="84"/>
                    </a:lnTo>
                    <a:lnTo>
                      <a:pt x="95" y="87"/>
                    </a:lnTo>
                    <a:lnTo>
                      <a:pt x="101" y="90"/>
                    </a:lnTo>
                    <a:lnTo>
                      <a:pt x="109" y="92"/>
                    </a:lnTo>
                    <a:lnTo>
                      <a:pt x="116" y="96"/>
                    </a:lnTo>
                    <a:lnTo>
                      <a:pt x="123" y="100"/>
                    </a:lnTo>
                    <a:lnTo>
                      <a:pt x="130" y="102"/>
                    </a:lnTo>
                    <a:lnTo>
                      <a:pt x="138" y="104"/>
                    </a:lnTo>
                    <a:lnTo>
                      <a:pt x="147" y="104"/>
                    </a:lnTo>
                    <a:lnTo>
                      <a:pt x="155" y="104"/>
                    </a:lnTo>
                    <a:lnTo>
                      <a:pt x="159" y="113"/>
                    </a:lnTo>
                    <a:lnTo>
                      <a:pt x="165" y="119"/>
                    </a:lnTo>
                    <a:lnTo>
                      <a:pt x="169" y="123"/>
                    </a:lnTo>
                    <a:lnTo>
                      <a:pt x="176" y="125"/>
                    </a:lnTo>
                    <a:lnTo>
                      <a:pt x="180" y="124"/>
                    </a:lnTo>
                    <a:lnTo>
                      <a:pt x="186" y="124"/>
                    </a:lnTo>
                    <a:lnTo>
                      <a:pt x="193" y="120"/>
                    </a:lnTo>
                    <a:lnTo>
                      <a:pt x="198" y="117"/>
                    </a:lnTo>
                    <a:lnTo>
                      <a:pt x="204" y="111"/>
                    </a:lnTo>
                    <a:lnTo>
                      <a:pt x="209" y="106"/>
                    </a:lnTo>
                    <a:lnTo>
                      <a:pt x="215" y="101"/>
                    </a:lnTo>
                    <a:lnTo>
                      <a:pt x="222" y="96"/>
                    </a:lnTo>
                    <a:lnTo>
                      <a:pt x="229" y="90"/>
                    </a:lnTo>
                    <a:lnTo>
                      <a:pt x="237" y="86"/>
                    </a:lnTo>
                    <a:lnTo>
                      <a:pt x="244" y="82"/>
                    </a:lnTo>
                    <a:lnTo>
                      <a:pt x="253" y="81"/>
                    </a:lnTo>
                    <a:lnTo>
                      <a:pt x="247" y="76"/>
                    </a:lnTo>
                    <a:lnTo>
                      <a:pt x="240" y="73"/>
                    </a:lnTo>
                    <a:lnTo>
                      <a:pt x="232" y="68"/>
                    </a:lnTo>
                    <a:lnTo>
                      <a:pt x="222" y="64"/>
                    </a:lnTo>
                    <a:lnTo>
                      <a:pt x="212" y="58"/>
                    </a:lnTo>
                    <a:lnTo>
                      <a:pt x="201" y="54"/>
                    </a:lnTo>
                    <a:lnTo>
                      <a:pt x="193" y="49"/>
                    </a:lnTo>
                    <a:lnTo>
                      <a:pt x="183" y="46"/>
                    </a:lnTo>
                    <a:lnTo>
                      <a:pt x="177" y="42"/>
                    </a:lnTo>
                    <a:lnTo>
                      <a:pt x="172" y="40"/>
                    </a:lnTo>
                    <a:lnTo>
                      <a:pt x="168" y="36"/>
                    </a:lnTo>
                    <a:lnTo>
                      <a:pt x="165" y="33"/>
                    </a:lnTo>
                    <a:lnTo>
                      <a:pt x="159" y="27"/>
                    </a:lnTo>
                    <a:lnTo>
                      <a:pt x="156" y="22"/>
                    </a:lnTo>
                    <a:lnTo>
                      <a:pt x="156" y="16"/>
                    </a:lnTo>
                    <a:lnTo>
                      <a:pt x="161" y="10"/>
                    </a:lnTo>
                    <a:lnTo>
                      <a:pt x="163" y="8"/>
                    </a:lnTo>
                    <a:lnTo>
                      <a:pt x="169" y="5"/>
                    </a:lnTo>
                    <a:lnTo>
                      <a:pt x="174" y="3"/>
                    </a:lnTo>
                    <a:lnTo>
                      <a:pt x="183" y="0"/>
                    </a:lnTo>
                    <a:close/>
                  </a:path>
                </a:pathLst>
              </a:custGeom>
              <a:solidFill>
                <a:srgbClr val="FFFFC2"/>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84" name="Freeform 737"/>
              <p:cNvSpPr/>
              <p:nvPr/>
            </p:nvSpPr>
            <p:spPr bwMode="auto">
              <a:xfrm>
                <a:off x="3130" y="338"/>
                <a:ext cx="7" cy="26"/>
              </a:xfrm>
              <a:custGeom>
                <a:avLst/>
                <a:gdLst>
                  <a:gd name="T0" fmla="*/ 6 w 21"/>
                  <a:gd name="T1" fmla="*/ 0 h 104"/>
                  <a:gd name="T2" fmla="*/ 6 w 21"/>
                  <a:gd name="T3" fmla="*/ 1 h 104"/>
                  <a:gd name="T4" fmla="*/ 7 w 21"/>
                  <a:gd name="T5" fmla="*/ 3 h 104"/>
                  <a:gd name="T6" fmla="*/ 7 w 21"/>
                  <a:gd name="T7" fmla="*/ 5 h 104"/>
                  <a:gd name="T8" fmla="*/ 7 w 21"/>
                  <a:gd name="T9" fmla="*/ 7 h 104"/>
                  <a:gd name="T10" fmla="*/ 6 w 21"/>
                  <a:gd name="T11" fmla="*/ 8 h 104"/>
                  <a:gd name="T12" fmla="*/ 6 w 21"/>
                  <a:gd name="T13" fmla="*/ 10 h 104"/>
                  <a:gd name="T14" fmla="*/ 5 w 21"/>
                  <a:gd name="T15" fmla="*/ 12 h 104"/>
                  <a:gd name="T16" fmla="*/ 5 w 21"/>
                  <a:gd name="T17" fmla="*/ 13 h 104"/>
                  <a:gd name="T18" fmla="*/ 4 w 21"/>
                  <a:gd name="T19" fmla="*/ 15 h 104"/>
                  <a:gd name="T20" fmla="*/ 4 w 21"/>
                  <a:gd name="T21" fmla="*/ 17 h 104"/>
                  <a:gd name="T22" fmla="*/ 3 w 21"/>
                  <a:gd name="T23" fmla="*/ 18 h 104"/>
                  <a:gd name="T24" fmla="*/ 3 w 21"/>
                  <a:gd name="T25" fmla="*/ 20 h 104"/>
                  <a:gd name="T26" fmla="*/ 2 w 21"/>
                  <a:gd name="T27" fmla="*/ 21 h 104"/>
                  <a:gd name="T28" fmla="*/ 2 w 21"/>
                  <a:gd name="T29" fmla="*/ 23 h 104"/>
                  <a:gd name="T30" fmla="*/ 2 w 21"/>
                  <a:gd name="T31" fmla="*/ 25 h 104"/>
                  <a:gd name="T32" fmla="*/ 3 w 21"/>
                  <a:gd name="T33" fmla="*/ 26 h 104"/>
                  <a:gd name="T34" fmla="*/ 2 w 21"/>
                  <a:gd name="T35" fmla="*/ 25 h 104"/>
                  <a:gd name="T36" fmla="*/ 1 w 21"/>
                  <a:gd name="T37" fmla="*/ 23 h 104"/>
                  <a:gd name="T38" fmla="*/ 0 w 21"/>
                  <a:gd name="T39" fmla="*/ 22 h 104"/>
                  <a:gd name="T40" fmla="*/ 0 w 21"/>
                  <a:gd name="T41" fmla="*/ 20 h 104"/>
                  <a:gd name="T42" fmla="*/ 0 w 21"/>
                  <a:gd name="T43" fmla="*/ 19 h 104"/>
                  <a:gd name="T44" fmla="*/ 0 w 21"/>
                  <a:gd name="T45" fmla="*/ 17 h 104"/>
                  <a:gd name="T46" fmla="*/ 0 w 21"/>
                  <a:gd name="T47" fmla="*/ 15 h 104"/>
                  <a:gd name="T48" fmla="*/ 1 w 21"/>
                  <a:gd name="T49" fmla="*/ 13 h 104"/>
                  <a:gd name="T50" fmla="*/ 1 w 21"/>
                  <a:gd name="T51" fmla="*/ 12 h 104"/>
                  <a:gd name="T52" fmla="*/ 2 w 21"/>
                  <a:gd name="T53" fmla="*/ 10 h 104"/>
                  <a:gd name="T54" fmla="*/ 2 w 21"/>
                  <a:gd name="T55" fmla="*/ 8 h 104"/>
                  <a:gd name="T56" fmla="*/ 3 w 21"/>
                  <a:gd name="T57" fmla="*/ 7 h 104"/>
                  <a:gd name="T58" fmla="*/ 4 w 21"/>
                  <a:gd name="T59" fmla="*/ 4 h 104"/>
                  <a:gd name="T60" fmla="*/ 5 w 21"/>
                  <a:gd name="T61" fmla="*/ 3 h 104"/>
                  <a:gd name="T62" fmla="*/ 6 w 21"/>
                  <a:gd name="T63" fmla="*/ 1 h 104"/>
                  <a:gd name="T64" fmla="*/ 6 w 21"/>
                  <a:gd name="T65" fmla="*/ 0 h 104"/>
                  <a:gd name="T66" fmla="*/ 6 w 21"/>
                  <a:gd name="T67" fmla="*/ 0 h 10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
                  <a:gd name="T103" fmla="*/ 0 h 104"/>
                  <a:gd name="T104" fmla="*/ 21 w 21"/>
                  <a:gd name="T105" fmla="*/ 104 h 10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 h="104">
                    <a:moveTo>
                      <a:pt x="19" y="0"/>
                    </a:moveTo>
                    <a:lnTo>
                      <a:pt x="19" y="5"/>
                    </a:lnTo>
                    <a:lnTo>
                      <a:pt x="21" y="14"/>
                    </a:lnTo>
                    <a:lnTo>
                      <a:pt x="21" y="20"/>
                    </a:lnTo>
                    <a:lnTo>
                      <a:pt x="21" y="27"/>
                    </a:lnTo>
                    <a:lnTo>
                      <a:pt x="18" y="33"/>
                    </a:lnTo>
                    <a:lnTo>
                      <a:pt x="18" y="39"/>
                    </a:lnTo>
                    <a:lnTo>
                      <a:pt x="15" y="47"/>
                    </a:lnTo>
                    <a:lnTo>
                      <a:pt x="15" y="54"/>
                    </a:lnTo>
                    <a:lnTo>
                      <a:pt x="12" y="60"/>
                    </a:lnTo>
                    <a:lnTo>
                      <a:pt x="11" y="66"/>
                    </a:lnTo>
                    <a:lnTo>
                      <a:pt x="10" y="72"/>
                    </a:lnTo>
                    <a:lnTo>
                      <a:pt x="8" y="80"/>
                    </a:lnTo>
                    <a:lnTo>
                      <a:pt x="7" y="85"/>
                    </a:lnTo>
                    <a:lnTo>
                      <a:pt x="7" y="92"/>
                    </a:lnTo>
                    <a:lnTo>
                      <a:pt x="7" y="98"/>
                    </a:lnTo>
                    <a:lnTo>
                      <a:pt x="8" y="104"/>
                    </a:lnTo>
                    <a:lnTo>
                      <a:pt x="5" y="98"/>
                    </a:lnTo>
                    <a:lnTo>
                      <a:pt x="3" y="92"/>
                    </a:lnTo>
                    <a:lnTo>
                      <a:pt x="1" y="86"/>
                    </a:lnTo>
                    <a:lnTo>
                      <a:pt x="1" y="80"/>
                    </a:lnTo>
                    <a:lnTo>
                      <a:pt x="0" y="74"/>
                    </a:lnTo>
                    <a:lnTo>
                      <a:pt x="0" y="67"/>
                    </a:lnTo>
                    <a:lnTo>
                      <a:pt x="0" y="60"/>
                    </a:lnTo>
                    <a:lnTo>
                      <a:pt x="3" y="54"/>
                    </a:lnTo>
                    <a:lnTo>
                      <a:pt x="3" y="47"/>
                    </a:lnTo>
                    <a:lnTo>
                      <a:pt x="5" y="39"/>
                    </a:lnTo>
                    <a:lnTo>
                      <a:pt x="7" y="32"/>
                    </a:lnTo>
                    <a:lnTo>
                      <a:pt x="10" y="26"/>
                    </a:lnTo>
                    <a:lnTo>
                      <a:pt x="12" y="17"/>
                    </a:lnTo>
                    <a:lnTo>
                      <a:pt x="14" y="11"/>
                    </a:lnTo>
                    <a:lnTo>
                      <a:pt x="17" y="5"/>
                    </a:lnTo>
                    <a:lnTo>
                      <a:pt x="1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85" name="Freeform 738"/>
              <p:cNvSpPr/>
              <p:nvPr/>
            </p:nvSpPr>
            <p:spPr bwMode="auto">
              <a:xfrm>
                <a:off x="3149" y="343"/>
                <a:ext cx="7" cy="37"/>
              </a:xfrm>
              <a:custGeom>
                <a:avLst/>
                <a:gdLst>
                  <a:gd name="T0" fmla="*/ 2 w 22"/>
                  <a:gd name="T1" fmla="*/ 0 h 148"/>
                  <a:gd name="T2" fmla="*/ 3 w 22"/>
                  <a:gd name="T3" fmla="*/ 1 h 148"/>
                  <a:gd name="T4" fmla="*/ 3 w 22"/>
                  <a:gd name="T5" fmla="*/ 3 h 148"/>
                  <a:gd name="T6" fmla="*/ 3 w 22"/>
                  <a:gd name="T7" fmla="*/ 4 h 148"/>
                  <a:gd name="T8" fmla="*/ 4 w 22"/>
                  <a:gd name="T9" fmla="*/ 6 h 148"/>
                  <a:gd name="T10" fmla="*/ 4 w 22"/>
                  <a:gd name="T11" fmla="*/ 7 h 148"/>
                  <a:gd name="T12" fmla="*/ 4 w 22"/>
                  <a:gd name="T13" fmla="*/ 9 h 148"/>
                  <a:gd name="T14" fmla="*/ 4 w 22"/>
                  <a:gd name="T15" fmla="*/ 11 h 148"/>
                  <a:gd name="T16" fmla="*/ 4 w 22"/>
                  <a:gd name="T17" fmla="*/ 13 h 148"/>
                  <a:gd name="T18" fmla="*/ 4 w 22"/>
                  <a:gd name="T19" fmla="*/ 14 h 148"/>
                  <a:gd name="T20" fmla="*/ 4 w 22"/>
                  <a:gd name="T21" fmla="*/ 16 h 148"/>
                  <a:gd name="T22" fmla="*/ 4 w 22"/>
                  <a:gd name="T23" fmla="*/ 17 h 148"/>
                  <a:gd name="T24" fmla="*/ 4 w 22"/>
                  <a:gd name="T25" fmla="*/ 19 h 148"/>
                  <a:gd name="T26" fmla="*/ 4 w 22"/>
                  <a:gd name="T27" fmla="*/ 20 h 148"/>
                  <a:gd name="T28" fmla="*/ 4 w 22"/>
                  <a:gd name="T29" fmla="*/ 22 h 148"/>
                  <a:gd name="T30" fmla="*/ 4 w 22"/>
                  <a:gd name="T31" fmla="*/ 23 h 148"/>
                  <a:gd name="T32" fmla="*/ 5 w 22"/>
                  <a:gd name="T33" fmla="*/ 25 h 148"/>
                  <a:gd name="T34" fmla="*/ 5 w 22"/>
                  <a:gd name="T35" fmla="*/ 26 h 148"/>
                  <a:gd name="T36" fmla="*/ 5 w 22"/>
                  <a:gd name="T37" fmla="*/ 28 h 148"/>
                  <a:gd name="T38" fmla="*/ 5 w 22"/>
                  <a:gd name="T39" fmla="*/ 29 h 148"/>
                  <a:gd name="T40" fmla="*/ 5 w 22"/>
                  <a:gd name="T41" fmla="*/ 31 h 148"/>
                  <a:gd name="T42" fmla="*/ 5 w 22"/>
                  <a:gd name="T43" fmla="*/ 33 h 148"/>
                  <a:gd name="T44" fmla="*/ 6 w 22"/>
                  <a:gd name="T45" fmla="*/ 34 h 148"/>
                  <a:gd name="T46" fmla="*/ 6 w 22"/>
                  <a:gd name="T47" fmla="*/ 36 h 148"/>
                  <a:gd name="T48" fmla="*/ 7 w 22"/>
                  <a:gd name="T49" fmla="*/ 37 h 148"/>
                  <a:gd name="T50" fmla="*/ 6 w 22"/>
                  <a:gd name="T51" fmla="*/ 36 h 148"/>
                  <a:gd name="T52" fmla="*/ 6 w 22"/>
                  <a:gd name="T53" fmla="*/ 34 h 148"/>
                  <a:gd name="T54" fmla="*/ 5 w 22"/>
                  <a:gd name="T55" fmla="*/ 33 h 148"/>
                  <a:gd name="T56" fmla="*/ 5 w 22"/>
                  <a:gd name="T57" fmla="*/ 32 h 148"/>
                  <a:gd name="T58" fmla="*/ 4 w 22"/>
                  <a:gd name="T59" fmla="*/ 30 h 148"/>
                  <a:gd name="T60" fmla="*/ 4 w 22"/>
                  <a:gd name="T61" fmla="*/ 29 h 148"/>
                  <a:gd name="T62" fmla="*/ 3 w 22"/>
                  <a:gd name="T63" fmla="*/ 27 h 148"/>
                  <a:gd name="T64" fmla="*/ 3 w 22"/>
                  <a:gd name="T65" fmla="*/ 26 h 148"/>
                  <a:gd name="T66" fmla="*/ 2 w 22"/>
                  <a:gd name="T67" fmla="*/ 24 h 148"/>
                  <a:gd name="T68" fmla="*/ 2 w 22"/>
                  <a:gd name="T69" fmla="*/ 23 h 148"/>
                  <a:gd name="T70" fmla="*/ 1 w 22"/>
                  <a:gd name="T71" fmla="*/ 21 h 148"/>
                  <a:gd name="T72" fmla="*/ 1 w 22"/>
                  <a:gd name="T73" fmla="*/ 20 h 148"/>
                  <a:gd name="T74" fmla="*/ 0 w 22"/>
                  <a:gd name="T75" fmla="*/ 18 h 148"/>
                  <a:gd name="T76" fmla="*/ 0 w 22"/>
                  <a:gd name="T77" fmla="*/ 17 h 148"/>
                  <a:gd name="T78" fmla="*/ 0 w 22"/>
                  <a:gd name="T79" fmla="*/ 15 h 148"/>
                  <a:gd name="T80" fmla="*/ 0 w 22"/>
                  <a:gd name="T81" fmla="*/ 14 h 148"/>
                  <a:gd name="T82" fmla="*/ 0 w 22"/>
                  <a:gd name="T83" fmla="*/ 12 h 148"/>
                  <a:gd name="T84" fmla="*/ 0 w 22"/>
                  <a:gd name="T85" fmla="*/ 10 h 148"/>
                  <a:gd name="T86" fmla="*/ 0 w 22"/>
                  <a:gd name="T87" fmla="*/ 9 h 148"/>
                  <a:gd name="T88" fmla="*/ 0 w 22"/>
                  <a:gd name="T89" fmla="*/ 7 h 148"/>
                  <a:gd name="T90" fmla="*/ 0 w 22"/>
                  <a:gd name="T91" fmla="*/ 5 h 148"/>
                  <a:gd name="T92" fmla="*/ 1 w 22"/>
                  <a:gd name="T93" fmla="*/ 3 h 148"/>
                  <a:gd name="T94" fmla="*/ 1 w 22"/>
                  <a:gd name="T95" fmla="*/ 1 h 148"/>
                  <a:gd name="T96" fmla="*/ 2 w 22"/>
                  <a:gd name="T97" fmla="*/ 0 h 148"/>
                  <a:gd name="T98" fmla="*/ 2 w 22"/>
                  <a:gd name="T99" fmla="*/ 0 h 1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2"/>
                  <a:gd name="T151" fmla="*/ 0 h 148"/>
                  <a:gd name="T152" fmla="*/ 22 w 22"/>
                  <a:gd name="T153" fmla="*/ 148 h 1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2" h="148">
                    <a:moveTo>
                      <a:pt x="7" y="0"/>
                    </a:moveTo>
                    <a:lnTo>
                      <a:pt x="8" y="6"/>
                    </a:lnTo>
                    <a:lnTo>
                      <a:pt x="8" y="11"/>
                    </a:lnTo>
                    <a:lnTo>
                      <a:pt x="9" y="17"/>
                    </a:lnTo>
                    <a:lnTo>
                      <a:pt x="12" y="23"/>
                    </a:lnTo>
                    <a:lnTo>
                      <a:pt x="12" y="29"/>
                    </a:lnTo>
                    <a:lnTo>
                      <a:pt x="12" y="37"/>
                    </a:lnTo>
                    <a:lnTo>
                      <a:pt x="12" y="44"/>
                    </a:lnTo>
                    <a:lnTo>
                      <a:pt x="14" y="52"/>
                    </a:lnTo>
                    <a:lnTo>
                      <a:pt x="14" y="56"/>
                    </a:lnTo>
                    <a:lnTo>
                      <a:pt x="14" y="63"/>
                    </a:lnTo>
                    <a:lnTo>
                      <a:pt x="14" y="69"/>
                    </a:lnTo>
                    <a:lnTo>
                      <a:pt x="14" y="75"/>
                    </a:lnTo>
                    <a:lnTo>
                      <a:pt x="14" y="81"/>
                    </a:lnTo>
                    <a:lnTo>
                      <a:pt x="14" y="87"/>
                    </a:lnTo>
                    <a:lnTo>
                      <a:pt x="14" y="93"/>
                    </a:lnTo>
                    <a:lnTo>
                      <a:pt x="15" y="99"/>
                    </a:lnTo>
                    <a:lnTo>
                      <a:pt x="15" y="105"/>
                    </a:lnTo>
                    <a:lnTo>
                      <a:pt x="15" y="111"/>
                    </a:lnTo>
                    <a:lnTo>
                      <a:pt x="15" y="118"/>
                    </a:lnTo>
                    <a:lnTo>
                      <a:pt x="16" y="125"/>
                    </a:lnTo>
                    <a:lnTo>
                      <a:pt x="16" y="130"/>
                    </a:lnTo>
                    <a:lnTo>
                      <a:pt x="19" y="136"/>
                    </a:lnTo>
                    <a:lnTo>
                      <a:pt x="19" y="142"/>
                    </a:lnTo>
                    <a:lnTo>
                      <a:pt x="22" y="148"/>
                    </a:lnTo>
                    <a:lnTo>
                      <a:pt x="19" y="142"/>
                    </a:lnTo>
                    <a:lnTo>
                      <a:pt x="18" y="137"/>
                    </a:lnTo>
                    <a:lnTo>
                      <a:pt x="15" y="132"/>
                    </a:lnTo>
                    <a:lnTo>
                      <a:pt x="15" y="127"/>
                    </a:lnTo>
                    <a:lnTo>
                      <a:pt x="12" y="121"/>
                    </a:lnTo>
                    <a:lnTo>
                      <a:pt x="11" y="115"/>
                    </a:lnTo>
                    <a:lnTo>
                      <a:pt x="8" y="110"/>
                    </a:lnTo>
                    <a:lnTo>
                      <a:pt x="8" y="104"/>
                    </a:lnTo>
                    <a:lnTo>
                      <a:pt x="5" y="98"/>
                    </a:lnTo>
                    <a:lnTo>
                      <a:pt x="5" y="92"/>
                    </a:lnTo>
                    <a:lnTo>
                      <a:pt x="2" y="86"/>
                    </a:lnTo>
                    <a:lnTo>
                      <a:pt x="2" y="80"/>
                    </a:lnTo>
                    <a:lnTo>
                      <a:pt x="1" y="72"/>
                    </a:lnTo>
                    <a:lnTo>
                      <a:pt x="0" y="67"/>
                    </a:lnTo>
                    <a:lnTo>
                      <a:pt x="0" y="61"/>
                    </a:lnTo>
                    <a:lnTo>
                      <a:pt x="0" y="55"/>
                    </a:lnTo>
                    <a:lnTo>
                      <a:pt x="0" y="48"/>
                    </a:lnTo>
                    <a:lnTo>
                      <a:pt x="0" y="40"/>
                    </a:lnTo>
                    <a:lnTo>
                      <a:pt x="0" y="34"/>
                    </a:lnTo>
                    <a:lnTo>
                      <a:pt x="0" y="27"/>
                    </a:lnTo>
                    <a:lnTo>
                      <a:pt x="0" y="20"/>
                    </a:lnTo>
                    <a:lnTo>
                      <a:pt x="2" y="14"/>
                    </a:lnTo>
                    <a:lnTo>
                      <a:pt x="4" y="6"/>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86" name="Freeform 739"/>
              <p:cNvSpPr/>
              <p:nvPr/>
            </p:nvSpPr>
            <p:spPr bwMode="auto">
              <a:xfrm>
                <a:off x="3165" y="343"/>
                <a:ext cx="11" cy="36"/>
              </a:xfrm>
              <a:custGeom>
                <a:avLst/>
                <a:gdLst>
                  <a:gd name="T0" fmla="*/ 5 w 33"/>
                  <a:gd name="T1" fmla="*/ 0 h 144"/>
                  <a:gd name="T2" fmla="*/ 6 w 33"/>
                  <a:gd name="T3" fmla="*/ 2 h 144"/>
                  <a:gd name="T4" fmla="*/ 7 w 33"/>
                  <a:gd name="T5" fmla="*/ 4 h 144"/>
                  <a:gd name="T6" fmla="*/ 7 w 33"/>
                  <a:gd name="T7" fmla="*/ 6 h 144"/>
                  <a:gd name="T8" fmla="*/ 8 w 33"/>
                  <a:gd name="T9" fmla="*/ 8 h 144"/>
                  <a:gd name="T10" fmla="*/ 8 w 33"/>
                  <a:gd name="T11" fmla="*/ 10 h 144"/>
                  <a:gd name="T12" fmla="*/ 8 w 33"/>
                  <a:gd name="T13" fmla="*/ 12 h 144"/>
                  <a:gd name="T14" fmla="*/ 8 w 33"/>
                  <a:gd name="T15" fmla="*/ 14 h 144"/>
                  <a:gd name="T16" fmla="*/ 8 w 33"/>
                  <a:gd name="T17" fmla="*/ 16 h 144"/>
                  <a:gd name="T18" fmla="*/ 8 w 33"/>
                  <a:gd name="T19" fmla="*/ 18 h 144"/>
                  <a:gd name="T20" fmla="*/ 7 w 33"/>
                  <a:gd name="T21" fmla="*/ 20 h 144"/>
                  <a:gd name="T22" fmla="*/ 7 w 33"/>
                  <a:gd name="T23" fmla="*/ 22 h 144"/>
                  <a:gd name="T24" fmla="*/ 7 w 33"/>
                  <a:gd name="T25" fmla="*/ 24 h 144"/>
                  <a:gd name="T26" fmla="*/ 7 w 33"/>
                  <a:gd name="T27" fmla="*/ 26 h 144"/>
                  <a:gd name="T28" fmla="*/ 8 w 33"/>
                  <a:gd name="T29" fmla="*/ 28 h 144"/>
                  <a:gd name="T30" fmla="*/ 8 w 33"/>
                  <a:gd name="T31" fmla="*/ 30 h 144"/>
                  <a:gd name="T32" fmla="*/ 9 w 33"/>
                  <a:gd name="T33" fmla="*/ 32 h 144"/>
                  <a:gd name="T34" fmla="*/ 11 w 33"/>
                  <a:gd name="T35" fmla="*/ 33 h 144"/>
                  <a:gd name="T36" fmla="*/ 11 w 33"/>
                  <a:gd name="T37" fmla="*/ 35 h 144"/>
                  <a:gd name="T38" fmla="*/ 11 w 33"/>
                  <a:gd name="T39" fmla="*/ 36 h 144"/>
                  <a:gd name="T40" fmla="*/ 10 w 33"/>
                  <a:gd name="T41" fmla="*/ 36 h 144"/>
                  <a:gd name="T42" fmla="*/ 7 w 33"/>
                  <a:gd name="T43" fmla="*/ 36 h 144"/>
                  <a:gd name="T44" fmla="*/ 5 w 33"/>
                  <a:gd name="T45" fmla="*/ 36 h 144"/>
                  <a:gd name="T46" fmla="*/ 4 w 33"/>
                  <a:gd name="T47" fmla="*/ 35 h 144"/>
                  <a:gd name="T48" fmla="*/ 2 w 33"/>
                  <a:gd name="T49" fmla="*/ 34 h 144"/>
                  <a:gd name="T50" fmla="*/ 0 w 33"/>
                  <a:gd name="T51" fmla="*/ 33 h 144"/>
                  <a:gd name="T52" fmla="*/ 0 w 33"/>
                  <a:gd name="T53" fmla="*/ 31 h 144"/>
                  <a:gd name="T54" fmla="*/ 0 w 33"/>
                  <a:gd name="T55" fmla="*/ 29 h 144"/>
                  <a:gd name="T56" fmla="*/ 2 w 33"/>
                  <a:gd name="T57" fmla="*/ 27 h 144"/>
                  <a:gd name="T58" fmla="*/ 2 w 33"/>
                  <a:gd name="T59" fmla="*/ 25 h 144"/>
                  <a:gd name="T60" fmla="*/ 3 w 33"/>
                  <a:gd name="T61" fmla="*/ 23 h 144"/>
                  <a:gd name="T62" fmla="*/ 2 w 33"/>
                  <a:gd name="T63" fmla="*/ 21 h 144"/>
                  <a:gd name="T64" fmla="*/ 2 w 33"/>
                  <a:gd name="T65" fmla="*/ 19 h 144"/>
                  <a:gd name="T66" fmla="*/ 2 w 33"/>
                  <a:gd name="T67" fmla="*/ 17 h 144"/>
                  <a:gd name="T68" fmla="*/ 1 w 33"/>
                  <a:gd name="T69" fmla="*/ 15 h 144"/>
                  <a:gd name="T70" fmla="*/ 1 w 33"/>
                  <a:gd name="T71" fmla="*/ 13 h 144"/>
                  <a:gd name="T72" fmla="*/ 1 w 33"/>
                  <a:gd name="T73" fmla="*/ 12 h 144"/>
                  <a:gd name="T74" fmla="*/ 0 w 33"/>
                  <a:gd name="T75" fmla="*/ 10 h 144"/>
                  <a:gd name="T76" fmla="*/ 0 w 33"/>
                  <a:gd name="T77" fmla="*/ 8 h 144"/>
                  <a:gd name="T78" fmla="*/ 0 w 33"/>
                  <a:gd name="T79" fmla="*/ 6 h 144"/>
                  <a:gd name="T80" fmla="*/ 0 w 33"/>
                  <a:gd name="T81" fmla="*/ 5 h 144"/>
                  <a:gd name="T82" fmla="*/ 1 w 33"/>
                  <a:gd name="T83" fmla="*/ 4 h 144"/>
                  <a:gd name="T84" fmla="*/ 2 w 33"/>
                  <a:gd name="T85" fmla="*/ 2 h 144"/>
                  <a:gd name="T86" fmla="*/ 3 w 33"/>
                  <a:gd name="T87" fmla="*/ 1 h 144"/>
                  <a:gd name="T88" fmla="*/ 5 w 33"/>
                  <a:gd name="T89" fmla="*/ 0 h 144"/>
                  <a:gd name="T90" fmla="*/ 5 w 33"/>
                  <a:gd name="T91" fmla="*/ 0 h 14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3"/>
                  <a:gd name="T139" fmla="*/ 0 h 144"/>
                  <a:gd name="T140" fmla="*/ 33 w 33"/>
                  <a:gd name="T141" fmla="*/ 144 h 14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3" h="144">
                    <a:moveTo>
                      <a:pt x="15" y="0"/>
                    </a:moveTo>
                    <a:lnTo>
                      <a:pt x="19" y="9"/>
                    </a:lnTo>
                    <a:lnTo>
                      <a:pt x="22" y="16"/>
                    </a:lnTo>
                    <a:lnTo>
                      <a:pt x="22" y="23"/>
                    </a:lnTo>
                    <a:lnTo>
                      <a:pt x="25" y="32"/>
                    </a:lnTo>
                    <a:lnTo>
                      <a:pt x="25" y="40"/>
                    </a:lnTo>
                    <a:lnTo>
                      <a:pt x="25" y="48"/>
                    </a:lnTo>
                    <a:lnTo>
                      <a:pt x="25" y="55"/>
                    </a:lnTo>
                    <a:lnTo>
                      <a:pt x="25" y="64"/>
                    </a:lnTo>
                    <a:lnTo>
                      <a:pt x="23" y="72"/>
                    </a:lnTo>
                    <a:lnTo>
                      <a:pt x="22" y="80"/>
                    </a:lnTo>
                    <a:lnTo>
                      <a:pt x="22" y="87"/>
                    </a:lnTo>
                    <a:lnTo>
                      <a:pt x="22" y="96"/>
                    </a:lnTo>
                    <a:lnTo>
                      <a:pt x="22" y="104"/>
                    </a:lnTo>
                    <a:lnTo>
                      <a:pt x="23" y="111"/>
                    </a:lnTo>
                    <a:lnTo>
                      <a:pt x="25" y="120"/>
                    </a:lnTo>
                    <a:lnTo>
                      <a:pt x="27" y="129"/>
                    </a:lnTo>
                    <a:lnTo>
                      <a:pt x="32" y="133"/>
                    </a:lnTo>
                    <a:lnTo>
                      <a:pt x="33" y="138"/>
                    </a:lnTo>
                    <a:lnTo>
                      <a:pt x="32" y="142"/>
                    </a:lnTo>
                    <a:lnTo>
                      <a:pt x="29" y="144"/>
                    </a:lnTo>
                    <a:lnTo>
                      <a:pt x="22" y="144"/>
                    </a:lnTo>
                    <a:lnTo>
                      <a:pt x="16" y="143"/>
                    </a:lnTo>
                    <a:lnTo>
                      <a:pt x="11" y="141"/>
                    </a:lnTo>
                    <a:lnTo>
                      <a:pt x="5" y="137"/>
                    </a:lnTo>
                    <a:lnTo>
                      <a:pt x="1" y="131"/>
                    </a:lnTo>
                    <a:lnTo>
                      <a:pt x="0" y="125"/>
                    </a:lnTo>
                    <a:lnTo>
                      <a:pt x="0" y="115"/>
                    </a:lnTo>
                    <a:lnTo>
                      <a:pt x="5" y="108"/>
                    </a:lnTo>
                    <a:lnTo>
                      <a:pt x="6" y="99"/>
                    </a:lnTo>
                    <a:lnTo>
                      <a:pt x="8" y="92"/>
                    </a:lnTo>
                    <a:lnTo>
                      <a:pt x="6" y="83"/>
                    </a:lnTo>
                    <a:lnTo>
                      <a:pt x="6" y="76"/>
                    </a:lnTo>
                    <a:lnTo>
                      <a:pt x="5" y="69"/>
                    </a:lnTo>
                    <a:lnTo>
                      <a:pt x="4" y="61"/>
                    </a:lnTo>
                    <a:lnTo>
                      <a:pt x="2" y="54"/>
                    </a:lnTo>
                    <a:lnTo>
                      <a:pt x="2" y="47"/>
                    </a:lnTo>
                    <a:lnTo>
                      <a:pt x="0" y="39"/>
                    </a:lnTo>
                    <a:lnTo>
                      <a:pt x="0" y="32"/>
                    </a:lnTo>
                    <a:lnTo>
                      <a:pt x="0" y="26"/>
                    </a:lnTo>
                    <a:lnTo>
                      <a:pt x="1" y="21"/>
                    </a:lnTo>
                    <a:lnTo>
                      <a:pt x="2" y="15"/>
                    </a:lnTo>
                    <a:lnTo>
                      <a:pt x="5" y="9"/>
                    </a:lnTo>
                    <a:lnTo>
                      <a:pt x="9" y="4"/>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87" name="Freeform 740"/>
              <p:cNvSpPr/>
              <p:nvPr/>
            </p:nvSpPr>
            <p:spPr bwMode="auto">
              <a:xfrm>
                <a:off x="3461" y="348"/>
                <a:ext cx="13" cy="12"/>
              </a:xfrm>
              <a:custGeom>
                <a:avLst/>
                <a:gdLst>
                  <a:gd name="T0" fmla="*/ 13 w 39"/>
                  <a:gd name="T1" fmla="*/ 0 h 47"/>
                  <a:gd name="T2" fmla="*/ 12 w 39"/>
                  <a:gd name="T3" fmla="*/ 2 h 47"/>
                  <a:gd name="T4" fmla="*/ 11 w 39"/>
                  <a:gd name="T5" fmla="*/ 4 h 47"/>
                  <a:gd name="T6" fmla="*/ 10 w 39"/>
                  <a:gd name="T7" fmla="*/ 5 h 47"/>
                  <a:gd name="T8" fmla="*/ 9 w 39"/>
                  <a:gd name="T9" fmla="*/ 6 h 47"/>
                  <a:gd name="T10" fmla="*/ 8 w 39"/>
                  <a:gd name="T11" fmla="*/ 8 h 47"/>
                  <a:gd name="T12" fmla="*/ 8 w 39"/>
                  <a:gd name="T13" fmla="*/ 9 h 47"/>
                  <a:gd name="T14" fmla="*/ 6 w 39"/>
                  <a:gd name="T15" fmla="*/ 10 h 47"/>
                  <a:gd name="T16" fmla="*/ 6 w 39"/>
                  <a:gd name="T17" fmla="*/ 12 h 47"/>
                  <a:gd name="T18" fmla="*/ 3 w 39"/>
                  <a:gd name="T19" fmla="*/ 11 h 47"/>
                  <a:gd name="T20" fmla="*/ 1 w 39"/>
                  <a:gd name="T21" fmla="*/ 10 h 47"/>
                  <a:gd name="T22" fmla="*/ 0 w 39"/>
                  <a:gd name="T23" fmla="*/ 8 h 47"/>
                  <a:gd name="T24" fmla="*/ 0 w 39"/>
                  <a:gd name="T25" fmla="*/ 7 h 47"/>
                  <a:gd name="T26" fmla="*/ 0 w 39"/>
                  <a:gd name="T27" fmla="*/ 6 h 47"/>
                  <a:gd name="T28" fmla="*/ 1 w 39"/>
                  <a:gd name="T29" fmla="*/ 4 h 47"/>
                  <a:gd name="T30" fmla="*/ 2 w 39"/>
                  <a:gd name="T31" fmla="*/ 3 h 47"/>
                  <a:gd name="T32" fmla="*/ 4 w 39"/>
                  <a:gd name="T33" fmla="*/ 2 h 47"/>
                  <a:gd name="T34" fmla="*/ 6 w 39"/>
                  <a:gd name="T35" fmla="*/ 2 h 47"/>
                  <a:gd name="T36" fmla="*/ 8 w 39"/>
                  <a:gd name="T37" fmla="*/ 1 h 47"/>
                  <a:gd name="T38" fmla="*/ 11 w 39"/>
                  <a:gd name="T39" fmla="*/ 0 h 47"/>
                  <a:gd name="T40" fmla="*/ 13 w 39"/>
                  <a:gd name="T41" fmla="*/ 0 h 47"/>
                  <a:gd name="T42" fmla="*/ 13 w 39"/>
                  <a:gd name="T43" fmla="*/ 0 h 4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9"/>
                  <a:gd name="T67" fmla="*/ 0 h 47"/>
                  <a:gd name="T68" fmla="*/ 39 w 39"/>
                  <a:gd name="T69" fmla="*/ 47 h 4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9" h="47">
                    <a:moveTo>
                      <a:pt x="39" y="0"/>
                    </a:moveTo>
                    <a:lnTo>
                      <a:pt x="36" y="7"/>
                    </a:lnTo>
                    <a:lnTo>
                      <a:pt x="32" y="16"/>
                    </a:lnTo>
                    <a:lnTo>
                      <a:pt x="29" y="20"/>
                    </a:lnTo>
                    <a:lnTo>
                      <a:pt x="27" y="25"/>
                    </a:lnTo>
                    <a:lnTo>
                      <a:pt x="25" y="30"/>
                    </a:lnTo>
                    <a:lnTo>
                      <a:pt x="23" y="35"/>
                    </a:lnTo>
                    <a:lnTo>
                      <a:pt x="19" y="41"/>
                    </a:lnTo>
                    <a:lnTo>
                      <a:pt x="19" y="47"/>
                    </a:lnTo>
                    <a:lnTo>
                      <a:pt x="9" y="43"/>
                    </a:lnTo>
                    <a:lnTo>
                      <a:pt x="4" y="38"/>
                    </a:lnTo>
                    <a:lnTo>
                      <a:pt x="0" y="32"/>
                    </a:lnTo>
                    <a:lnTo>
                      <a:pt x="0" y="27"/>
                    </a:lnTo>
                    <a:lnTo>
                      <a:pt x="1" y="22"/>
                    </a:lnTo>
                    <a:lnTo>
                      <a:pt x="4" y="17"/>
                    </a:lnTo>
                    <a:lnTo>
                      <a:pt x="7" y="12"/>
                    </a:lnTo>
                    <a:lnTo>
                      <a:pt x="12" y="9"/>
                    </a:lnTo>
                    <a:lnTo>
                      <a:pt x="19" y="6"/>
                    </a:lnTo>
                    <a:lnTo>
                      <a:pt x="25" y="3"/>
                    </a:lnTo>
                    <a:lnTo>
                      <a:pt x="32"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88" name="Freeform 741"/>
              <p:cNvSpPr/>
              <p:nvPr/>
            </p:nvSpPr>
            <p:spPr bwMode="auto">
              <a:xfrm>
                <a:off x="3472" y="353"/>
                <a:ext cx="7" cy="8"/>
              </a:xfrm>
              <a:custGeom>
                <a:avLst/>
                <a:gdLst>
                  <a:gd name="T0" fmla="*/ 7 w 22"/>
                  <a:gd name="T1" fmla="*/ 0 h 32"/>
                  <a:gd name="T2" fmla="*/ 6 w 22"/>
                  <a:gd name="T3" fmla="*/ 2 h 32"/>
                  <a:gd name="T4" fmla="*/ 4 w 22"/>
                  <a:gd name="T5" fmla="*/ 4 h 32"/>
                  <a:gd name="T6" fmla="*/ 2 w 22"/>
                  <a:gd name="T7" fmla="*/ 6 h 32"/>
                  <a:gd name="T8" fmla="*/ 0 w 22"/>
                  <a:gd name="T9" fmla="*/ 8 h 32"/>
                  <a:gd name="T10" fmla="*/ 0 w 22"/>
                  <a:gd name="T11" fmla="*/ 7 h 32"/>
                  <a:gd name="T12" fmla="*/ 1 w 22"/>
                  <a:gd name="T13" fmla="*/ 6 h 32"/>
                  <a:gd name="T14" fmla="*/ 3 w 22"/>
                  <a:gd name="T15" fmla="*/ 4 h 32"/>
                  <a:gd name="T16" fmla="*/ 4 w 22"/>
                  <a:gd name="T17" fmla="*/ 2 h 32"/>
                  <a:gd name="T18" fmla="*/ 7 w 22"/>
                  <a:gd name="T19" fmla="*/ 0 h 32"/>
                  <a:gd name="T20" fmla="*/ 7 w 22"/>
                  <a:gd name="T21" fmla="*/ 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32"/>
                  <a:gd name="T35" fmla="*/ 22 w 22"/>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32">
                    <a:moveTo>
                      <a:pt x="22" y="0"/>
                    </a:moveTo>
                    <a:lnTo>
                      <a:pt x="18" y="7"/>
                    </a:lnTo>
                    <a:lnTo>
                      <a:pt x="12" y="15"/>
                    </a:lnTo>
                    <a:lnTo>
                      <a:pt x="7" y="24"/>
                    </a:lnTo>
                    <a:lnTo>
                      <a:pt x="0" y="32"/>
                    </a:lnTo>
                    <a:lnTo>
                      <a:pt x="0" y="30"/>
                    </a:lnTo>
                    <a:lnTo>
                      <a:pt x="2" y="23"/>
                    </a:lnTo>
                    <a:lnTo>
                      <a:pt x="8" y="15"/>
                    </a:lnTo>
                    <a:lnTo>
                      <a:pt x="14" y="8"/>
                    </a:ln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89" name="Freeform 742"/>
              <p:cNvSpPr/>
              <p:nvPr/>
            </p:nvSpPr>
            <p:spPr bwMode="auto">
              <a:xfrm>
                <a:off x="3499" y="356"/>
                <a:ext cx="9" cy="38"/>
              </a:xfrm>
              <a:custGeom>
                <a:avLst/>
                <a:gdLst>
                  <a:gd name="T0" fmla="*/ 4 w 27"/>
                  <a:gd name="T1" fmla="*/ 0 h 152"/>
                  <a:gd name="T2" fmla="*/ 4 w 27"/>
                  <a:gd name="T3" fmla="*/ 2 h 152"/>
                  <a:gd name="T4" fmla="*/ 5 w 27"/>
                  <a:gd name="T5" fmla="*/ 4 h 152"/>
                  <a:gd name="T6" fmla="*/ 6 w 27"/>
                  <a:gd name="T7" fmla="*/ 6 h 152"/>
                  <a:gd name="T8" fmla="*/ 7 w 27"/>
                  <a:gd name="T9" fmla="*/ 9 h 152"/>
                  <a:gd name="T10" fmla="*/ 7 w 27"/>
                  <a:gd name="T11" fmla="*/ 11 h 152"/>
                  <a:gd name="T12" fmla="*/ 8 w 27"/>
                  <a:gd name="T13" fmla="*/ 14 h 152"/>
                  <a:gd name="T14" fmla="*/ 8 w 27"/>
                  <a:gd name="T15" fmla="*/ 16 h 152"/>
                  <a:gd name="T16" fmla="*/ 9 w 27"/>
                  <a:gd name="T17" fmla="*/ 19 h 152"/>
                  <a:gd name="T18" fmla="*/ 9 w 27"/>
                  <a:gd name="T19" fmla="*/ 21 h 152"/>
                  <a:gd name="T20" fmla="*/ 9 w 27"/>
                  <a:gd name="T21" fmla="*/ 24 h 152"/>
                  <a:gd name="T22" fmla="*/ 8 w 27"/>
                  <a:gd name="T23" fmla="*/ 26 h 152"/>
                  <a:gd name="T24" fmla="*/ 8 w 27"/>
                  <a:gd name="T25" fmla="*/ 28 h 152"/>
                  <a:gd name="T26" fmla="*/ 8 w 27"/>
                  <a:gd name="T27" fmla="*/ 31 h 152"/>
                  <a:gd name="T28" fmla="*/ 8 w 27"/>
                  <a:gd name="T29" fmla="*/ 33 h 152"/>
                  <a:gd name="T30" fmla="*/ 7 w 27"/>
                  <a:gd name="T31" fmla="*/ 36 h 152"/>
                  <a:gd name="T32" fmla="*/ 6 w 27"/>
                  <a:gd name="T33" fmla="*/ 38 h 152"/>
                  <a:gd name="T34" fmla="*/ 4 w 27"/>
                  <a:gd name="T35" fmla="*/ 37 h 152"/>
                  <a:gd name="T36" fmla="*/ 2 w 27"/>
                  <a:gd name="T37" fmla="*/ 36 h 152"/>
                  <a:gd name="T38" fmla="*/ 1 w 27"/>
                  <a:gd name="T39" fmla="*/ 34 h 152"/>
                  <a:gd name="T40" fmla="*/ 1 w 27"/>
                  <a:gd name="T41" fmla="*/ 33 h 152"/>
                  <a:gd name="T42" fmla="*/ 0 w 27"/>
                  <a:gd name="T43" fmla="*/ 30 h 152"/>
                  <a:gd name="T44" fmla="*/ 1 w 27"/>
                  <a:gd name="T45" fmla="*/ 28 h 152"/>
                  <a:gd name="T46" fmla="*/ 1 w 27"/>
                  <a:gd name="T47" fmla="*/ 26 h 152"/>
                  <a:gd name="T48" fmla="*/ 1 w 27"/>
                  <a:gd name="T49" fmla="*/ 23 h 152"/>
                  <a:gd name="T50" fmla="*/ 2 w 27"/>
                  <a:gd name="T51" fmla="*/ 21 h 152"/>
                  <a:gd name="T52" fmla="*/ 3 w 27"/>
                  <a:gd name="T53" fmla="*/ 18 h 152"/>
                  <a:gd name="T54" fmla="*/ 3 w 27"/>
                  <a:gd name="T55" fmla="*/ 16 h 152"/>
                  <a:gd name="T56" fmla="*/ 4 w 27"/>
                  <a:gd name="T57" fmla="*/ 13 h 152"/>
                  <a:gd name="T58" fmla="*/ 3 w 27"/>
                  <a:gd name="T59" fmla="*/ 11 h 152"/>
                  <a:gd name="T60" fmla="*/ 3 w 27"/>
                  <a:gd name="T61" fmla="*/ 9 h 152"/>
                  <a:gd name="T62" fmla="*/ 2 w 27"/>
                  <a:gd name="T63" fmla="*/ 6 h 152"/>
                  <a:gd name="T64" fmla="*/ 1 w 27"/>
                  <a:gd name="T65" fmla="*/ 5 h 152"/>
                  <a:gd name="T66" fmla="*/ 2 w 27"/>
                  <a:gd name="T67" fmla="*/ 3 h 152"/>
                  <a:gd name="T68" fmla="*/ 2 w 27"/>
                  <a:gd name="T69" fmla="*/ 2 h 152"/>
                  <a:gd name="T70" fmla="*/ 2 w 27"/>
                  <a:gd name="T71" fmla="*/ 1 h 152"/>
                  <a:gd name="T72" fmla="*/ 4 w 27"/>
                  <a:gd name="T73" fmla="*/ 0 h 152"/>
                  <a:gd name="T74" fmla="*/ 4 w 27"/>
                  <a:gd name="T75" fmla="*/ 0 h 1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
                  <a:gd name="T115" fmla="*/ 0 h 152"/>
                  <a:gd name="T116" fmla="*/ 27 w 27"/>
                  <a:gd name="T117" fmla="*/ 152 h 15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 h="152">
                    <a:moveTo>
                      <a:pt x="11" y="0"/>
                    </a:moveTo>
                    <a:lnTo>
                      <a:pt x="13" y="7"/>
                    </a:lnTo>
                    <a:lnTo>
                      <a:pt x="14" y="17"/>
                    </a:lnTo>
                    <a:lnTo>
                      <a:pt x="17" y="25"/>
                    </a:lnTo>
                    <a:lnTo>
                      <a:pt x="20" y="35"/>
                    </a:lnTo>
                    <a:lnTo>
                      <a:pt x="21" y="45"/>
                    </a:lnTo>
                    <a:lnTo>
                      <a:pt x="23" y="55"/>
                    </a:lnTo>
                    <a:lnTo>
                      <a:pt x="24" y="64"/>
                    </a:lnTo>
                    <a:lnTo>
                      <a:pt x="27" y="75"/>
                    </a:lnTo>
                    <a:lnTo>
                      <a:pt x="27" y="84"/>
                    </a:lnTo>
                    <a:lnTo>
                      <a:pt x="27" y="95"/>
                    </a:lnTo>
                    <a:lnTo>
                      <a:pt x="25" y="103"/>
                    </a:lnTo>
                    <a:lnTo>
                      <a:pt x="25" y="114"/>
                    </a:lnTo>
                    <a:lnTo>
                      <a:pt x="24" y="124"/>
                    </a:lnTo>
                    <a:lnTo>
                      <a:pt x="23" y="133"/>
                    </a:lnTo>
                    <a:lnTo>
                      <a:pt x="21" y="143"/>
                    </a:lnTo>
                    <a:lnTo>
                      <a:pt x="18" y="152"/>
                    </a:lnTo>
                    <a:lnTo>
                      <a:pt x="11" y="148"/>
                    </a:lnTo>
                    <a:lnTo>
                      <a:pt x="6" y="143"/>
                    </a:lnTo>
                    <a:lnTo>
                      <a:pt x="2" y="137"/>
                    </a:lnTo>
                    <a:lnTo>
                      <a:pt x="2" y="130"/>
                    </a:lnTo>
                    <a:lnTo>
                      <a:pt x="0" y="122"/>
                    </a:lnTo>
                    <a:lnTo>
                      <a:pt x="2" y="113"/>
                    </a:lnTo>
                    <a:lnTo>
                      <a:pt x="2" y="103"/>
                    </a:lnTo>
                    <a:lnTo>
                      <a:pt x="4" y="94"/>
                    </a:lnTo>
                    <a:lnTo>
                      <a:pt x="6" y="84"/>
                    </a:lnTo>
                    <a:lnTo>
                      <a:pt x="9" y="73"/>
                    </a:lnTo>
                    <a:lnTo>
                      <a:pt x="9" y="63"/>
                    </a:lnTo>
                    <a:lnTo>
                      <a:pt x="11" y="53"/>
                    </a:lnTo>
                    <a:lnTo>
                      <a:pt x="10" y="44"/>
                    </a:lnTo>
                    <a:lnTo>
                      <a:pt x="10" y="35"/>
                    </a:lnTo>
                    <a:lnTo>
                      <a:pt x="7" y="26"/>
                    </a:lnTo>
                    <a:lnTo>
                      <a:pt x="4" y="20"/>
                    </a:lnTo>
                    <a:lnTo>
                      <a:pt x="6" y="14"/>
                    </a:lnTo>
                    <a:lnTo>
                      <a:pt x="7" y="9"/>
                    </a:lnTo>
                    <a:lnTo>
                      <a:pt x="7" y="3"/>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90" name="Freeform 743"/>
              <p:cNvSpPr/>
              <p:nvPr/>
            </p:nvSpPr>
            <p:spPr bwMode="auto">
              <a:xfrm>
                <a:off x="3127" y="365"/>
                <a:ext cx="15" cy="39"/>
              </a:xfrm>
              <a:custGeom>
                <a:avLst/>
                <a:gdLst>
                  <a:gd name="T0" fmla="*/ 11 w 47"/>
                  <a:gd name="T1" fmla="*/ 0 h 157"/>
                  <a:gd name="T2" fmla="*/ 12 w 47"/>
                  <a:gd name="T3" fmla="*/ 2 h 157"/>
                  <a:gd name="T4" fmla="*/ 13 w 47"/>
                  <a:gd name="T5" fmla="*/ 5 h 157"/>
                  <a:gd name="T6" fmla="*/ 14 w 47"/>
                  <a:gd name="T7" fmla="*/ 8 h 157"/>
                  <a:gd name="T8" fmla="*/ 15 w 47"/>
                  <a:gd name="T9" fmla="*/ 11 h 157"/>
                  <a:gd name="T10" fmla="*/ 15 w 47"/>
                  <a:gd name="T11" fmla="*/ 13 h 157"/>
                  <a:gd name="T12" fmla="*/ 15 w 47"/>
                  <a:gd name="T13" fmla="*/ 16 h 157"/>
                  <a:gd name="T14" fmla="*/ 15 w 47"/>
                  <a:gd name="T15" fmla="*/ 18 h 157"/>
                  <a:gd name="T16" fmla="*/ 15 w 47"/>
                  <a:gd name="T17" fmla="*/ 21 h 157"/>
                  <a:gd name="T18" fmla="*/ 14 w 47"/>
                  <a:gd name="T19" fmla="*/ 23 h 157"/>
                  <a:gd name="T20" fmla="*/ 14 w 47"/>
                  <a:gd name="T21" fmla="*/ 26 h 157"/>
                  <a:gd name="T22" fmla="*/ 12 w 47"/>
                  <a:gd name="T23" fmla="*/ 28 h 157"/>
                  <a:gd name="T24" fmla="*/ 11 w 47"/>
                  <a:gd name="T25" fmla="*/ 30 h 157"/>
                  <a:gd name="T26" fmla="*/ 9 w 47"/>
                  <a:gd name="T27" fmla="*/ 32 h 157"/>
                  <a:gd name="T28" fmla="*/ 7 w 47"/>
                  <a:gd name="T29" fmla="*/ 35 h 157"/>
                  <a:gd name="T30" fmla="*/ 5 w 47"/>
                  <a:gd name="T31" fmla="*/ 37 h 157"/>
                  <a:gd name="T32" fmla="*/ 3 w 47"/>
                  <a:gd name="T33" fmla="*/ 39 h 157"/>
                  <a:gd name="T34" fmla="*/ 0 w 47"/>
                  <a:gd name="T35" fmla="*/ 37 h 157"/>
                  <a:gd name="T36" fmla="*/ 0 w 47"/>
                  <a:gd name="T37" fmla="*/ 35 h 157"/>
                  <a:gd name="T38" fmla="*/ 1 w 47"/>
                  <a:gd name="T39" fmla="*/ 33 h 157"/>
                  <a:gd name="T40" fmla="*/ 3 w 47"/>
                  <a:gd name="T41" fmla="*/ 31 h 157"/>
                  <a:gd name="T42" fmla="*/ 4 w 47"/>
                  <a:gd name="T43" fmla="*/ 29 h 157"/>
                  <a:gd name="T44" fmla="*/ 6 w 47"/>
                  <a:gd name="T45" fmla="*/ 27 h 157"/>
                  <a:gd name="T46" fmla="*/ 7 w 47"/>
                  <a:gd name="T47" fmla="*/ 26 h 157"/>
                  <a:gd name="T48" fmla="*/ 8 w 47"/>
                  <a:gd name="T49" fmla="*/ 24 h 157"/>
                  <a:gd name="T50" fmla="*/ 9 w 47"/>
                  <a:gd name="T51" fmla="*/ 22 h 157"/>
                  <a:gd name="T52" fmla="*/ 9 w 47"/>
                  <a:gd name="T53" fmla="*/ 20 h 157"/>
                  <a:gd name="T54" fmla="*/ 8 w 47"/>
                  <a:gd name="T55" fmla="*/ 18 h 157"/>
                  <a:gd name="T56" fmla="*/ 7 w 47"/>
                  <a:gd name="T57" fmla="*/ 16 h 157"/>
                  <a:gd name="T58" fmla="*/ 8 w 47"/>
                  <a:gd name="T59" fmla="*/ 15 h 157"/>
                  <a:gd name="T60" fmla="*/ 8 w 47"/>
                  <a:gd name="T61" fmla="*/ 14 h 157"/>
                  <a:gd name="T62" fmla="*/ 8 w 47"/>
                  <a:gd name="T63" fmla="*/ 13 h 157"/>
                  <a:gd name="T64" fmla="*/ 8 w 47"/>
                  <a:gd name="T65" fmla="*/ 11 h 157"/>
                  <a:gd name="T66" fmla="*/ 8 w 47"/>
                  <a:gd name="T67" fmla="*/ 10 h 157"/>
                  <a:gd name="T68" fmla="*/ 8 w 47"/>
                  <a:gd name="T69" fmla="*/ 9 h 157"/>
                  <a:gd name="T70" fmla="*/ 8 w 47"/>
                  <a:gd name="T71" fmla="*/ 8 h 157"/>
                  <a:gd name="T72" fmla="*/ 8 w 47"/>
                  <a:gd name="T73" fmla="*/ 7 h 157"/>
                  <a:gd name="T74" fmla="*/ 8 w 47"/>
                  <a:gd name="T75" fmla="*/ 5 h 157"/>
                  <a:gd name="T76" fmla="*/ 9 w 47"/>
                  <a:gd name="T77" fmla="*/ 3 h 157"/>
                  <a:gd name="T78" fmla="*/ 10 w 47"/>
                  <a:gd name="T79" fmla="*/ 1 h 157"/>
                  <a:gd name="T80" fmla="*/ 11 w 47"/>
                  <a:gd name="T81" fmla="*/ 0 h 157"/>
                  <a:gd name="T82" fmla="*/ 11 w 47"/>
                  <a:gd name="T83" fmla="*/ 0 h 1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7"/>
                  <a:gd name="T127" fmla="*/ 0 h 157"/>
                  <a:gd name="T128" fmla="*/ 47 w 47"/>
                  <a:gd name="T129" fmla="*/ 157 h 15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7" h="157">
                    <a:moveTo>
                      <a:pt x="36" y="0"/>
                    </a:moveTo>
                    <a:lnTo>
                      <a:pt x="39" y="10"/>
                    </a:lnTo>
                    <a:lnTo>
                      <a:pt x="42" y="21"/>
                    </a:lnTo>
                    <a:lnTo>
                      <a:pt x="43" y="32"/>
                    </a:lnTo>
                    <a:lnTo>
                      <a:pt x="46" y="43"/>
                    </a:lnTo>
                    <a:lnTo>
                      <a:pt x="46" y="53"/>
                    </a:lnTo>
                    <a:lnTo>
                      <a:pt x="47" y="64"/>
                    </a:lnTo>
                    <a:lnTo>
                      <a:pt x="47" y="73"/>
                    </a:lnTo>
                    <a:lnTo>
                      <a:pt x="47" y="83"/>
                    </a:lnTo>
                    <a:lnTo>
                      <a:pt x="44" y="93"/>
                    </a:lnTo>
                    <a:lnTo>
                      <a:pt x="43" y="103"/>
                    </a:lnTo>
                    <a:lnTo>
                      <a:pt x="39" y="113"/>
                    </a:lnTo>
                    <a:lnTo>
                      <a:pt x="36" y="121"/>
                    </a:lnTo>
                    <a:lnTo>
                      <a:pt x="29" y="130"/>
                    </a:lnTo>
                    <a:lnTo>
                      <a:pt x="23" y="139"/>
                    </a:lnTo>
                    <a:lnTo>
                      <a:pt x="16" y="148"/>
                    </a:lnTo>
                    <a:lnTo>
                      <a:pt x="10" y="157"/>
                    </a:lnTo>
                    <a:lnTo>
                      <a:pt x="1" y="148"/>
                    </a:lnTo>
                    <a:lnTo>
                      <a:pt x="0" y="141"/>
                    </a:lnTo>
                    <a:lnTo>
                      <a:pt x="3" y="132"/>
                    </a:lnTo>
                    <a:lnTo>
                      <a:pt x="10" y="124"/>
                    </a:lnTo>
                    <a:lnTo>
                      <a:pt x="14" y="116"/>
                    </a:lnTo>
                    <a:lnTo>
                      <a:pt x="18" y="110"/>
                    </a:lnTo>
                    <a:lnTo>
                      <a:pt x="22" y="104"/>
                    </a:lnTo>
                    <a:lnTo>
                      <a:pt x="26" y="98"/>
                    </a:lnTo>
                    <a:lnTo>
                      <a:pt x="28" y="89"/>
                    </a:lnTo>
                    <a:lnTo>
                      <a:pt x="29" y="82"/>
                    </a:lnTo>
                    <a:lnTo>
                      <a:pt x="26" y="73"/>
                    </a:lnTo>
                    <a:lnTo>
                      <a:pt x="23" y="65"/>
                    </a:lnTo>
                    <a:lnTo>
                      <a:pt x="25" y="60"/>
                    </a:lnTo>
                    <a:lnTo>
                      <a:pt x="26" y="55"/>
                    </a:lnTo>
                    <a:lnTo>
                      <a:pt x="26" y="51"/>
                    </a:lnTo>
                    <a:lnTo>
                      <a:pt x="26" y="46"/>
                    </a:lnTo>
                    <a:lnTo>
                      <a:pt x="26" y="42"/>
                    </a:lnTo>
                    <a:lnTo>
                      <a:pt x="26" y="37"/>
                    </a:lnTo>
                    <a:lnTo>
                      <a:pt x="26" y="32"/>
                    </a:lnTo>
                    <a:lnTo>
                      <a:pt x="26" y="27"/>
                    </a:lnTo>
                    <a:lnTo>
                      <a:pt x="26" y="20"/>
                    </a:lnTo>
                    <a:lnTo>
                      <a:pt x="28" y="12"/>
                    </a:lnTo>
                    <a:lnTo>
                      <a:pt x="30" y="6"/>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91" name="Freeform 744"/>
              <p:cNvSpPr/>
              <p:nvPr/>
            </p:nvSpPr>
            <p:spPr bwMode="auto">
              <a:xfrm>
                <a:off x="3192" y="365"/>
                <a:ext cx="3" cy="4"/>
              </a:xfrm>
              <a:custGeom>
                <a:avLst/>
                <a:gdLst>
                  <a:gd name="T0" fmla="*/ 1 w 9"/>
                  <a:gd name="T1" fmla="*/ 0 h 15"/>
                  <a:gd name="T2" fmla="*/ 2 w 9"/>
                  <a:gd name="T3" fmla="*/ 0 h 15"/>
                  <a:gd name="T4" fmla="*/ 3 w 9"/>
                  <a:gd name="T5" fmla="*/ 2 h 15"/>
                  <a:gd name="T6" fmla="*/ 3 w 9"/>
                  <a:gd name="T7" fmla="*/ 3 h 15"/>
                  <a:gd name="T8" fmla="*/ 3 w 9"/>
                  <a:gd name="T9" fmla="*/ 3 h 15"/>
                  <a:gd name="T10" fmla="*/ 1 w 9"/>
                  <a:gd name="T11" fmla="*/ 4 h 15"/>
                  <a:gd name="T12" fmla="*/ 0 w 9"/>
                  <a:gd name="T13" fmla="*/ 3 h 15"/>
                  <a:gd name="T14" fmla="*/ 0 w 9"/>
                  <a:gd name="T15" fmla="*/ 1 h 15"/>
                  <a:gd name="T16" fmla="*/ 1 w 9"/>
                  <a:gd name="T17" fmla="*/ 0 h 15"/>
                  <a:gd name="T18" fmla="*/ 1 w 9"/>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15"/>
                  <a:gd name="T32" fmla="*/ 9 w 9"/>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15">
                    <a:moveTo>
                      <a:pt x="2" y="0"/>
                    </a:moveTo>
                    <a:lnTo>
                      <a:pt x="7" y="0"/>
                    </a:lnTo>
                    <a:lnTo>
                      <a:pt x="9" y="6"/>
                    </a:lnTo>
                    <a:lnTo>
                      <a:pt x="9" y="10"/>
                    </a:lnTo>
                    <a:lnTo>
                      <a:pt x="9" y="12"/>
                    </a:lnTo>
                    <a:lnTo>
                      <a:pt x="3" y="15"/>
                    </a:lnTo>
                    <a:lnTo>
                      <a:pt x="0" y="10"/>
                    </a:lnTo>
                    <a:lnTo>
                      <a:pt x="0" y="4"/>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92" name="Freeform 745"/>
              <p:cNvSpPr/>
              <p:nvPr/>
            </p:nvSpPr>
            <p:spPr bwMode="auto">
              <a:xfrm>
                <a:off x="3471" y="365"/>
                <a:ext cx="12" cy="25"/>
              </a:xfrm>
              <a:custGeom>
                <a:avLst/>
                <a:gdLst>
                  <a:gd name="T0" fmla="*/ 10 w 37"/>
                  <a:gd name="T1" fmla="*/ 0 h 100"/>
                  <a:gd name="T2" fmla="*/ 11 w 37"/>
                  <a:gd name="T3" fmla="*/ 0 h 100"/>
                  <a:gd name="T4" fmla="*/ 12 w 37"/>
                  <a:gd name="T5" fmla="*/ 0 h 100"/>
                  <a:gd name="T6" fmla="*/ 11 w 37"/>
                  <a:gd name="T7" fmla="*/ 2 h 100"/>
                  <a:gd name="T8" fmla="*/ 11 w 37"/>
                  <a:gd name="T9" fmla="*/ 3 h 100"/>
                  <a:gd name="T10" fmla="*/ 10 w 37"/>
                  <a:gd name="T11" fmla="*/ 5 h 100"/>
                  <a:gd name="T12" fmla="*/ 9 w 37"/>
                  <a:gd name="T13" fmla="*/ 6 h 100"/>
                  <a:gd name="T14" fmla="*/ 9 w 37"/>
                  <a:gd name="T15" fmla="*/ 8 h 100"/>
                  <a:gd name="T16" fmla="*/ 8 w 37"/>
                  <a:gd name="T17" fmla="*/ 10 h 100"/>
                  <a:gd name="T18" fmla="*/ 8 w 37"/>
                  <a:gd name="T19" fmla="*/ 11 h 100"/>
                  <a:gd name="T20" fmla="*/ 8 w 37"/>
                  <a:gd name="T21" fmla="*/ 13 h 100"/>
                  <a:gd name="T22" fmla="*/ 7 w 37"/>
                  <a:gd name="T23" fmla="*/ 14 h 100"/>
                  <a:gd name="T24" fmla="*/ 6 w 37"/>
                  <a:gd name="T25" fmla="*/ 15 h 100"/>
                  <a:gd name="T26" fmla="*/ 6 w 37"/>
                  <a:gd name="T27" fmla="*/ 17 h 100"/>
                  <a:gd name="T28" fmla="*/ 6 w 37"/>
                  <a:gd name="T29" fmla="*/ 19 h 100"/>
                  <a:gd name="T30" fmla="*/ 5 w 37"/>
                  <a:gd name="T31" fmla="*/ 20 h 100"/>
                  <a:gd name="T32" fmla="*/ 5 w 37"/>
                  <a:gd name="T33" fmla="*/ 22 h 100"/>
                  <a:gd name="T34" fmla="*/ 4 w 37"/>
                  <a:gd name="T35" fmla="*/ 23 h 100"/>
                  <a:gd name="T36" fmla="*/ 4 w 37"/>
                  <a:gd name="T37" fmla="*/ 25 h 100"/>
                  <a:gd name="T38" fmla="*/ 3 w 37"/>
                  <a:gd name="T39" fmla="*/ 24 h 100"/>
                  <a:gd name="T40" fmla="*/ 2 w 37"/>
                  <a:gd name="T41" fmla="*/ 22 h 100"/>
                  <a:gd name="T42" fmla="*/ 1 w 37"/>
                  <a:gd name="T43" fmla="*/ 21 h 100"/>
                  <a:gd name="T44" fmla="*/ 1 w 37"/>
                  <a:gd name="T45" fmla="*/ 19 h 100"/>
                  <a:gd name="T46" fmla="*/ 0 w 37"/>
                  <a:gd name="T47" fmla="*/ 17 h 100"/>
                  <a:gd name="T48" fmla="*/ 0 w 37"/>
                  <a:gd name="T49" fmla="*/ 15 h 100"/>
                  <a:gd name="T50" fmla="*/ 0 w 37"/>
                  <a:gd name="T51" fmla="*/ 14 h 100"/>
                  <a:gd name="T52" fmla="*/ 0 w 37"/>
                  <a:gd name="T53" fmla="*/ 12 h 100"/>
                  <a:gd name="T54" fmla="*/ 0 w 37"/>
                  <a:gd name="T55" fmla="*/ 10 h 100"/>
                  <a:gd name="T56" fmla="*/ 0 w 37"/>
                  <a:gd name="T57" fmla="*/ 9 h 100"/>
                  <a:gd name="T58" fmla="*/ 1 w 37"/>
                  <a:gd name="T59" fmla="*/ 7 h 100"/>
                  <a:gd name="T60" fmla="*/ 2 w 37"/>
                  <a:gd name="T61" fmla="*/ 5 h 100"/>
                  <a:gd name="T62" fmla="*/ 3 w 37"/>
                  <a:gd name="T63" fmla="*/ 4 h 100"/>
                  <a:gd name="T64" fmla="*/ 5 w 37"/>
                  <a:gd name="T65" fmla="*/ 2 h 100"/>
                  <a:gd name="T66" fmla="*/ 7 w 37"/>
                  <a:gd name="T67" fmla="*/ 1 h 100"/>
                  <a:gd name="T68" fmla="*/ 10 w 37"/>
                  <a:gd name="T69" fmla="*/ 0 h 100"/>
                  <a:gd name="T70" fmla="*/ 10 w 37"/>
                  <a:gd name="T71" fmla="*/ 0 h 1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7"/>
                  <a:gd name="T109" fmla="*/ 0 h 100"/>
                  <a:gd name="T110" fmla="*/ 37 w 37"/>
                  <a:gd name="T111" fmla="*/ 100 h 10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7" h="100">
                    <a:moveTo>
                      <a:pt x="31" y="0"/>
                    </a:moveTo>
                    <a:lnTo>
                      <a:pt x="33" y="0"/>
                    </a:lnTo>
                    <a:lnTo>
                      <a:pt x="37" y="0"/>
                    </a:lnTo>
                    <a:lnTo>
                      <a:pt x="35" y="6"/>
                    </a:lnTo>
                    <a:lnTo>
                      <a:pt x="33" y="12"/>
                    </a:lnTo>
                    <a:lnTo>
                      <a:pt x="31" y="18"/>
                    </a:lnTo>
                    <a:lnTo>
                      <a:pt x="29" y="26"/>
                    </a:lnTo>
                    <a:lnTo>
                      <a:pt x="28" y="32"/>
                    </a:lnTo>
                    <a:lnTo>
                      <a:pt x="26" y="38"/>
                    </a:lnTo>
                    <a:lnTo>
                      <a:pt x="25" y="43"/>
                    </a:lnTo>
                    <a:lnTo>
                      <a:pt x="24" y="50"/>
                    </a:lnTo>
                    <a:lnTo>
                      <a:pt x="22" y="55"/>
                    </a:lnTo>
                    <a:lnTo>
                      <a:pt x="19" y="62"/>
                    </a:lnTo>
                    <a:lnTo>
                      <a:pt x="18" y="67"/>
                    </a:lnTo>
                    <a:lnTo>
                      <a:pt x="17" y="75"/>
                    </a:lnTo>
                    <a:lnTo>
                      <a:pt x="15" y="81"/>
                    </a:lnTo>
                    <a:lnTo>
                      <a:pt x="14" y="87"/>
                    </a:lnTo>
                    <a:lnTo>
                      <a:pt x="12" y="93"/>
                    </a:lnTo>
                    <a:lnTo>
                      <a:pt x="11" y="100"/>
                    </a:lnTo>
                    <a:lnTo>
                      <a:pt x="8" y="94"/>
                    </a:lnTo>
                    <a:lnTo>
                      <a:pt x="5" y="88"/>
                    </a:lnTo>
                    <a:lnTo>
                      <a:pt x="4" y="82"/>
                    </a:lnTo>
                    <a:lnTo>
                      <a:pt x="3" y="76"/>
                    </a:lnTo>
                    <a:lnTo>
                      <a:pt x="1" y="68"/>
                    </a:lnTo>
                    <a:lnTo>
                      <a:pt x="0" y="62"/>
                    </a:lnTo>
                    <a:lnTo>
                      <a:pt x="0" y="55"/>
                    </a:lnTo>
                    <a:lnTo>
                      <a:pt x="0" y="49"/>
                    </a:lnTo>
                    <a:lnTo>
                      <a:pt x="0" y="40"/>
                    </a:lnTo>
                    <a:lnTo>
                      <a:pt x="1" y="34"/>
                    </a:lnTo>
                    <a:lnTo>
                      <a:pt x="3" y="27"/>
                    </a:lnTo>
                    <a:lnTo>
                      <a:pt x="5" y="21"/>
                    </a:lnTo>
                    <a:lnTo>
                      <a:pt x="10" y="15"/>
                    </a:lnTo>
                    <a:lnTo>
                      <a:pt x="15" y="9"/>
                    </a:lnTo>
                    <a:lnTo>
                      <a:pt x="22" y="4"/>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93" name="Freeform 746"/>
              <p:cNvSpPr/>
              <p:nvPr/>
            </p:nvSpPr>
            <p:spPr bwMode="auto">
              <a:xfrm>
                <a:off x="3663" y="369"/>
                <a:ext cx="83" cy="78"/>
              </a:xfrm>
              <a:custGeom>
                <a:avLst/>
                <a:gdLst>
                  <a:gd name="T0" fmla="*/ 67 w 251"/>
                  <a:gd name="T1" fmla="*/ 0 h 312"/>
                  <a:gd name="T2" fmla="*/ 75 w 251"/>
                  <a:gd name="T3" fmla="*/ 1 h 312"/>
                  <a:gd name="T4" fmla="*/ 79 w 251"/>
                  <a:gd name="T5" fmla="*/ 5 h 312"/>
                  <a:gd name="T6" fmla="*/ 81 w 251"/>
                  <a:gd name="T7" fmla="*/ 10 h 312"/>
                  <a:gd name="T8" fmla="*/ 81 w 251"/>
                  <a:gd name="T9" fmla="*/ 17 h 312"/>
                  <a:gd name="T10" fmla="*/ 80 w 251"/>
                  <a:gd name="T11" fmla="*/ 23 h 312"/>
                  <a:gd name="T12" fmla="*/ 80 w 251"/>
                  <a:gd name="T13" fmla="*/ 30 h 312"/>
                  <a:gd name="T14" fmla="*/ 81 w 251"/>
                  <a:gd name="T15" fmla="*/ 36 h 312"/>
                  <a:gd name="T16" fmla="*/ 83 w 251"/>
                  <a:gd name="T17" fmla="*/ 41 h 312"/>
                  <a:gd name="T18" fmla="*/ 82 w 251"/>
                  <a:gd name="T19" fmla="*/ 44 h 312"/>
                  <a:gd name="T20" fmla="*/ 82 w 251"/>
                  <a:gd name="T21" fmla="*/ 46 h 312"/>
                  <a:gd name="T22" fmla="*/ 80 w 251"/>
                  <a:gd name="T23" fmla="*/ 48 h 312"/>
                  <a:gd name="T24" fmla="*/ 76 w 251"/>
                  <a:gd name="T25" fmla="*/ 47 h 312"/>
                  <a:gd name="T26" fmla="*/ 72 w 251"/>
                  <a:gd name="T27" fmla="*/ 47 h 312"/>
                  <a:gd name="T28" fmla="*/ 71 w 251"/>
                  <a:gd name="T29" fmla="*/ 49 h 312"/>
                  <a:gd name="T30" fmla="*/ 68 w 251"/>
                  <a:gd name="T31" fmla="*/ 50 h 312"/>
                  <a:gd name="T32" fmla="*/ 63 w 251"/>
                  <a:gd name="T33" fmla="*/ 49 h 312"/>
                  <a:gd name="T34" fmla="*/ 61 w 251"/>
                  <a:gd name="T35" fmla="*/ 46 h 312"/>
                  <a:gd name="T36" fmla="*/ 59 w 251"/>
                  <a:gd name="T37" fmla="*/ 43 h 312"/>
                  <a:gd name="T38" fmla="*/ 58 w 251"/>
                  <a:gd name="T39" fmla="*/ 39 h 312"/>
                  <a:gd name="T40" fmla="*/ 58 w 251"/>
                  <a:gd name="T41" fmla="*/ 34 h 312"/>
                  <a:gd name="T42" fmla="*/ 58 w 251"/>
                  <a:gd name="T43" fmla="*/ 30 h 312"/>
                  <a:gd name="T44" fmla="*/ 57 w 251"/>
                  <a:gd name="T45" fmla="*/ 26 h 312"/>
                  <a:gd name="T46" fmla="*/ 53 w 251"/>
                  <a:gd name="T47" fmla="*/ 26 h 312"/>
                  <a:gd name="T48" fmla="*/ 45 w 251"/>
                  <a:gd name="T49" fmla="*/ 29 h 312"/>
                  <a:gd name="T50" fmla="*/ 38 w 251"/>
                  <a:gd name="T51" fmla="*/ 34 h 312"/>
                  <a:gd name="T52" fmla="*/ 32 w 251"/>
                  <a:gd name="T53" fmla="*/ 39 h 312"/>
                  <a:gd name="T54" fmla="*/ 27 w 251"/>
                  <a:gd name="T55" fmla="*/ 44 h 312"/>
                  <a:gd name="T56" fmla="*/ 23 w 251"/>
                  <a:gd name="T57" fmla="*/ 49 h 312"/>
                  <a:gd name="T58" fmla="*/ 22 w 251"/>
                  <a:gd name="T59" fmla="*/ 55 h 312"/>
                  <a:gd name="T60" fmla="*/ 23 w 251"/>
                  <a:gd name="T61" fmla="*/ 60 h 312"/>
                  <a:gd name="T62" fmla="*/ 25 w 251"/>
                  <a:gd name="T63" fmla="*/ 66 h 312"/>
                  <a:gd name="T64" fmla="*/ 25 w 251"/>
                  <a:gd name="T65" fmla="*/ 70 h 312"/>
                  <a:gd name="T66" fmla="*/ 25 w 251"/>
                  <a:gd name="T67" fmla="*/ 73 h 312"/>
                  <a:gd name="T68" fmla="*/ 23 w 251"/>
                  <a:gd name="T69" fmla="*/ 75 h 312"/>
                  <a:gd name="T70" fmla="*/ 19 w 251"/>
                  <a:gd name="T71" fmla="*/ 77 h 312"/>
                  <a:gd name="T72" fmla="*/ 14 w 251"/>
                  <a:gd name="T73" fmla="*/ 78 h 312"/>
                  <a:gd name="T74" fmla="*/ 9 w 251"/>
                  <a:gd name="T75" fmla="*/ 77 h 312"/>
                  <a:gd name="T76" fmla="*/ 5 w 251"/>
                  <a:gd name="T77" fmla="*/ 74 h 312"/>
                  <a:gd name="T78" fmla="*/ 3 w 251"/>
                  <a:gd name="T79" fmla="*/ 71 h 312"/>
                  <a:gd name="T80" fmla="*/ 2 w 251"/>
                  <a:gd name="T81" fmla="*/ 69 h 312"/>
                  <a:gd name="T82" fmla="*/ 2 w 251"/>
                  <a:gd name="T83" fmla="*/ 66 h 312"/>
                  <a:gd name="T84" fmla="*/ 3 w 251"/>
                  <a:gd name="T85" fmla="*/ 63 h 312"/>
                  <a:gd name="T86" fmla="*/ 3 w 251"/>
                  <a:gd name="T87" fmla="*/ 59 h 312"/>
                  <a:gd name="T88" fmla="*/ 2 w 251"/>
                  <a:gd name="T89" fmla="*/ 56 h 312"/>
                  <a:gd name="T90" fmla="*/ 1 w 251"/>
                  <a:gd name="T91" fmla="*/ 51 h 312"/>
                  <a:gd name="T92" fmla="*/ 0 w 251"/>
                  <a:gd name="T93" fmla="*/ 46 h 312"/>
                  <a:gd name="T94" fmla="*/ 0 w 251"/>
                  <a:gd name="T95" fmla="*/ 42 h 312"/>
                  <a:gd name="T96" fmla="*/ 1 w 251"/>
                  <a:gd name="T97" fmla="*/ 38 h 312"/>
                  <a:gd name="T98" fmla="*/ 4 w 251"/>
                  <a:gd name="T99" fmla="*/ 36 h 312"/>
                  <a:gd name="T100" fmla="*/ 9 w 251"/>
                  <a:gd name="T101" fmla="*/ 34 h 312"/>
                  <a:gd name="T102" fmla="*/ 15 w 251"/>
                  <a:gd name="T103" fmla="*/ 32 h 312"/>
                  <a:gd name="T104" fmla="*/ 21 w 251"/>
                  <a:gd name="T105" fmla="*/ 27 h 312"/>
                  <a:gd name="T106" fmla="*/ 28 w 251"/>
                  <a:gd name="T107" fmla="*/ 22 h 312"/>
                  <a:gd name="T108" fmla="*/ 35 w 251"/>
                  <a:gd name="T109" fmla="*/ 18 h 312"/>
                  <a:gd name="T110" fmla="*/ 42 w 251"/>
                  <a:gd name="T111" fmla="*/ 14 h 312"/>
                  <a:gd name="T112" fmla="*/ 48 w 251"/>
                  <a:gd name="T113" fmla="*/ 10 h 312"/>
                  <a:gd name="T114" fmla="*/ 54 w 251"/>
                  <a:gd name="T115" fmla="*/ 6 h 312"/>
                  <a:gd name="T116" fmla="*/ 60 w 251"/>
                  <a:gd name="T117" fmla="*/ 2 h 312"/>
                  <a:gd name="T118" fmla="*/ 62 w 251"/>
                  <a:gd name="T119" fmla="*/ 1 h 31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51"/>
                  <a:gd name="T181" fmla="*/ 0 h 312"/>
                  <a:gd name="T182" fmla="*/ 251 w 251"/>
                  <a:gd name="T183" fmla="*/ 312 h 31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51" h="312">
                    <a:moveTo>
                      <a:pt x="187" y="2"/>
                    </a:moveTo>
                    <a:lnTo>
                      <a:pt x="203" y="0"/>
                    </a:lnTo>
                    <a:lnTo>
                      <a:pt x="217" y="1"/>
                    </a:lnTo>
                    <a:lnTo>
                      <a:pt x="227" y="5"/>
                    </a:lnTo>
                    <a:lnTo>
                      <a:pt x="236" y="11"/>
                    </a:lnTo>
                    <a:lnTo>
                      <a:pt x="240" y="18"/>
                    </a:lnTo>
                    <a:lnTo>
                      <a:pt x="244" y="29"/>
                    </a:lnTo>
                    <a:lnTo>
                      <a:pt x="245" y="40"/>
                    </a:lnTo>
                    <a:lnTo>
                      <a:pt x="247" y="52"/>
                    </a:lnTo>
                    <a:lnTo>
                      <a:pt x="245" y="66"/>
                    </a:lnTo>
                    <a:lnTo>
                      <a:pt x="244" y="79"/>
                    </a:lnTo>
                    <a:lnTo>
                      <a:pt x="241" y="93"/>
                    </a:lnTo>
                    <a:lnTo>
                      <a:pt x="241" y="108"/>
                    </a:lnTo>
                    <a:lnTo>
                      <a:pt x="241" y="120"/>
                    </a:lnTo>
                    <a:lnTo>
                      <a:pt x="243" y="132"/>
                    </a:lnTo>
                    <a:lnTo>
                      <a:pt x="245" y="143"/>
                    </a:lnTo>
                    <a:lnTo>
                      <a:pt x="249" y="154"/>
                    </a:lnTo>
                    <a:lnTo>
                      <a:pt x="251" y="163"/>
                    </a:lnTo>
                    <a:lnTo>
                      <a:pt x="249" y="171"/>
                    </a:lnTo>
                    <a:lnTo>
                      <a:pt x="248" y="176"/>
                    </a:lnTo>
                    <a:lnTo>
                      <a:pt x="248" y="181"/>
                    </a:lnTo>
                    <a:lnTo>
                      <a:pt x="247" y="186"/>
                    </a:lnTo>
                    <a:lnTo>
                      <a:pt x="247" y="192"/>
                    </a:lnTo>
                    <a:lnTo>
                      <a:pt x="241" y="191"/>
                    </a:lnTo>
                    <a:lnTo>
                      <a:pt x="236" y="191"/>
                    </a:lnTo>
                    <a:lnTo>
                      <a:pt x="229" y="189"/>
                    </a:lnTo>
                    <a:lnTo>
                      <a:pt x="223" y="189"/>
                    </a:lnTo>
                    <a:lnTo>
                      <a:pt x="217" y="189"/>
                    </a:lnTo>
                    <a:lnTo>
                      <a:pt x="215" y="193"/>
                    </a:lnTo>
                    <a:lnTo>
                      <a:pt x="215" y="197"/>
                    </a:lnTo>
                    <a:lnTo>
                      <a:pt x="216" y="203"/>
                    </a:lnTo>
                    <a:lnTo>
                      <a:pt x="206" y="202"/>
                    </a:lnTo>
                    <a:lnTo>
                      <a:pt x="199" y="201"/>
                    </a:lnTo>
                    <a:lnTo>
                      <a:pt x="192" y="196"/>
                    </a:lnTo>
                    <a:lnTo>
                      <a:pt x="188" y="192"/>
                    </a:lnTo>
                    <a:lnTo>
                      <a:pt x="183" y="186"/>
                    </a:lnTo>
                    <a:lnTo>
                      <a:pt x="181" y="178"/>
                    </a:lnTo>
                    <a:lnTo>
                      <a:pt x="178" y="171"/>
                    </a:lnTo>
                    <a:lnTo>
                      <a:pt x="178" y="164"/>
                    </a:lnTo>
                    <a:lnTo>
                      <a:pt x="176" y="154"/>
                    </a:lnTo>
                    <a:lnTo>
                      <a:pt x="176" y="147"/>
                    </a:lnTo>
                    <a:lnTo>
                      <a:pt x="176" y="137"/>
                    </a:lnTo>
                    <a:lnTo>
                      <a:pt x="176" y="130"/>
                    </a:lnTo>
                    <a:lnTo>
                      <a:pt x="174" y="121"/>
                    </a:lnTo>
                    <a:lnTo>
                      <a:pt x="174" y="112"/>
                    </a:lnTo>
                    <a:lnTo>
                      <a:pt x="173" y="105"/>
                    </a:lnTo>
                    <a:lnTo>
                      <a:pt x="173" y="99"/>
                    </a:lnTo>
                    <a:lnTo>
                      <a:pt x="160" y="104"/>
                    </a:lnTo>
                    <a:lnTo>
                      <a:pt x="149" y="111"/>
                    </a:lnTo>
                    <a:lnTo>
                      <a:pt x="137" y="117"/>
                    </a:lnTo>
                    <a:lnTo>
                      <a:pt x="127" y="126"/>
                    </a:lnTo>
                    <a:lnTo>
                      <a:pt x="114" y="134"/>
                    </a:lnTo>
                    <a:lnTo>
                      <a:pt x="106" y="144"/>
                    </a:lnTo>
                    <a:lnTo>
                      <a:pt x="96" y="154"/>
                    </a:lnTo>
                    <a:lnTo>
                      <a:pt x="89" y="165"/>
                    </a:lnTo>
                    <a:lnTo>
                      <a:pt x="81" y="175"/>
                    </a:lnTo>
                    <a:lnTo>
                      <a:pt x="75" y="186"/>
                    </a:lnTo>
                    <a:lnTo>
                      <a:pt x="71" y="197"/>
                    </a:lnTo>
                    <a:lnTo>
                      <a:pt x="68" y="208"/>
                    </a:lnTo>
                    <a:lnTo>
                      <a:pt x="67" y="219"/>
                    </a:lnTo>
                    <a:lnTo>
                      <a:pt x="68" y="231"/>
                    </a:lnTo>
                    <a:lnTo>
                      <a:pt x="70" y="242"/>
                    </a:lnTo>
                    <a:lnTo>
                      <a:pt x="75" y="254"/>
                    </a:lnTo>
                    <a:lnTo>
                      <a:pt x="77" y="262"/>
                    </a:lnTo>
                    <a:lnTo>
                      <a:pt x="78" y="270"/>
                    </a:lnTo>
                    <a:lnTo>
                      <a:pt x="77" y="278"/>
                    </a:lnTo>
                    <a:lnTo>
                      <a:pt x="77" y="284"/>
                    </a:lnTo>
                    <a:lnTo>
                      <a:pt x="75" y="290"/>
                    </a:lnTo>
                    <a:lnTo>
                      <a:pt x="72" y="295"/>
                    </a:lnTo>
                    <a:lnTo>
                      <a:pt x="70" y="300"/>
                    </a:lnTo>
                    <a:lnTo>
                      <a:pt x="67" y="304"/>
                    </a:lnTo>
                    <a:lnTo>
                      <a:pt x="58" y="309"/>
                    </a:lnTo>
                    <a:lnTo>
                      <a:pt x="50" y="312"/>
                    </a:lnTo>
                    <a:lnTo>
                      <a:pt x="42" y="312"/>
                    </a:lnTo>
                    <a:lnTo>
                      <a:pt x="32" y="309"/>
                    </a:lnTo>
                    <a:lnTo>
                      <a:pt x="26" y="306"/>
                    </a:lnTo>
                    <a:lnTo>
                      <a:pt x="19" y="301"/>
                    </a:lnTo>
                    <a:lnTo>
                      <a:pt x="14" y="295"/>
                    </a:lnTo>
                    <a:lnTo>
                      <a:pt x="11" y="287"/>
                    </a:lnTo>
                    <a:lnTo>
                      <a:pt x="10" y="284"/>
                    </a:lnTo>
                    <a:lnTo>
                      <a:pt x="8" y="279"/>
                    </a:lnTo>
                    <a:lnTo>
                      <a:pt x="7" y="274"/>
                    </a:lnTo>
                    <a:lnTo>
                      <a:pt x="7" y="269"/>
                    </a:lnTo>
                    <a:lnTo>
                      <a:pt x="7" y="263"/>
                    </a:lnTo>
                    <a:lnTo>
                      <a:pt x="7" y="258"/>
                    </a:lnTo>
                    <a:lnTo>
                      <a:pt x="8" y="252"/>
                    </a:lnTo>
                    <a:lnTo>
                      <a:pt x="11" y="247"/>
                    </a:lnTo>
                    <a:lnTo>
                      <a:pt x="10" y="238"/>
                    </a:lnTo>
                    <a:lnTo>
                      <a:pt x="10" y="231"/>
                    </a:lnTo>
                    <a:lnTo>
                      <a:pt x="7" y="223"/>
                    </a:lnTo>
                    <a:lnTo>
                      <a:pt x="5" y="214"/>
                    </a:lnTo>
                    <a:lnTo>
                      <a:pt x="3" y="203"/>
                    </a:lnTo>
                    <a:lnTo>
                      <a:pt x="1" y="194"/>
                    </a:lnTo>
                    <a:lnTo>
                      <a:pt x="0" y="186"/>
                    </a:lnTo>
                    <a:lnTo>
                      <a:pt x="0" y="177"/>
                    </a:lnTo>
                    <a:lnTo>
                      <a:pt x="0" y="169"/>
                    </a:lnTo>
                    <a:lnTo>
                      <a:pt x="0" y="160"/>
                    </a:lnTo>
                    <a:lnTo>
                      <a:pt x="3" y="153"/>
                    </a:lnTo>
                    <a:lnTo>
                      <a:pt x="5" y="148"/>
                    </a:lnTo>
                    <a:lnTo>
                      <a:pt x="11" y="143"/>
                    </a:lnTo>
                    <a:lnTo>
                      <a:pt x="18" y="139"/>
                    </a:lnTo>
                    <a:lnTo>
                      <a:pt x="26" y="137"/>
                    </a:lnTo>
                    <a:lnTo>
                      <a:pt x="37" y="137"/>
                    </a:lnTo>
                    <a:lnTo>
                      <a:pt x="46" y="127"/>
                    </a:lnTo>
                    <a:lnTo>
                      <a:pt x="56" y="119"/>
                    </a:lnTo>
                    <a:lnTo>
                      <a:pt x="65" y="109"/>
                    </a:lnTo>
                    <a:lnTo>
                      <a:pt x="77" y="100"/>
                    </a:lnTo>
                    <a:lnTo>
                      <a:pt x="86" y="90"/>
                    </a:lnTo>
                    <a:lnTo>
                      <a:pt x="97" y="82"/>
                    </a:lnTo>
                    <a:lnTo>
                      <a:pt x="107" y="73"/>
                    </a:lnTo>
                    <a:lnTo>
                      <a:pt x="117" y="66"/>
                    </a:lnTo>
                    <a:lnTo>
                      <a:pt x="127" y="57"/>
                    </a:lnTo>
                    <a:lnTo>
                      <a:pt x="137" y="49"/>
                    </a:lnTo>
                    <a:lnTo>
                      <a:pt x="146" y="40"/>
                    </a:lnTo>
                    <a:lnTo>
                      <a:pt x="156" y="33"/>
                    </a:lnTo>
                    <a:lnTo>
                      <a:pt x="163" y="24"/>
                    </a:lnTo>
                    <a:lnTo>
                      <a:pt x="173" y="17"/>
                    </a:lnTo>
                    <a:lnTo>
                      <a:pt x="180" y="10"/>
                    </a:lnTo>
                    <a:lnTo>
                      <a:pt x="187" y="2"/>
                    </a:lnTo>
                    <a:close/>
                  </a:path>
                </a:pathLst>
              </a:custGeom>
              <a:solidFill>
                <a:srgbClr val="E6B38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94" name="Freeform 747"/>
              <p:cNvSpPr/>
              <p:nvPr/>
            </p:nvSpPr>
            <p:spPr bwMode="auto">
              <a:xfrm>
                <a:off x="3568" y="385"/>
                <a:ext cx="88" cy="57"/>
              </a:xfrm>
              <a:custGeom>
                <a:avLst/>
                <a:gdLst>
                  <a:gd name="T0" fmla="*/ 18 w 263"/>
                  <a:gd name="T1" fmla="*/ 2 h 230"/>
                  <a:gd name="T2" fmla="*/ 41 w 263"/>
                  <a:gd name="T3" fmla="*/ 5 h 230"/>
                  <a:gd name="T4" fmla="*/ 63 w 263"/>
                  <a:gd name="T5" fmla="*/ 10 h 230"/>
                  <a:gd name="T6" fmla="*/ 83 w 263"/>
                  <a:gd name="T7" fmla="*/ 17 h 230"/>
                  <a:gd name="T8" fmla="*/ 86 w 263"/>
                  <a:gd name="T9" fmla="*/ 23 h 230"/>
                  <a:gd name="T10" fmla="*/ 73 w 263"/>
                  <a:gd name="T11" fmla="*/ 20 h 230"/>
                  <a:gd name="T12" fmla="*/ 56 w 263"/>
                  <a:gd name="T13" fmla="*/ 16 h 230"/>
                  <a:gd name="T14" fmla="*/ 38 w 263"/>
                  <a:gd name="T15" fmla="*/ 12 h 230"/>
                  <a:gd name="T16" fmla="*/ 20 w 263"/>
                  <a:gd name="T17" fmla="*/ 10 h 230"/>
                  <a:gd name="T18" fmla="*/ 23 w 263"/>
                  <a:gd name="T19" fmla="*/ 14 h 230"/>
                  <a:gd name="T20" fmla="*/ 37 w 263"/>
                  <a:gd name="T21" fmla="*/ 19 h 230"/>
                  <a:gd name="T22" fmla="*/ 53 w 263"/>
                  <a:gd name="T23" fmla="*/ 22 h 230"/>
                  <a:gd name="T24" fmla="*/ 68 w 263"/>
                  <a:gd name="T25" fmla="*/ 25 h 230"/>
                  <a:gd name="T26" fmla="*/ 63 w 263"/>
                  <a:gd name="T27" fmla="*/ 27 h 230"/>
                  <a:gd name="T28" fmla="*/ 50 w 263"/>
                  <a:gd name="T29" fmla="*/ 25 h 230"/>
                  <a:gd name="T30" fmla="*/ 37 w 263"/>
                  <a:gd name="T31" fmla="*/ 23 h 230"/>
                  <a:gd name="T32" fmla="*/ 24 w 263"/>
                  <a:gd name="T33" fmla="*/ 21 h 230"/>
                  <a:gd name="T34" fmla="*/ 29 w 263"/>
                  <a:gd name="T35" fmla="*/ 24 h 230"/>
                  <a:gd name="T36" fmla="*/ 42 w 263"/>
                  <a:gd name="T37" fmla="*/ 26 h 230"/>
                  <a:gd name="T38" fmla="*/ 55 w 263"/>
                  <a:gd name="T39" fmla="*/ 28 h 230"/>
                  <a:gd name="T40" fmla="*/ 66 w 263"/>
                  <a:gd name="T41" fmla="*/ 32 h 230"/>
                  <a:gd name="T42" fmla="*/ 58 w 263"/>
                  <a:gd name="T43" fmla="*/ 32 h 230"/>
                  <a:gd name="T44" fmla="*/ 45 w 263"/>
                  <a:gd name="T45" fmla="*/ 32 h 230"/>
                  <a:gd name="T46" fmla="*/ 32 w 263"/>
                  <a:gd name="T47" fmla="*/ 30 h 230"/>
                  <a:gd name="T48" fmla="*/ 19 w 263"/>
                  <a:gd name="T49" fmla="*/ 28 h 230"/>
                  <a:gd name="T50" fmla="*/ 24 w 263"/>
                  <a:gd name="T51" fmla="*/ 31 h 230"/>
                  <a:gd name="T52" fmla="*/ 37 w 263"/>
                  <a:gd name="T53" fmla="*/ 34 h 230"/>
                  <a:gd name="T54" fmla="*/ 52 w 263"/>
                  <a:gd name="T55" fmla="*/ 37 h 230"/>
                  <a:gd name="T56" fmla="*/ 65 w 263"/>
                  <a:gd name="T57" fmla="*/ 41 h 230"/>
                  <a:gd name="T58" fmla="*/ 62 w 263"/>
                  <a:gd name="T59" fmla="*/ 43 h 230"/>
                  <a:gd name="T60" fmla="*/ 53 w 263"/>
                  <a:gd name="T61" fmla="*/ 41 h 230"/>
                  <a:gd name="T62" fmla="*/ 43 w 263"/>
                  <a:gd name="T63" fmla="*/ 40 h 230"/>
                  <a:gd name="T64" fmla="*/ 34 w 263"/>
                  <a:gd name="T65" fmla="*/ 38 h 230"/>
                  <a:gd name="T66" fmla="*/ 39 w 263"/>
                  <a:gd name="T67" fmla="*/ 41 h 230"/>
                  <a:gd name="T68" fmla="*/ 51 w 263"/>
                  <a:gd name="T69" fmla="*/ 45 h 230"/>
                  <a:gd name="T70" fmla="*/ 48 w 263"/>
                  <a:gd name="T71" fmla="*/ 46 h 230"/>
                  <a:gd name="T72" fmla="*/ 38 w 263"/>
                  <a:gd name="T73" fmla="*/ 45 h 230"/>
                  <a:gd name="T74" fmla="*/ 28 w 263"/>
                  <a:gd name="T75" fmla="*/ 43 h 230"/>
                  <a:gd name="T76" fmla="*/ 18 w 263"/>
                  <a:gd name="T77" fmla="*/ 42 h 230"/>
                  <a:gd name="T78" fmla="*/ 23 w 263"/>
                  <a:gd name="T79" fmla="*/ 44 h 230"/>
                  <a:gd name="T80" fmla="*/ 33 w 263"/>
                  <a:gd name="T81" fmla="*/ 47 h 230"/>
                  <a:gd name="T82" fmla="*/ 44 w 263"/>
                  <a:gd name="T83" fmla="*/ 51 h 230"/>
                  <a:gd name="T84" fmla="*/ 54 w 263"/>
                  <a:gd name="T85" fmla="*/ 56 h 230"/>
                  <a:gd name="T86" fmla="*/ 43 w 263"/>
                  <a:gd name="T87" fmla="*/ 54 h 230"/>
                  <a:gd name="T88" fmla="*/ 22 w 263"/>
                  <a:gd name="T89" fmla="*/ 51 h 230"/>
                  <a:gd name="T90" fmla="*/ 7 w 263"/>
                  <a:gd name="T91" fmla="*/ 44 h 230"/>
                  <a:gd name="T92" fmla="*/ 3 w 263"/>
                  <a:gd name="T93" fmla="*/ 32 h 230"/>
                  <a:gd name="T94" fmla="*/ 4 w 263"/>
                  <a:gd name="T95" fmla="*/ 23 h 230"/>
                  <a:gd name="T96" fmla="*/ 4 w 263"/>
                  <a:gd name="T97" fmla="*/ 16 h 230"/>
                  <a:gd name="T98" fmla="*/ 4 w 263"/>
                  <a:gd name="T99" fmla="*/ 8 h 230"/>
                  <a:gd name="T100" fmla="*/ 1 w 263"/>
                  <a:gd name="T101" fmla="*/ 1 h 230"/>
                  <a:gd name="T102" fmla="*/ 1 w 263"/>
                  <a:gd name="T103" fmla="*/ 0 h 2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63"/>
                  <a:gd name="T157" fmla="*/ 0 h 230"/>
                  <a:gd name="T158" fmla="*/ 263 w 263"/>
                  <a:gd name="T159" fmla="*/ 230 h 23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63" h="230">
                    <a:moveTo>
                      <a:pt x="4" y="0"/>
                    </a:moveTo>
                    <a:lnTo>
                      <a:pt x="21" y="2"/>
                    </a:lnTo>
                    <a:lnTo>
                      <a:pt x="37" y="4"/>
                    </a:lnTo>
                    <a:lnTo>
                      <a:pt x="54" y="7"/>
                    </a:lnTo>
                    <a:lnTo>
                      <a:pt x="72" y="10"/>
                    </a:lnTo>
                    <a:lnTo>
                      <a:pt x="89" y="13"/>
                    </a:lnTo>
                    <a:lnTo>
                      <a:pt x="106" y="16"/>
                    </a:lnTo>
                    <a:lnTo>
                      <a:pt x="124" y="20"/>
                    </a:lnTo>
                    <a:lnTo>
                      <a:pt x="142" y="25"/>
                    </a:lnTo>
                    <a:lnTo>
                      <a:pt x="157" y="30"/>
                    </a:lnTo>
                    <a:lnTo>
                      <a:pt x="174" y="35"/>
                    </a:lnTo>
                    <a:lnTo>
                      <a:pt x="189" y="40"/>
                    </a:lnTo>
                    <a:lnTo>
                      <a:pt x="206" y="47"/>
                    </a:lnTo>
                    <a:lnTo>
                      <a:pt x="220" y="53"/>
                    </a:lnTo>
                    <a:lnTo>
                      <a:pt x="235" y="60"/>
                    </a:lnTo>
                    <a:lnTo>
                      <a:pt x="249" y="68"/>
                    </a:lnTo>
                    <a:lnTo>
                      <a:pt x="263" y="78"/>
                    </a:lnTo>
                    <a:lnTo>
                      <a:pt x="261" y="82"/>
                    </a:lnTo>
                    <a:lnTo>
                      <a:pt x="259" y="87"/>
                    </a:lnTo>
                    <a:lnTo>
                      <a:pt x="256" y="91"/>
                    </a:lnTo>
                    <a:lnTo>
                      <a:pt x="258" y="97"/>
                    </a:lnTo>
                    <a:lnTo>
                      <a:pt x="244" y="91"/>
                    </a:lnTo>
                    <a:lnTo>
                      <a:pt x="231" y="87"/>
                    </a:lnTo>
                    <a:lnTo>
                      <a:pt x="217" y="82"/>
                    </a:lnTo>
                    <a:lnTo>
                      <a:pt x="206" y="78"/>
                    </a:lnTo>
                    <a:lnTo>
                      <a:pt x="192" y="73"/>
                    </a:lnTo>
                    <a:lnTo>
                      <a:pt x="180" y="68"/>
                    </a:lnTo>
                    <a:lnTo>
                      <a:pt x="167" y="64"/>
                    </a:lnTo>
                    <a:lnTo>
                      <a:pt x="155" y="60"/>
                    </a:lnTo>
                    <a:lnTo>
                      <a:pt x="142" y="57"/>
                    </a:lnTo>
                    <a:lnTo>
                      <a:pt x="128" y="53"/>
                    </a:lnTo>
                    <a:lnTo>
                      <a:pt x="115" y="49"/>
                    </a:lnTo>
                    <a:lnTo>
                      <a:pt x="102" y="47"/>
                    </a:lnTo>
                    <a:lnTo>
                      <a:pt x="89" y="45"/>
                    </a:lnTo>
                    <a:lnTo>
                      <a:pt x="75" y="42"/>
                    </a:lnTo>
                    <a:lnTo>
                      <a:pt x="61" y="40"/>
                    </a:lnTo>
                    <a:lnTo>
                      <a:pt x="47" y="40"/>
                    </a:lnTo>
                    <a:lnTo>
                      <a:pt x="53" y="46"/>
                    </a:lnTo>
                    <a:lnTo>
                      <a:pt x="61" y="53"/>
                    </a:lnTo>
                    <a:lnTo>
                      <a:pt x="69" y="58"/>
                    </a:lnTo>
                    <a:lnTo>
                      <a:pt x="79" y="63"/>
                    </a:lnTo>
                    <a:lnTo>
                      <a:pt x="88" y="68"/>
                    </a:lnTo>
                    <a:lnTo>
                      <a:pt x="99" y="71"/>
                    </a:lnTo>
                    <a:lnTo>
                      <a:pt x="110" y="76"/>
                    </a:lnTo>
                    <a:lnTo>
                      <a:pt x="122" y="80"/>
                    </a:lnTo>
                    <a:lnTo>
                      <a:pt x="134" y="82"/>
                    </a:lnTo>
                    <a:lnTo>
                      <a:pt x="145" y="86"/>
                    </a:lnTo>
                    <a:lnTo>
                      <a:pt x="157" y="89"/>
                    </a:lnTo>
                    <a:lnTo>
                      <a:pt x="170" y="92"/>
                    </a:lnTo>
                    <a:lnTo>
                      <a:pt x="181" y="95"/>
                    </a:lnTo>
                    <a:lnTo>
                      <a:pt x="192" y="98"/>
                    </a:lnTo>
                    <a:lnTo>
                      <a:pt x="203" y="102"/>
                    </a:lnTo>
                    <a:lnTo>
                      <a:pt x="214" y="106"/>
                    </a:lnTo>
                    <a:lnTo>
                      <a:pt x="205" y="106"/>
                    </a:lnTo>
                    <a:lnTo>
                      <a:pt x="196" y="107"/>
                    </a:lnTo>
                    <a:lnTo>
                      <a:pt x="187" y="107"/>
                    </a:lnTo>
                    <a:lnTo>
                      <a:pt x="177" y="107"/>
                    </a:lnTo>
                    <a:lnTo>
                      <a:pt x="168" y="106"/>
                    </a:lnTo>
                    <a:lnTo>
                      <a:pt x="159" y="103"/>
                    </a:lnTo>
                    <a:lnTo>
                      <a:pt x="149" y="102"/>
                    </a:lnTo>
                    <a:lnTo>
                      <a:pt x="141" y="101"/>
                    </a:lnTo>
                    <a:lnTo>
                      <a:pt x="131" y="98"/>
                    </a:lnTo>
                    <a:lnTo>
                      <a:pt x="121" y="97"/>
                    </a:lnTo>
                    <a:lnTo>
                      <a:pt x="111" y="93"/>
                    </a:lnTo>
                    <a:lnTo>
                      <a:pt x="102" y="92"/>
                    </a:lnTo>
                    <a:lnTo>
                      <a:pt x="93" y="90"/>
                    </a:lnTo>
                    <a:lnTo>
                      <a:pt x="83" y="89"/>
                    </a:lnTo>
                    <a:lnTo>
                      <a:pt x="72" y="86"/>
                    </a:lnTo>
                    <a:lnTo>
                      <a:pt x="64" y="86"/>
                    </a:lnTo>
                    <a:lnTo>
                      <a:pt x="69" y="90"/>
                    </a:lnTo>
                    <a:lnTo>
                      <a:pt x="79" y="93"/>
                    </a:lnTo>
                    <a:lnTo>
                      <a:pt x="88" y="96"/>
                    </a:lnTo>
                    <a:lnTo>
                      <a:pt x="97" y="100"/>
                    </a:lnTo>
                    <a:lnTo>
                      <a:pt x="106" y="101"/>
                    </a:lnTo>
                    <a:lnTo>
                      <a:pt x="117" y="102"/>
                    </a:lnTo>
                    <a:lnTo>
                      <a:pt x="127" y="104"/>
                    </a:lnTo>
                    <a:lnTo>
                      <a:pt x="138" y="107"/>
                    </a:lnTo>
                    <a:lnTo>
                      <a:pt x="146" y="108"/>
                    </a:lnTo>
                    <a:lnTo>
                      <a:pt x="156" y="111"/>
                    </a:lnTo>
                    <a:lnTo>
                      <a:pt x="164" y="113"/>
                    </a:lnTo>
                    <a:lnTo>
                      <a:pt x="174" y="117"/>
                    </a:lnTo>
                    <a:lnTo>
                      <a:pt x="182" y="119"/>
                    </a:lnTo>
                    <a:lnTo>
                      <a:pt x="191" y="124"/>
                    </a:lnTo>
                    <a:lnTo>
                      <a:pt x="198" y="129"/>
                    </a:lnTo>
                    <a:lnTo>
                      <a:pt x="205" y="136"/>
                    </a:lnTo>
                    <a:lnTo>
                      <a:pt x="194" y="134"/>
                    </a:lnTo>
                    <a:lnTo>
                      <a:pt x="184" y="134"/>
                    </a:lnTo>
                    <a:lnTo>
                      <a:pt x="174" y="131"/>
                    </a:lnTo>
                    <a:lnTo>
                      <a:pt x="164" y="131"/>
                    </a:lnTo>
                    <a:lnTo>
                      <a:pt x="153" y="129"/>
                    </a:lnTo>
                    <a:lnTo>
                      <a:pt x="145" y="129"/>
                    </a:lnTo>
                    <a:lnTo>
                      <a:pt x="134" y="128"/>
                    </a:lnTo>
                    <a:lnTo>
                      <a:pt x="125" y="126"/>
                    </a:lnTo>
                    <a:lnTo>
                      <a:pt x="115" y="125"/>
                    </a:lnTo>
                    <a:lnTo>
                      <a:pt x="106" y="123"/>
                    </a:lnTo>
                    <a:lnTo>
                      <a:pt x="96" y="122"/>
                    </a:lnTo>
                    <a:lnTo>
                      <a:pt x="86" y="120"/>
                    </a:lnTo>
                    <a:lnTo>
                      <a:pt x="76" y="118"/>
                    </a:lnTo>
                    <a:lnTo>
                      <a:pt x="67" y="117"/>
                    </a:lnTo>
                    <a:lnTo>
                      <a:pt x="57" y="114"/>
                    </a:lnTo>
                    <a:lnTo>
                      <a:pt x="47" y="113"/>
                    </a:lnTo>
                    <a:lnTo>
                      <a:pt x="53" y="117"/>
                    </a:lnTo>
                    <a:lnTo>
                      <a:pt x="62" y="122"/>
                    </a:lnTo>
                    <a:lnTo>
                      <a:pt x="71" y="125"/>
                    </a:lnTo>
                    <a:lnTo>
                      <a:pt x="81" y="129"/>
                    </a:lnTo>
                    <a:lnTo>
                      <a:pt x="90" y="131"/>
                    </a:lnTo>
                    <a:lnTo>
                      <a:pt x="102" y="135"/>
                    </a:lnTo>
                    <a:lnTo>
                      <a:pt x="111" y="138"/>
                    </a:lnTo>
                    <a:lnTo>
                      <a:pt x="122" y="141"/>
                    </a:lnTo>
                    <a:lnTo>
                      <a:pt x="134" y="144"/>
                    </a:lnTo>
                    <a:lnTo>
                      <a:pt x="145" y="146"/>
                    </a:lnTo>
                    <a:lnTo>
                      <a:pt x="155" y="149"/>
                    </a:lnTo>
                    <a:lnTo>
                      <a:pt x="166" y="152"/>
                    </a:lnTo>
                    <a:lnTo>
                      <a:pt x="175" y="156"/>
                    </a:lnTo>
                    <a:lnTo>
                      <a:pt x="187" y="161"/>
                    </a:lnTo>
                    <a:lnTo>
                      <a:pt x="195" y="166"/>
                    </a:lnTo>
                    <a:lnTo>
                      <a:pt x="205" y="172"/>
                    </a:lnTo>
                    <a:lnTo>
                      <a:pt x="198" y="172"/>
                    </a:lnTo>
                    <a:lnTo>
                      <a:pt x="191" y="172"/>
                    </a:lnTo>
                    <a:lnTo>
                      <a:pt x="184" y="172"/>
                    </a:lnTo>
                    <a:lnTo>
                      <a:pt x="177" y="172"/>
                    </a:lnTo>
                    <a:lnTo>
                      <a:pt x="171" y="169"/>
                    </a:lnTo>
                    <a:lnTo>
                      <a:pt x="164" y="169"/>
                    </a:lnTo>
                    <a:lnTo>
                      <a:pt x="157" y="167"/>
                    </a:lnTo>
                    <a:lnTo>
                      <a:pt x="152" y="166"/>
                    </a:lnTo>
                    <a:lnTo>
                      <a:pt x="143" y="163"/>
                    </a:lnTo>
                    <a:lnTo>
                      <a:pt x="136" y="162"/>
                    </a:lnTo>
                    <a:lnTo>
                      <a:pt x="129" y="160"/>
                    </a:lnTo>
                    <a:lnTo>
                      <a:pt x="122" y="158"/>
                    </a:lnTo>
                    <a:lnTo>
                      <a:pt x="115" y="157"/>
                    </a:lnTo>
                    <a:lnTo>
                      <a:pt x="108" y="156"/>
                    </a:lnTo>
                    <a:lnTo>
                      <a:pt x="102" y="155"/>
                    </a:lnTo>
                    <a:lnTo>
                      <a:pt x="96" y="155"/>
                    </a:lnTo>
                    <a:lnTo>
                      <a:pt x="103" y="157"/>
                    </a:lnTo>
                    <a:lnTo>
                      <a:pt x="111" y="161"/>
                    </a:lnTo>
                    <a:lnTo>
                      <a:pt x="118" y="166"/>
                    </a:lnTo>
                    <a:lnTo>
                      <a:pt x="128" y="171"/>
                    </a:lnTo>
                    <a:lnTo>
                      <a:pt x="135" y="174"/>
                    </a:lnTo>
                    <a:lnTo>
                      <a:pt x="145" y="179"/>
                    </a:lnTo>
                    <a:lnTo>
                      <a:pt x="153" y="182"/>
                    </a:lnTo>
                    <a:lnTo>
                      <a:pt x="161" y="183"/>
                    </a:lnTo>
                    <a:lnTo>
                      <a:pt x="155" y="184"/>
                    </a:lnTo>
                    <a:lnTo>
                      <a:pt x="149" y="186"/>
                    </a:lnTo>
                    <a:lnTo>
                      <a:pt x="142" y="186"/>
                    </a:lnTo>
                    <a:lnTo>
                      <a:pt x="136" y="186"/>
                    </a:lnTo>
                    <a:lnTo>
                      <a:pt x="128" y="185"/>
                    </a:lnTo>
                    <a:lnTo>
                      <a:pt x="122" y="184"/>
                    </a:lnTo>
                    <a:lnTo>
                      <a:pt x="115" y="183"/>
                    </a:lnTo>
                    <a:lnTo>
                      <a:pt x="108" y="180"/>
                    </a:lnTo>
                    <a:lnTo>
                      <a:pt x="100" y="178"/>
                    </a:lnTo>
                    <a:lnTo>
                      <a:pt x="93" y="174"/>
                    </a:lnTo>
                    <a:lnTo>
                      <a:pt x="85" y="172"/>
                    </a:lnTo>
                    <a:lnTo>
                      <a:pt x="78" y="172"/>
                    </a:lnTo>
                    <a:lnTo>
                      <a:pt x="69" y="169"/>
                    </a:lnTo>
                    <a:lnTo>
                      <a:pt x="62" y="169"/>
                    </a:lnTo>
                    <a:lnTo>
                      <a:pt x="54" y="168"/>
                    </a:lnTo>
                    <a:lnTo>
                      <a:pt x="47" y="169"/>
                    </a:lnTo>
                    <a:lnTo>
                      <a:pt x="53" y="172"/>
                    </a:lnTo>
                    <a:lnTo>
                      <a:pt x="61" y="175"/>
                    </a:lnTo>
                    <a:lnTo>
                      <a:pt x="68" y="179"/>
                    </a:lnTo>
                    <a:lnTo>
                      <a:pt x="76" y="183"/>
                    </a:lnTo>
                    <a:lnTo>
                      <a:pt x="83" y="185"/>
                    </a:lnTo>
                    <a:lnTo>
                      <a:pt x="92" y="189"/>
                    </a:lnTo>
                    <a:lnTo>
                      <a:pt x="99" y="191"/>
                    </a:lnTo>
                    <a:lnTo>
                      <a:pt x="108" y="196"/>
                    </a:lnTo>
                    <a:lnTo>
                      <a:pt x="115" y="199"/>
                    </a:lnTo>
                    <a:lnTo>
                      <a:pt x="124" y="202"/>
                    </a:lnTo>
                    <a:lnTo>
                      <a:pt x="131" y="206"/>
                    </a:lnTo>
                    <a:lnTo>
                      <a:pt x="139" y="211"/>
                    </a:lnTo>
                    <a:lnTo>
                      <a:pt x="146" y="215"/>
                    </a:lnTo>
                    <a:lnTo>
                      <a:pt x="155" y="219"/>
                    </a:lnTo>
                    <a:lnTo>
                      <a:pt x="161" y="224"/>
                    </a:lnTo>
                    <a:lnTo>
                      <a:pt x="170" y="230"/>
                    </a:lnTo>
                    <a:lnTo>
                      <a:pt x="156" y="227"/>
                    </a:lnTo>
                    <a:lnTo>
                      <a:pt x="142" y="223"/>
                    </a:lnTo>
                    <a:lnTo>
                      <a:pt x="128" y="219"/>
                    </a:lnTo>
                    <a:lnTo>
                      <a:pt x="113" y="216"/>
                    </a:lnTo>
                    <a:lnTo>
                      <a:pt x="97" y="212"/>
                    </a:lnTo>
                    <a:lnTo>
                      <a:pt x="82" y="207"/>
                    </a:lnTo>
                    <a:lnTo>
                      <a:pt x="67" y="204"/>
                    </a:lnTo>
                    <a:lnTo>
                      <a:pt x="54" y="199"/>
                    </a:lnTo>
                    <a:lnTo>
                      <a:pt x="40" y="191"/>
                    </a:lnTo>
                    <a:lnTo>
                      <a:pt x="30" y="185"/>
                    </a:lnTo>
                    <a:lnTo>
                      <a:pt x="21" y="177"/>
                    </a:lnTo>
                    <a:lnTo>
                      <a:pt x="14" y="168"/>
                    </a:lnTo>
                    <a:lnTo>
                      <a:pt x="8" y="157"/>
                    </a:lnTo>
                    <a:lnTo>
                      <a:pt x="7" y="145"/>
                    </a:lnTo>
                    <a:lnTo>
                      <a:pt x="8" y="131"/>
                    </a:lnTo>
                    <a:lnTo>
                      <a:pt x="12" y="115"/>
                    </a:lnTo>
                    <a:lnTo>
                      <a:pt x="11" y="108"/>
                    </a:lnTo>
                    <a:lnTo>
                      <a:pt x="11" y="102"/>
                    </a:lnTo>
                    <a:lnTo>
                      <a:pt x="11" y="93"/>
                    </a:lnTo>
                    <a:lnTo>
                      <a:pt x="11" y="87"/>
                    </a:lnTo>
                    <a:lnTo>
                      <a:pt x="11" y="79"/>
                    </a:lnTo>
                    <a:lnTo>
                      <a:pt x="11" y="70"/>
                    </a:lnTo>
                    <a:lnTo>
                      <a:pt x="12" y="63"/>
                    </a:lnTo>
                    <a:lnTo>
                      <a:pt x="14" y="56"/>
                    </a:lnTo>
                    <a:lnTo>
                      <a:pt x="12" y="47"/>
                    </a:lnTo>
                    <a:lnTo>
                      <a:pt x="12" y="40"/>
                    </a:lnTo>
                    <a:lnTo>
                      <a:pt x="11" y="31"/>
                    </a:lnTo>
                    <a:lnTo>
                      <a:pt x="11" y="25"/>
                    </a:lnTo>
                    <a:lnTo>
                      <a:pt x="8" y="16"/>
                    </a:lnTo>
                    <a:lnTo>
                      <a:pt x="7" y="12"/>
                    </a:lnTo>
                    <a:lnTo>
                      <a:pt x="2" y="5"/>
                    </a:lnTo>
                    <a:lnTo>
                      <a:pt x="0" y="2"/>
                    </a:lnTo>
                    <a:lnTo>
                      <a:pt x="1" y="2"/>
                    </a:lnTo>
                    <a:lnTo>
                      <a:pt x="4" y="0"/>
                    </a:lnTo>
                    <a:close/>
                  </a:path>
                </a:pathLst>
              </a:custGeom>
              <a:solidFill>
                <a:srgbClr val="FFE6B3"/>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95" name="Freeform 748"/>
              <p:cNvSpPr/>
              <p:nvPr/>
            </p:nvSpPr>
            <p:spPr bwMode="auto">
              <a:xfrm>
                <a:off x="3482" y="387"/>
                <a:ext cx="10" cy="14"/>
              </a:xfrm>
              <a:custGeom>
                <a:avLst/>
                <a:gdLst>
                  <a:gd name="T0" fmla="*/ 7 w 30"/>
                  <a:gd name="T1" fmla="*/ 0 h 56"/>
                  <a:gd name="T2" fmla="*/ 9 w 30"/>
                  <a:gd name="T3" fmla="*/ 2 h 56"/>
                  <a:gd name="T4" fmla="*/ 10 w 30"/>
                  <a:gd name="T5" fmla="*/ 4 h 56"/>
                  <a:gd name="T6" fmla="*/ 10 w 30"/>
                  <a:gd name="T7" fmla="*/ 5 h 56"/>
                  <a:gd name="T8" fmla="*/ 10 w 30"/>
                  <a:gd name="T9" fmla="*/ 7 h 56"/>
                  <a:gd name="T10" fmla="*/ 10 w 30"/>
                  <a:gd name="T11" fmla="*/ 9 h 56"/>
                  <a:gd name="T12" fmla="*/ 9 w 30"/>
                  <a:gd name="T13" fmla="*/ 11 h 56"/>
                  <a:gd name="T14" fmla="*/ 8 w 30"/>
                  <a:gd name="T15" fmla="*/ 12 h 56"/>
                  <a:gd name="T16" fmla="*/ 7 w 30"/>
                  <a:gd name="T17" fmla="*/ 13 h 56"/>
                  <a:gd name="T18" fmla="*/ 4 w 30"/>
                  <a:gd name="T19" fmla="*/ 14 h 56"/>
                  <a:gd name="T20" fmla="*/ 1 w 30"/>
                  <a:gd name="T21" fmla="*/ 14 h 56"/>
                  <a:gd name="T22" fmla="*/ 0 w 30"/>
                  <a:gd name="T23" fmla="*/ 13 h 56"/>
                  <a:gd name="T24" fmla="*/ 0 w 30"/>
                  <a:gd name="T25" fmla="*/ 11 h 56"/>
                  <a:gd name="T26" fmla="*/ 0 w 30"/>
                  <a:gd name="T27" fmla="*/ 9 h 56"/>
                  <a:gd name="T28" fmla="*/ 1 w 30"/>
                  <a:gd name="T29" fmla="*/ 6 h 56"/>
                  <a:gd name="T30" fmla="*/ 1 w 30"/>
                  <a:gd name="T31" fmla="*/ 4 h 56"/>
                  <a:gd name="T32" fmla="*/ 3 w 30"/>
                  <a:gd name="T33" fmla="*/ 3 h 56"/>
                  <a:gd name="T34" fmla="*/ 5 w 30"/>
                  <a:gd name="T35" fmla="*/ 1 h 56"/>
                  <a:gd name="T36" fmla="*/ 7 w 30"/>
                  <a:gd name="T37" fmla="*/ 0 h 56"/>
                  <a:gd name="T38" fmla="*/ 7 w 30"/>
                  <a:gd name="T39" fmla="*/ 0 h 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
                  <a:gd name="T61" fmla="*/ 0 h 56"/>
                  <a:gd name="T62" fmla="*/ 30 w 30"/>
                  <a:gd name="T63" fmla="*/ 56 h 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 h="56">
                    <a:moveTo>
                      <a:pt x="22" y="0"/>
                    </a:moveTo>
                    <a:lnTo>
                      <a:pt x="26" y="6"/>
                    </a:lnTo>
                    <a:lnTo>
                      <a:pt x="29" y="14"/>
                    </a:lnTo>
                    <a:lnTo>
                      <a:pt x="30" y="21"/>
                    </a:lnTo>
                    <a:lnTo>
                      <a:pt x="30" y="28"/>
                    </a:lnTo>
                    <a:lnTo>
                      <a:pt x="29" y="34"/>
                    </a:lnTo>
                    <a:lnTo>
                      <a:pt x="26" y="42"/>
                    </a:lnTo>
                    <a:lnTo>
                      <a:pt x="23" y="48"/>
                    </a:lnTo>
                    <a:lnTo>
                      <a:pt x="21" y="53"/>
                    </a:lnTo>
                    <a:lnTo>
                      <a:pt x="11" y="56"/>
                    </a:lnTo>
                    <a:lnTo>
                      <a:pt x="4" y="55"/>
                    </a:lnTo>
                    <a:lnTo>
                      <a:pt x="1" y="50"/>
                    </a:lnTo>
                    <a:lnTo>
                      <a:pt x="0" y="44"/>
                    </a:lnTo>
                    <a:lnTo>
                      <a:pt x="0" y="34"/>
                    </a:lnTo>
                    <a:lnTo>
                      <a:pt x="2" y="22"/>
                    </a:lnTo>
                    <a:lnTo>
                      <a:pt x="4" y="15"/>
                    </a:lnTo>
                    <a:lnTo>
                      <a:pt x="9" y="10"/>
                    </a:lnTo>
                    <a:lnTo>
                      <a:pt x="16" y="4"/>
                    </a:ln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96" name="Freeform 749"/>
              <p:cNvSpPr/>
              <p:nvPr/>
            </p:nvSpPr>
            <p:spPr bwMode="auto">
              <a:xfrm>
                <a:off x="3463" y="389"/>
                <a:ext cx="7" cy="22"/>
              </a:xfrm>
              <a:custGeom>
                <a:avLst/>
                <a:gdLst>
                  <a:gd name="T0" fmla="*/ 1 w 21"/>
                  <a:gd name="T1" fmla="*/ 0 h 91"/>
                  <a:gd name="T2" fmla="*/ 1 w 21"/>
                  <a:gd name="T3" fmla="*/ 1 h 91"/>
                  <a:gd name="T4" fmla="*/ 2 w 21"/>
                  <a:gd name="T5" fmla="*/ 2 h 91"/>
                  <a:gd name="T6" fmla="*/ 3 w 21"/>
                  <a:gd name="T7" fmla="*/ 3 h 91"/>
                  <a:gd name="T8" fmla="*/ 4 w 21"/>
                  <a:gd name="T9" fmla="*/ 5 h 91"/>
                  <a:gd name="T10" fmla="*/ 5 w 21"/>
                  <a:gd name="T11" fmla="*/ 6 h 91"/>
                  <a:gd name="T12" fmla="*/ 5 w 21"/>
                  <a:gd name="T13" fmla="*/ 8 h 91"/>
                  <a:gd name="T14" fmla="*/ 6 w 21"/>
                  <a:gd name="T15" fmla="*/ 10 h 91"/>
                  <a:gd name="T16" fmla="*/ 7 w 21"/>
                  <a:gd name="T17" fmla="*/ 12 h 91"/>
                  <a:gd name="T18" fmla="*/ 7 w 21"/>
                  <a:gd name="T19" fmla="*/ 13 h 91"/>
                  <a:gd name="T20" fmla="*/ 7 w 21"/>
                  <a:gd name="T21" fmla="*/ 15 h 91"/>
                  <a:gd name="T22" fmla="*/ 7 w 21"/>
                  <a:gd name="T23" fmla="*/ 16 h 91"/>
                  <a:gd name="T24" fmla="*/ 7 w 21"/>
                  <a:gd name="T25" fmla="*/ 18 h 91"/>
                  <a:gd name="T26" fmla="*/ 6 w 21"/>
                  <a:gd name="T27" fmla="*/ 19 h 91"/>
                  <a:gd name="T28" fmla="*/ 5 w 21"/>
                  <a:gd name="T29" fmla="*/ 20 h 91"/>
                  <a:gd name="T30" fmla="*/ 3 w 21"/>
                  <a:gd name="T31" fmla="*/ 21 h 91"/>
                  <a:gd name="T32" fmla="*/ 1 w 21"/>
                  <a:gd name="T33" fmla="*/ 22 h 91"/>
                  <a:gd name="T34" fmla="*/ 2 w 21"/>
                  <a:gd name="T35" fmla="*/ 21 h 91"/>
                  <a:gd name="T36" fmla="*/ 2 w 21"/>
                  <a:gd name="T37" fmla="*/ 19 h 91"/>
                  <a:gd name="T38" fmla="*/ 2 w 21"/>
                  <a:gd name="T39" fmla="*/ 18 h 91"/>
                  <a:gd name="T40" fmla="*/ 3 w 21"/>
                  <a:gd name="T41" fmla="*/ 16 h 91"/>
                  <a:gd name="T42" fmla="*/ 2 w 21"/>
                  <a:gd name="T43" fmla="*/ 15 h 91"/>
                  <a:gd name="T44" fmla="*/ 2 w 21"/>
                  <a:gd name="T45" fmla="*/ 13 h 91"/>
                  <a:gd name="T46" fmla="*/ 2 w 21"/>
                  <a:gd name="T47" fmla="*/ 12 h 91"/>
                  <a:gd name="T48" fmla="*/ 2 w 21"/>
                  <a:gd name="T49" fmla="*/ 11 h 91"/>
                  <a:gd name="T50" fmla="*/ 1 w 21"/>
                  <a:gd name="T51" fmla="*/ 9 h 91"/>
                  <a:gd name="T52" fmla="*/ 1 w 21"/>
                  <a:gd name="T53" fmla="*/ 8 h 91"/>
                  <a:gd name="T54" fmla="*/ 0 w 21"/>
                  <a:gd name="T55" fmla="*/ 6 h 91"/>
                  <a:gd name="T56" fmla="*/ 0 w 21"/>
                  <a:gd name="T57" fmla="*/ 5 h 91"/>
                  <a:gd name="T58" fmla="*/ 0 w 21"/>
                  <a:gd name="T59" fmla="*/ 4 h 91"/>
                  <a:gd name="T60" fmla="*/ 0 w 21"/>
                  <a:gd name="T61" fmla="*/ 2 h 91"/>
                  <a:gd name="T62" fmla="*/ 0 w 21"/>
                  <a:gd name="T63" fmla="*/ 1 h 91"/>
                  <a:gd name="T64" fmla="*/ 1 w 21"/>
                  <a:gd name="T65" fmla="*/ 0 h 91"/>
                  <a:gd name="T66" fmla="*/ 1 w 21"/>
                  <a:gd name="T67" fmla="*/ 0 h 9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
                  <a:gd name="T103" fmla="*/ 0 h 91"/>
                  <a:gd name="T104" fmla="*/ 21 w 21"/>
                  <a:gd name="T105" fmla="*/ 91 h 9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 h="91">
                    <a:moveTo>
                      <a:pt x="2" y="0"/>
                    </a:moveTo>
                    <a:lnTo>
                      <a:pt x="4" y="3"/>
                    </a:lnTo>
                    <a:lnTo>
                      <a:pt x="6" y="8"/>
                    </a:lnTo>
                    <a:lnTo>
                      <a:pt x="8" y="13"/>
                    </a:lnTo>
                    <a:lnTo>
                      <a:pt x="11" y="19"/>
                    </a:lnTo>
                    <a:lnTo>
                      <a:pt x="14" y="25"/>
                    </a:lnTo>
                    <a:lnTo>
                      <a:pt x="15" y="32"/>
                    </a:lnTo>
                    <a:lnTo>
                      <a:pt x="17" y="41"/>
                    </a:lnTo>
                    <a:lnTo>
                      <a:pt x="20" y="48"/>
                    </a:lnTo>
                    <a:lnTo>
                      <a:pt x="20" y="54"/>
                    </a:lnTo>
                    <a:lnTo>
                      <a:pt x="21" y="62"/>
                    </a:lnTo>
                    <a:lnTo>
                      <a:pt x="20" y="68"/>
                    </a:lnTo>
                    <a:lnTo>
                      <a:pt x="20" y="75"/>
                    </a:lnTo>
                    <a:lnTo>
                      <a:pt x="17" y="79"/>
                    </a:lnTo>
                    <a:lnTo>
                      <a:pt x="14" y="84"/>
                    </a:lnTo>
                    <a:lnTo>
                      <a:pt x="10" y="87"/>
                    </a:lnTo>
                    <a:lnTo>
                      <a:pt x="4" y="91"/>
                    </a:lnTo>
                    <a:lnTo>
                      <a:pt x="6" y="85"/>
                    </a:lnTo>
                    <a:lnTo>
                      <a:pt x="7" y="79"/>
                    </a:lnTo>
                    <a:lnTo>
                      <a:pt x="7" y="73"/>
                    </a:lnTo>
                    <a:lnTo>
                      <a:pt x="8" y="68"/>
                    </a:lnTo>
                    <a:lnTo>
                      <a:pt x="7" y="62"/>
                    </a:lnTo>
                    <a:lnTo>
                      <a:pt x="7" y="55"/>
                    </a:lnTo>
                    <a:lnTo>
                      <a:pt x="7" y="49"/>
                    </a:lnTo>
                    <a:lnTo>
                      <a:pt x="6" y="44"/>
                    </a:lnTo>
                    <a:lnTo>
                      <a:pt x="4" y="37"/>
                    </a:lnTo>
                    <a:lnTo>
                      <a:pt x="3" y="32"/>
                    </a:lnTo>
                    <a:lnTo>
                      <a:pt x="0" y="26"/>
                    </a:lnTo>
                    <a:lnTo>
                      <a:pt x="0" y="21"/>
                    </a:lnTo>
                    <a:lnTo>
                      <a:pt x="0" y="15"/>
                    </a:lnTo>
                    <a:lnTo>
                      <a:pt x="0" y="10"/>
                    </a:lnTo>
                    <a:lnTo>
                      <a:pt x="0" y="5"/>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97" name="Freeform 750"/>
              <p:cNvSpPr/>
              <p:nvPr/>
            </p:nvSpPr>
            <p:spPr bwMode="auto">
              <a:xfrm>
                <a:off x="2917" y="390"/>
                <a:ext cx="7" cy="3"/>
              </a:xfrm>
              <a:custGeom>
                <a:avLst/>
                <a:gdLst>
                  <a:gd name="T0" fmla="*/ 1 w 20"/>
                  <a:gd name="T1" fmla="*/ 0 h 13"/>
                  <a:gd name="T2" fmla="*/ 2 w 20"/>
                  <a:gd name="T3" fmla="*/ 0 h 13"/>
                  <a:gd name="T4" fmla="*/ 4 w 20"/>
                  <a:gd name="T5" fmla="*/ 1 h 13"/>
                  <a:gd name="T6" fmla="*/ 5 w 20"/>
                  <a:gd name="T7" fmla="*/ 1 h 13"/>
                  <a:gd name="T8" fmla="*/ 7 w 20"/>
                  <a:gd name="T9" fmla="*/ 1 h 13"/>
                  <a:gd name="T10" fmla="*/ 5 w 20"/>
                  <a:gd name="T11" fmla="*/ 2 h 13"/>
                  <a:gd name="T12" fmla="*/ 5 w 20"/>
                  <a:gd name="T13" fmla="*/ 3 h 13"/>
                  <a:gd name="T14" fmla="*/ 4 w 20"/>
                  <a:gd name="T15" fmla="*/ 3 h 13"/>
                  <a:gd name="T16" fmla="*/ 2 w 20"/>
                  <a:gd name="T17" fmla="*/ 3 h 13"/>
                  <a:gd name="T18" fmla="*/ 0 w 20"/>
                  <a:gd name="T19" fmla="*/ 1 h 13"/>
                  <a:gd name="T20" fmla="*/ 1 w 20"/>
                  <a:gd name="T21" fmla="*/ 0 h 13"/>
                  <a:gd name="T22" fmla="*/ 1 w 20"/>
                  <a:gd name="T23" fmla="*/ 0 h 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3"/>
                  <a:gd name="T38" fmla="*/ 20 w 20"/>
                  <a:gd name="T39" fmla="*/ 13 h 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3">
                    <a:moveTo>
                      <a:pt x="3" y="0"/>
                    </a:moveTo>
                    <a:lnTo>
                      <a:pt x="6" y="0"/>
                    </a:lnTo>
                    <a:lnTo>
                      <a:pt x="10" y="4"/>
                    </a:lnTo>
                    <a:lnTo>
                      <a:pt x="13" y="5"/>
                    </a:lnTo>
                    <a:lnTo>
                      <a:pt x="20" y="6"/>
                    </a:lnTo>
                    <a:lnTo>
                      <a:pt x="15" y="10"/>
                    </a:lnTo>
                    <a:lnTo>
                      <a:pt x="13" y="13"/>
                    </a:lnTo>
                    <a:lnTo>
                      <a:pt x="10" y="13"/>
                    </a:lnTo>
                    <a:lnTo>
                      <a:pt x="6" y="13"/>
                    </a:lnTo>
                    <a:lnTo>
                      <a:pt x="0" y="6"/>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98" name="Freeform 751"/>
              <p:cNvSpPr/>
              <p:nvPr/>
            </p:nvSpPr>
            <p:spPr bwMode="auto">
              <a:xfrm>
                <a:off x="3472" y="392"/>
                <a:ext cx="8" cy="13"/>
              </a:xfrm>
              <a:custGeom>
                <a:avLst/>
                <a:gdLst>
                  <a:gd name="T0" fmla="*/ 7 w 23"/>
                  <a:gd name="T1" fmla="*/ 0 h 53"/>
                  <a:gd name="T2" fmla="*/ 7 w 23"/>
                  <a:gd name="T3" fmla="*/ 2 h 53"/>
                  <a:gd name="T4" fmla="*/ 8 w 23"/>
                  <a:gd name="T5" fmla="*/ 3 h 53"/>
                  <a:gd name="T6" fmla="*/ 8 w 23"/>
                  <a:gd name="T7" fmla="*/ 5 h 53"/>
                  <a:gd name="T8" fmla="*/ 8 w 23"/>
                  <a:gd name="T9" fmla="*/ 7 h 53"/>
                  <a:gd name="T10" fmla="*/ 7 w 23"/>
                  <a:gd name="T11" fmla="*/ 8 h 53"/>
                  <a:gd name="T12" fmla="*/ 7 w 23"/>
                  <a:gd name="T13" fmla="*/ 10 h 53"/>
                  <a:gd name="T14" fmla="*/ 6 w 23"/>
                  <a:gd name="T15" fmla="*/ 11 h 53"/>
                  <a:gd name="T16" fmla="*/ 5 w 23"/>
                  <a:gd name="T17" fmla="*/ 12 h 53"/>
                  <a:gd name="T18" fmla="*/ 3 w 23"/>
                  <a:gd name="T19" fmla="*/ 13 h 53"/>
                  <a:gd name="T20" fmla="*/ 2 w 23"/>
                  <a:gd name="T21" fmla="*/ 12 h 53"/>
                  <a:gd name="T22" fmla="*/ 1 w 23"/>
                  <a:gd name="T23" fmla="*/ 11 h 53"/>
                  <a:gd name="T24" fmla="*/ 0 w 23"/>
                  <a:gd name="T25" fmla="*/ 9 h 53"/>
                  <a:gd name="T26" fmla="*/ 0 w 23"/>
                  <a:gd name="T27" fmla="*/ 7 h 53"/>
                  <a:gd name="T28" fmla="*/ 0 w 23"/>
                  <a:gd name="T29" fmla="*/ 5 h 53"/>
                  <a:gd name="T30" fmla="*/ 2 w 23"/>
                  <a:gd name="T31" fmla="*/ 3 h 53"/>
                  <a:gd name="T32" fmla="*/ 3 w 23"/>
                  <a:gd name="T33" fmla="*/ 2 h 53"/>
                  <a:gd name="T34" fmla="*/ 6 w 23"/>
                  <a:gd name="T35" fmla="*/ 2 h 53"/>
                  <a:gd name="T36" fmla="*/ 7 w 23"/>
                  <a:gd name="T37" fmla="*/ 0 h 53"/>
                  <a:gd name="T38" fmla="*/ 7 w 23"/>
                  <a:gd name="T39" fmla="*/ 0 h 5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3"/>
                  <a:gd name="T61" fmla="*/ 0 h 53"/>
                  <a:gd name="T62" fmla="*/ 23 w 23"/>
                  <a:gd name="T63" fmla="*/ 53 h 5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3" h="53">
                    <a:moveTo>
                      <a:pt x="20" y="0"/>
                    </a:moveTo>
                    <a:lnTo>
                      <a:pt x="21" y="7"/>
                    </a:lnTo>
                    <a:lnTo>
                      <a:pt x="23" y="14"/>
                    </a:lnTo>
                    <a:lnTo>
                      <a:pt x="23" y="21"/>
                    </a:lnTo>
                    <a:lnTo>
                      <a:pt x="23" y="27"/>
                    </a:lnTo>
                    <a:lnTo>
                      <a:pt x="20" y="33"/>
                    </a:lnTo>
                    <a:lnTo>
                      <a:pt x="20" y="40"/>
                    </a:lnTo>
                    <a:lnTo>
                      <a:pt x="17" y="44"/>
                    </a:lnTo>
                    <a:lnTo>
                      <a:pt x="14" y="49"/>
                    </a:lnTo>
                    <a:lnTo>
                      <a:pt x="9" y="53"/>
                    </a:lnTo>
                    <a:lnTo>
                      <a:pt x="5" y="49"/>
                    </a:lnTo>
                    <a:lnTo>
                      <a:pt x="2" y="44"/>
                    </a:lnTo>
                    <a:lnTo>
                      <a:pt x="0" y="38"/>
                    </a:lnTo>
                    <a:lnTo>
                      <a:pt x="0" y="30"/>
                    </a:lnTo>
                    <a:lnTo>
                      <a:pt x="0" y="19"/>
                    </a:lnTo>
                    <a:lnTo>
                      <a:pt x="5" y="13"/>
                    </a:lnTo>
                    <a:lnTo>
                      <a:pt x="10" y="9"/>
                    </a:lnTo>
                    <a:lnTo>
                      <a:pt x="17" y="7"/>
                    </a:lnTo>
                    <a:lnTo>
                      <a:pt x="2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499" name="Freeform 752"/>
              <p:cNvSpPr/>
              <p:nvPr/>
            </p:nvSpPr>
            <p:spPr bwMode="auto">
              <a:xfrm>
                <a:off x="2933" y="394"/>
                <a:ext cx="35" cy="10"/>
              </a:xfrm>
              <a:custGeom>
                <a:avLst/>
                <a:gdLst>
                  <a:gd name="T0" fmla="*/ 2 w 105"/>
                  <a:gd name="T1" fmla="*/ 0 h 40"/>
                  <a:gd name="T2" fmla="*/ 4 w 105"/>
                  <a:gd name="T3" fmla="*/ 0 h 40"/>
                  <a:gd name="T4" fmla="*/ 6 w 105"/>
                  <a:gd name="T5" fmla="*/ 1 h 40"/>
                  <a:gd name="T6" fmla="*/ 8 w 105"/>
                  <a:gd name="T7" fmla="*/ 1 h 40"/>
                  <a:gd name="T8" fmla="*/ 11 w 105"/>
                  <a:gd name="T9" fmla="*/ 2 h 40"/>
                  <a:gd name="T10" fmla="*/ 13 w 105"/>
                  <a:gd name="T11" fmla="*/ 2 h 40"/>
                  <a:gd name="T12" fmla="*/ 15 w 105"/>
                  <a:gd name="T13" fmla="*/ 3 h 40"/>
                  <a:gd name="T14" fmla="*/ 17 w 105"/>
                  <a:gd name="T15" fmla="*/ 3 h 40"/>
                  <a:gd name="T16" fmla="*/ 20 w 105"/>
                  <a:gd name="T17" fmla="*/ 4 h 40"/>
                  <a:gd name="T18" fmla="*/ 22 w 105"/>
                  <a:gd name="T19" fmla="*/ 4 h 40"/>
                  <a:gd name="T20" fmla="*/ 24 w 105"/>
                  <a:gd name="T21" fmla="*/ 4 h 40"/>
                  <a:gd name="T22" fmla="*/ 26 w 105"/>
                  <a:gd name="T23" fmla="*/ 5 h 40"/>
                  <a:gd name="T24" fmla="*/ 28 w 105"/>
                  <a:gd name="T25" fmla="*/ 6 h 40"/>
                  <a:gd name="T26" fmla="*/ 30 w 105"/>
                  <a:gd name="T27" fmla="*/ 6 h 40"/>
                  <a:gd name="T28" fmla="*/ 32 w 105"/>
                  <a:gd name="T29" fmla="*/ 8 h 40"/>
                  <a:gd name="T30" fmla="*/ 33 w 105"/>
                  <a:gd name="T31" fmla="*/ 9 h 40"/>
                  <a:gd name="T32" fmla="*/ 35 w 105"/>
                  <a:gd name="T33" fmla="*/ 10 h 40"/>
                  <a:gd name="T34" fmla="*/ 33 w 105"/>
                  <a:gd name="T35" fmla="*/ 10 h 40"/>
                  <a:gd name="T36" fmla="*/ 30 w 105"/>
                  <a:gd name="T37" fmla="*/ 9 h 40"/>
                  <a:gd name="T38" fmla="*/ 27 w 105"/>
                  <a:gd name="T39" fmla="*/ 9 h 40"/>
                  <a:gd name="T40" fmla="*/ 25 w 105"/>
                  <a:gd name="T41" fmla="*/ 9 h 40"/>
                  <a:gd name="T42" fmla="*/ 21 w 105"/>
                  <a:gd name="T43" fmla="*/ 8 h 40"/>
                  <a:gd name="T44" fmla="*/ 18 w 105"/>
                  <a:gd name="T45" fmla="*/ 7 h 40"/>
                  <a:gd name="T46" fmla="*/ 14 w 105"/>
                  <a:gd name="T47" fmla="*/ 7 h 40"/>
                  <a:gd name="T48" fmla="*/ 12 w 105"/>
                  <a:gd name="T49" fmla="*/ 6 h 40"/>
                  <a:gd name="T50" fmla="*/ 8 w 105"/>
                  <a:gd name="T51" fmla="*/ 6 h 40"/>
                  <a:gd name="T52" fmla="*/ 5 w 105"/>
                  <a:gd name="T53" fmla="*/ 5 h 40"/>
                  <a:gd name="T54" fmla="*/ 3 w 105"/>
                  <a:gd name="T55" fmla="*/ 4 h 40"/>
                  <a:gd name="T56" fmla="*/ 1 w 105"/>
                  <a:gd name="T57" fmla="*/ 4 h 40"/>
                  <a:gd name="T58" fmla="*/ 0 w 105"/>
                  <a:gd name="T59" fmla="*/ 3 h 40"/>
                  <a:gd name="T60" fmla="*/ 0 w 105"/>
                  <a:gd name="T61" fmla="*/ 2 h 40"/>
                  <a:gd name="T62" fmla="*/ 1 w 105"/>
                  <a:gd name="T63" fmla="*/ 1 h 40"/>
                  <a:gd name="T64" fmla="*/ 2 w 105"/>
                  <a:gd name="T65" fmla="*/ 0 h 40"/>
                  <a:gd name="T66" fmla="*/ 2 w 105"/>
                  <a:gd name="T67" fmla="*/ 0 h 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5"/>
                  <a:gd name="T103" fmla="*/ 0 h 40"/>
                  <a:gd name="T104" fmla="*/ 105 w 105"/>
                  <a:gd name="T105" fmla="*/ 40 h 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5" h="40">
                    <a:moveTo>
                      <a:pt x="6" y="0"/>
                    </a:moveTo>
                    <a:lnTo>
                      <a:pt x="13" y="1"/>
                    </a:lnTo>
                    <a:lnTo>
                      <a:pt x="18" y="4"/>
                    </a:lnTo>
                    <a:lnTo>
                      <a:pt x="25" y="6"/>
                    </a:lnTo>
                    <a:lnTo>
                      <a:pt x="32" y="7"/>
                    </a:lnTo>
                    <a:lnTo>
                      <a:pt x="38" y="9"/>
                    </a:lnTo>
                    <a:lnTo>
                      <a:pt x="46" y="11"/>
                    </a:lnTo>
                    <a:lnTo>
                      <a:pt x="52" y="12"/>
                    </a:lnTo>
                    <a:lnTo>
                      <a:pt x="59" y="15"/>
                    </a:lnTo>
                    <a:lnTo>
                      <a:pt x="66" y="16"/>
                    </a:lnTo>
                    <a:lnTo>
                      <a:pt x="73" y="17"/>
                    </a:lnTo>
                    <a:lnTo>
                      <a:pt x="78" y="21"/>
                    </a:lnTo>
                    <a:lnTo>
                      <a:pt x="85" y="23"/>
                    </a:lnTo>
                    <a:lnTo>
                      <a:pt x="89" y="26"/>
                    </a:lnTo>
                    <a:lnTo>
                      <a:pt x="95" y="31"/>
                    </a:lnTo>
                    <a:lnTo>
                      <a:pt x="99" y="34"/>
                    </a:lnTo>
                    <a:lnTo>
                      <a:pt x="105" y="40"/>
                    </a:lnTo>
                    <a:lnTo>
                      <a:pt x="98" y="38"/>
                    </a:lnTo>
                    <a:lnTo>
                      <a:pt x="91" y="37"/>
                    </a:lnTo>
                    <a:lnTo>
                      <a:pt x="82" y="34"/>
                    </a:lnTo>
                    <a:lnTo>
                      <a:pt x="75" y="34"/>
                    </a:lnTo>
                    <a:lnTo>
                      <a:pt x="64" y="32"/>
                    </a:lnTo>
                    <a:lnTo>
                      <a:pt x="55" y="29"/>
                    </a:lnTo>
                    <a:lnTo>
                      <a:pt x="43" y="28"/>
                    </a:lnTo>
                    <a:lnTo>
                      <a:pt x="35" y="26"/>
                    </a:lnTo>
                    <a:lnTo>
                      <a:pt x="25" y="23"/>
                    </a:lnTo>
                    <a:lnTo>
                      <a:pt x="16" y="21"/>
                    </a:lnTo>
                    <a:lnTo>
                      <a:pt x="10" y="17"/>
                    </a:lnTo>
                    <a:lnTo>
                      <a:pt x="4" y="15"/>
                    </a:lnTo>
                    <a:lnTo>
                      <a:pt x="0" y="11"/>
                    </a:lnTo>
                    <a:lnTo>
                      <a:pt x="0" y="7"/>
                    </a:lnTo>
                    <a:lnTo>
                      <a:pt x="2" y="4"/>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sp>
            <p:nvSpPr>
              <p:cNvPr id="500" name="Freeform 753"/>
              <p:cNvSpPr/>
              <p:nvPr/>
            </p:nvSpPr>
            <p:spPr bwMode="auto">
              <a:xfrm>
                <a:off x="2969" y="402"/>
                <a:ext cx="6" cy="3"/>
              </a:xfrm>
              <a:custGeom>
                <a:avLst/>
                <a:gdLst>
                  <a:gd name="T0" fmla="*/ 2 w 20"/>
                  <a:gd name="T1" fmla="*/ 0 h 13"/>
                  <a:gd name="T2" fmla="*/ 4 w 20"/>
                  <a:gd name="T3" fmla="*/ 1 h 13"/>
                  <a:gd name="T4" fmla="*/ 6 w 20"/>
                  <a:gd name="T5" fmla="*/ 2 h 13"/>
                  <a:gd name="T6" fmla="*/ 3 w 20"/>
                  <a:gd name="T7" fmla="*/ 3 h 13"/>
                  <a:gd name="T8" fmla="*/ 1 w 20"/>
                  <a:gd name="T9" fmla="*/ 3 h 13"/>
                  <a:gd name="T10" fmla="*/ 0 w 20"/>
                  <a:gd name="T11" fmla="*/ 2 h 13"/>
                  <a:gd name="T12" fmla="*/ 0 w 20"/>
                  <a:gd name="T13" fmla="*/ 1 h 13"/>
                  <a:gd name="T14" fmla="*/ 1 w 20"/>
                  <a:gd name="T15" fmla="*/ 0 h 13"/>
                  <a:gd name="T16" fmla="*/ 2 w 20"/>
                  <a:gd name="T17" fmla="*/ 0 h 13"/>
                  <a:gd name="T18" fmla="*/ 2 w 20"/>
                  <a:gd name="T19" fmla="*/ 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3"/>
                  <a:gd name="T32" fmla="*/ 20 w 20"/>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3">
                    <a:moveTo>
                      <a:pt x="8" y="0"/>
                    </a:moveTo>
                    <a:lnTo>
                      <a:pt x="15" y="6"/>
                    </a:lnTo>
                    <a:lnTo>
                      <a:pt x="20" y="10"/>
                    </a:lnTo>
                    <a:lnTo>
                      <a:pt x="9" y="13"/>
                    </a:lnTo>
                    <a:lnTo>
                      <a:pt x="2" y="12"/>
                    </a:lnTo>
                    <a:lnTo>
                      <a:pt x="0" y="8"/>
                    </a:lnTo>
                    <a:lnTo>
                      <a:pt x="0" y="6"/>
                    </a:lnTo>
                    <a:lnTo>
                      <a:pt x="2" y="2"/>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CA"/>
              </a:p>
            </p:txBody>
          </p:sp>
        </p:grpSp>
        <p:grpSp>
          <p:nvGrpSpPr>
            <p:cNvPr id="362" name="Group 615"/>
            <p:cNvGrpSpPr/>
            <p:nvPr/>
          </p:nvGrpSpPr>
          <p:grpSpPr bwMode="auto">
            <a:xfrm>
              <a:off x="2382" y="816"/>
              <a:ext cx="1879" cy="1093"/>
              <a:chOff x="2686" y="2589"/>
              <a:chExt cx="2841" cy="1387"/>
            </a:xfrm>
          </p:grpSpPr>
          <p:sp>
            <p:nvSpPr>
              <p:cNvPr id="363" name="Text Box 616"/>
              <p:cNvSpPr txBox="1">
                <a:spLocks noChangeArrowheads="1"/>
              </p:cNvSpPr>
              <p:nvPr/>
            </p:nvSpPr>
            <p:spPr bwMode="auto">
              <a:xfrm>
                <a:off x="3744" y="2831"/>
                <a:ext cx="0" cy="345"/>
              </a:xfrm>
              <a:prstGeom prst="rect">
                <a:avLst/>
              </a:prstGeom>
              <a:solidFill>
                <a:schemeClr val="hlink"/>
              </a:solidFill>
              <a:ln w="9525">
                <a:noFill/>
                <a:miter lim="800000"/>
              </a:ln>
              <a:effectLst>
                <a:outerShdw dist="107763" dir="2700000" algn="ctr" rotWithShape="0">
                  <a:schemeClr val="bg2"/>
                </a:outerShdw>
              </a:effectLst>
            </p:spPr>
            <p:txBody>
              <a:bodyPr wrap="none" lIns="0" tIns="0" rIns="0" bIns="0">
                <a:spAutoFit/>
              </a:bodyPr>
              <a:lstStyle/>
              <a:p>
                <a:pPr algn="l" defTabSz="1078230">
                  <a:lnSpc>
                    <a:spcPct val="150000"/>
                  </a:lnSpc>
                  <a:buClr>
                    <a:srgbClr val="CC0000"/>
                  </a:buClr>
                  <a:buSzPct val="50000"/>
                  <a:buFont typeface="Monotype Sorts" pitchFamily="2" charset="2"/>
                  <a:buNone/>
                  <a:defRPr/>
                </a:pPr>
                <a:endParaRPr kumimoji="1" lang="zh-CN" altLang="en-US" sz="1900">
                  <a:solidFill>
                    <a:srgbClr val="CC00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364" name="AutoShape 617"/>
              <p:cNvSpPr>
                <a:spLocks noChangeArrowheads="1"/>
              </p:cNvSpPr>
              <p:nvPr/>
            </p:nvSpPr>
            <p:spPr bwMode="auto">
              <a:xfrm>
                <a:off x="2686" y="3278"/>
                <a:ext cx="2841" cy="698"/>
              </a:xfrm>
              <a:prstGeom prst="can">
                <a:avLst>
                  <a:gd name="adj" fmla="val 41370"/>
                </a:avLst>
              </a:prstGeom>
              <a:gradFill rotWithShape="0">
                <a:gsLst>
                  <a:gs pos="0">
                    <a:srgbClr val="836E29"/>
                  </a:gs>
                  <a:gs pos="50000">
                    <a:srgbClr val="E3DCA5"/>
                  </a:gs>
                  <a:gs pos="100000">
                    <a:srgbClr val="836E29"/>
                  </a:gs>
                </a:gsLst>
                <a:lin ang="0" scaled="1"/>
              </a:gradFill>
              <a:ln w="9525">
                <a:noFill/>
                <a:round/>
              </a:ln>
              <a:effectLst/>
            </p:spPr>
            <p:txBody>
              <a:bodyPr wrap="none" anchor="ctr"/>
              <a:lstStyle/>
              <a:p>
                <a:pPr eaLnBrk="1" hangingPunct="1">
                  <a:spcBef>
                    <a:spcPct val="50000"/>
                  </a:spcBef>
                  <a:defRPr/>
                </a:pPr>
                <a:r>
                  <a:rPr kumimoji="1" lang="zh-CN" altLang="en-US" sz="2000">
                    <a:solidFill>
                      <a:srgbClr val="0033CC"/>
                    </a:solidFill>
                    <a:effectLst>
                      <a:outerShdw blurRad="38100" dist="38100" dir="2700000" algn="tl">
                        <a:srgbClr val="000000"/>
                      </a:outerShdw>
                    </a:effectLst>
                    <a:latin typeface="宋体" panose="02010600030101010101" pitchFamily="2" charset="-122"/>
                    <a:ea typeface="宋体" panose="02010600030101010101" pitchFamily="2" charset="-122"/>
                  </a:rPr>
                  <a:t>宝塔式管理</a:t>
                </a:r>
                <a:endParaRPr kumimoji="1" lang="zh-CN" altLang="en-US" sz="2000">
                  <a:solidFill>
                    <a:srgbClr val="0033CC"/>
                  </a:solidFill>
                  <a:effectLst>
                    <a:outerShdw blurRad="38100" dist="38100" dir="2700000" algn="tl">
                      <a:srgbClr val="000000"/>
                    </a:outerShdw>
                  </a:effectLst>
                  <a:latin typeface="宋体" panose="02010600030101010101" pitchFamily="2" charset="-122"/>
                  <a:ea typeface="宋体" panose="02010600030101010101" pitchFamily="2" charset="-122"/>
                </a:endParaRPr>
              </a:p>
            </p:txBody>
          </p:sp>
          <p:sp>
            <p:nvSpPr>
              <p:cNvPr id="365" name="AutoShape 618"/>
              <p:cNvSpPr>
                <a:spLocks noChangeArrowheads="1"/>
              </p:cNvSpPr>
              <p:nvPr/>
            </p:nvSpPr>
            <p:spPr bwMode="auto">
              <a:xfrm>
                <a:off x="3291" y="3079"/>
                <a:ext cx="1619" cy="432"/>
              </a:xfrm>
              <a:prstGeom prst="can">
                <a:avLst>
                  <a:gd name="adj" fmla="val 41370"/>
                </a:avLst>
              </a:prstGeom>
              <a:gradFill rotWithShape="0">
                <a:gsLst>
                  <a:gs pos="0">
                    <a:srgbClr val="836E29"/>
                  </a:gs>
                  <a:gs pos="50000">
                    <a:srgbClr val="E3DCA5"/>
                  </a:gs>
                  <a:gs pos="100000">
                    <a:srgbClr val="836E29"/>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sp>
            <p:nvSpPr>
              <p:cNvPr id="366" name="AutoShape 619"/>
              <p:cNvSpPr>
                <a:spLocks noChangeArrowheads="1"/>
              </p:cNvSpPr>
              <p:nvPr/>
            </p:nvSpPr>
            <p:spPr bwMode="auto">
              <a:xfrm>
                <a:off x="3454" y="2864"/>
                <a:ext cx="1320" cy="292"/>
              </a:xfrm>
              <a:prstGeom prst="can">
                <a:avLst>
                  <a:gd name="adj" fmla="val 41370"/>
                </a:avLst>
              </a:prstGeom>
              <a:gradFill rotWithShape="0">
                <a:gsLst>
                  <a:gs pos="0">
                    <a:srgbClr val="836E29"/>
                  </a:gs>
                  <a:gs pos="50000">
                    <a:srgbClr val="E3DCA5"/>
                  </a:gs>
                  <a:gs pos="100000">
                    <a:srgbClr val="836E29"/>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sp>
            <p:nvSpPr>
              <p:cNvPr id="367" name="AutoShape 620"/>
              <p:cNvSpPr>
                <a:spLocks noChangeArrowheads="1"/>
              </p:cNvSpPr>
              <p:nvPr/>
            </p:nvSpPr>
            <p:spPr bwMode="auto">
              <a:xfrm>
                <a:off x="3621" y="2711"/>
                <a:ext cx="1002" cy="183"/>
              </a:xfrm>
              <a:prstGeom prst="can">
                <a:avLst>
                  <a:gd name="adj" fmla="val 41370"/>
                </a:avLst>
              </a:prstGeom>
              <a:gradFill rotWithShape="0">
                <a:gsLst>
                  <a:gs pos="0">
                    <a:srgbClr val="836E29"/>
                  </a:gs>
                  <a:gs pos="50000">
                    <a:srgbClr val="E3DCA5"/>
                  </a:gs>
                  <a:gs pos="100000">
                    <a:srgbClr val="836E29"/>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sp>
            <p:nvSpPr>
              <p:cNvPr id="368" name="AutoShape 621"/>
              <p:cNvSpPr>
                <a:spLocks noChangeArrowheads="1"/>
              </p:cNvSpPr>
              <p:nvPr/>
            </p:nvSpPr>
            <p:spPr bwMode="auto">
              <a:xfrm>
                <a:off x="3835" y="2589"/>
                <a:ext cx="585" cy="143"/>
              </a:xfrm>
              <a:prstGeom prst="can">
                <a:avLst>
                  <a:gd name="adj" fmla="val 41370"/>
                </a:avLst>
              </a:prstGeom>
              <a:gradFill rotWithShape="0">
                <a:gsLst>
                  <a:gs pos="0">
                    <a:srgbClr val="836E29"/>
                  </a:gs>
                  <a:gs pos="50000">
                    <a:srgbClr val="E3DCA5"/>
                  </a:gs>
                  <a:gs pos="100000">
                    <a:srgbClr val="836E29"/>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grpSp>
      </p:grpSp>
      <p:grpSp>
        <p:nvGrpSpPr>
          <p:cNvPr id="501" name="Group 613"/>
          <p:cNvGrpSpPr/>
          <p:nvPr/>
        </p:nvGrpSpPr>
        <p:grpSpPr bwMode="auto">
          <a:xfrm>
            <a:off x="7319865" y="1437497"/>
            <a:ext cx="2162175" cy="2428875"/>
            <a:chOff x="3888" y="882"/>
            <a:chExt cx="1362" cy="1530"/>
          </a:xfrm>
        </p:grpSpPr>
        <p:grpSp>
          <p:nvGrpSpPr>
            <p:cNvPr id="502" name="Group 612"/>
            <p:cNvGrpSpPr/>
            <p:nvPr/>
          </p:nvGrpSpPr>
          <p:grpSpPr bwMode="auto">
            <a:xfrm>
              <a:off x="3894" y="1122"/>
              <a:ext cx="1332" cy="1290"/>
              <a:chOff x="3894" y="1122"/>
              <a:chExt cx="1332" cy="1290"/>
            </a:xfrm>
          </p:grpSpPr>
          <p:sp>
            <p:nvSpPr>
              <p:cNvPr id="504" name="Text Box 598"/>
              <p:cNvSpPr txBox="1">
                <a:spLocks noChangeArrowheads="1"/>
              </p:cNvSpPr>
              <p:nvPr/>
            </p:nvSpPr>
            <p:spPr bwMode="auto">
              <a:xfrm>
                <a:off x="4110" y="2124"/>
                <a:ext cx="1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buFont typeface="Marlett" pitchFamily="2" charset="2"/>
                  <a:buNone/>
                </a:pPr>
                <a:r>
                  <a:rPr kumimoji="1" lang="zh-CN" altLang="en-US" sz="2400">
                    <a:solidFill>
                      <a:srgbClr val="D60093"/>
                    </a:solidFill>
                    <a:latin typeface="Times New Roman" panose="02020603050405020304" pitchFamily="18" charset="0"/>
                    <a:ea typeface="宋体" panose="02010600030101010101" pitchFamily="2" charset="-122"/>
                  </a:rPr>
                  <a:t>扁平式管理</a:t>
                </a:r>
                <a:endParaRPr kumimoji="1" lang="zh-CN" altLang="en-US" sz="2400">
                  <a:solidFill>
                    <a:srgbClr val="D60093"/>
                  </a:solidFill>
                  <a:latin typeface="Times New Roman" panose="02020603050405020304" pitchFamily="18" charset="0"/>
                  <a:ea typeface="宋体" panose="02010600030101010101" pitchFamily="2" charset="-122"/>
                </a:endParaRPr>
              </a:p>
            </p:txBody>
          </p:sp>
          <p:sp>
            <p:nvSpPr>
              <p:cNvPr id="505" name="AutoShape 599"/>
              <p:cNvSpPr>
                <a:spLocks noChangeArrowheads="1"/>
              </p:cNvSpPr>
              <p:nvPr/>
            </p:nvSpPr>
            <p:spPr bwMode="auto">
              <a:xfrm>
                <a:off x="4596" y="1122"/>
                <a:ext cx="282" cy="1044"/>
              </a:xfrm>
              <a:prstGeom prst="downArrow">
                <a:avLst>
                  <a:gd name="adj1" fmla="val 50000"/>
                  <a:gd name="adj2" fmla="val 92553"/>
                </a:avLst>
              </a:prstGeom>
              <a:gradFill rotWithShape="0">
                <a:gsLst>
                  <a:gs pos="0">
                    <a:srgbClr val="FFC3EC"/>
                  </a:gs>
                  <a:gs pos="100000">
                    <a:srgbClr val="D60093"/>
                  </a:gs>
                </a:gsLst>
                <a:lin ang="5400000" scaled="1"/>
              </a:gradFill>
              <a:ln w="9525">
                <a:solidFill>
                  <a:srgbClr val="333333"/>
                </a:solidFill>
                <a:miter lim="800000"/>
              </a:ln>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sp>
            <p:nvSpPr>
              <p:cNvPr id="506" name="AutoShape 602"/>
              <p:cNvSpPr>
                <a:spLocks noChangeArrowheads="1"/>
              </p:cNvSpPr>
              <p:nvPr/>
            </p:nvSpPr>
            <p:spPr bwMode="auto">
              <a:xfrm>
                <a:off x="3894" y="1944"/>
                <a:ext cx="282" cy="156"/>
              </a:xfrm>
              <a:prstGeom prst="downArrow">
                <a:avLst>
                  <a:gd name="adj1" fmla="val 50000"/>
                  <a:gd name="adj2" fmla="val 25000"/>
                </a:avLst>
              </a:prstGeom>
              <a:gradFill rotWithShape="0">
                <a:gsLst>
                  <a:gs pos="0">
                    <a:srgbClr val="FFC3EC"/>
                  </a:gs>
                  <a:gs pos="100000">
                    <a:srgbClr val="D60093"/>
                  </a:gs>
                </a:gsLst>
                <a:lin ang="5400000" scaled="1"/>
              </a:gradFill>
              <a:ln w="9525">
                <a:solidFill>
                  <a:srgbClr val="333333"/>
                </a:solidFill>
                <a:miter lim="800000"/>
              </a:ln>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grpSp>
        <p:sp>
          <p:nvSpPr>
            <p:cNvPr id="503" name="Text Box 588"/>
            <p:cNvSpPr txBox="1">
              <a:spLocks noChangeArrowheads="1"/>
            </p:cNvSpPr>
            <p:nvPr/>
          </p:nvSpPr>
          <p:spPr bwMode="auto">
            <a:xfrm>
              <a:off x="3888" y="882"/>
              <a:ext cx="13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buFont typeface="Marlett" pitchFamily="2" charset="2"/>
                <a:buNone/>
              </a:pPr>
              <a:r>
                <a:rPr kumimoji="1" lang="zh-CN" altLang="en-US" sz="2400">
                  <a:solidFill>
                    <a:srgbClr val="D60093"/>
                  </a:solidFill>
                  <a:latin typeface="Times New Roman" panose="02020603050405020304" pitchFamily="18" charset="0"/>
                  <a:ea typeface="宋体" panose="02010600030101010101" pitchFamily="2" charset="-122"/>
                </a:rPr>
                <a:t>    宝塔式管理                            </a:t>
              </a:r>
              <a:endParaRPr kumimoji="1" lang="zh-CN" altLang="en-US" sz="2400">
                <a:solidFill>
                  <a:srgbClr val="D60093"/>
                </a:solidFill>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56"/>
                                        </p:tgtEl>
                                        <p:attrNameLst>
                                          <p:attrName>style.visibility</p:attrName>
                                        </p:attrNameLst>
                                      </p:cBhvr>
                                      <p:to>
                                        <p:strVal val="visible"/>
                                      </p:to>
                                    </p:set>
                                    <p:animEffect transition="in" filter="wipe(up)">
                                      <p:cBhvr>
                                        <p:cTn id="7" dur="500"/>
                                        <p:tgtEl>
                                          <p:spTgt spid="356"/>
                                        </p:tgtEl>
                                      </p:cBhvr>
                                    </p:animEffect>
                                  </p:childTnLst>
                                  <p:subTnLst>
                                    <p:set>
                                      <p:cBhvr override="childStyle">
                                        <p:cTn dur="1" fill="hold" display="0" masterRel="nextClick" afterEffect="1"/>
                                        <p:tgtEl>
                                          <p:spTgt spid="35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359"/>
                                        </p:tgtEl>
                                        <p:attrNameLst>
                                          <p:attrName>style.visibility</p:attrName>
                                        </p:attrNameLst>
                                      </p:cBhvr>
                                      <p:to>
                                        <p:strVal val="visible"/>
                                      </p:to>
                                    </p:se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360"/>
                                        </p:tgtEl>
                                        <p:attrNameLst>
                                          <p:attrName>style.visibility</p:attrName>
                                        </p:attrNameLst>
                                      </p:cBhvr>
                                      <p:to>
                                        <p:strVal val="visible"/>
                                      </p:to>
                                    </p:set>
                                    <p:animEffect transition="in" filter="wipe(up)">
                                      <p:cBhvr>
                                        <p:cTn id="15" dur="500"/>
                                        <p:tgtEl>
                                          <p:spTgt spid="360"/>
                                        </p:tgtEl>
                                      </p:cBhvr>
                                    </p:animEffect>
                                  </p:childTnLst>
                                </p:cTn>
                              </p:par>
                            </p:childTnLst>
                          </p:cTn>
                        </p:par>
                        <p:par>
                          <p:cTn id="16" fill="hold">
                            <p:stCondLst>
                              <p:cond delay="1000"/>
                            </p:stCondLst>
                            <p:childTnLst>
                              <p:par>
                                <p:cTn id="17" presetID="22" presetClass="entr" presetSubtype="1" fill="hold" nodeType="afterEffect">
                                  <p:stCondLst>
                                    <p:cond delay="0"/>
                                  </p:stCondLst>
                                  <p:childTnLst>
                                    <p:set>
                                      <p:cBhvr>
                                        <p:cTn id="18" dur="1" fill="hold">
                                          <p:stCondLst>
                                            <p:cond delay="0"/>
                                          </p:stCondLst>
                                        </p:cTn>
                                        <p:tgtEl>
                                          <p:spTgt spid="501"/>
                                        </p:tgtEl>
                                        <p:attrNameLst>
                                          <p:attrName>style.visibility</p:attrName>
                                        </p:attrNameLst>
                                      </p:cBhvr>
                                      <p:to>
                                        <p:strVal val="visible"/>
                                      </p:to>
                                    </p:set>
                                    <p:animEffect transition="in" filter="wipe(up)">
                                      <p:cBhvr>
                                        <p:cTn id="19" dur="500"/>
                                        <p:tgtEl>
                                          <p:spTgt spid="501"/>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up)">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353"/>
                                        </p:tgtEl>
                                        <p:attrNameLst>
                                          <p:attrName>style.visibility</p:attrName>
                                        </p:attrNameLst>
                                      </p:cBhvr>
                                      <p:to>
                                        <p:strVal val="visible"/>
                                      </p:to>
                                    </p:set>
                                    <p:animEffect transition="in" filter="wipe(up)">
                                      <p:cBhvr>
                                        <p:cTn id="28" dur="500"/>
                                        <p:tgtEl>
                                          <p:spTgt spid="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87196" y="340254"/>
            <a:ext cx="4076485" cy="530225"/>
          </a:xfrm>
        </p:spPr>
        <p:txBody>
          <a:bodyPr/>
          <a:lstStyle/>
          <a:p>
            <a:r>
              <a:rPr lang="en-CA" dirty="0"/>
              <a:t>1.8 </a:t>
            </a:r>
            <a:r>
              <a:rPr lang="zh-CN" altLang="en-US" dirty="0"/>
              <a:t>信息系统的建设</a:t>
            </a:r>
            <a:endParaRPr lang="en-CA" dirty="0"/>
          </a:p>
        </p:txBody>
      </p:sp>
      <p:pic>
        <p:nvPicPr>
          <p:cNvPr id="4" name="Picture 2" descr="绳子图"/>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59386" y="1660233"/>
            <a:ext cx="931863"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a:spLocks noChangeArrowheads="1"/>
          </p:cNvSpPr>
          <p:nvPr/>
        </p:nvSpPr>
        <p:spPr bwMode="auto">
          <a:xfrm>
            <a:off x="5372199" y="1531645"/>
            <a:ext cx="3940175" cy="4610100"/>
          </a:xfrm>
          <a:prstGeom prst="rect">
            <a:avLst/>
          </a:prstGeom>
          <a:solidFill>
            <a:srgbClr val="FFFF00"/>
          </a:solidFill>
          <a:ln w="12700" algn="ctr">
            <a:solidFill>
              <a:schemeClr val="tx1"/>
            </a:solidFill>
            <a:miter lim="800000"/>
          </a:ln>
        </p:spPr>
        <p:txBody>
          <a:bodyPr anchor="ct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zh-CN" altLang="en-US">
              <a:ea typeface="宋体" panose="02010600030101010101" pitchFamily="2" charset="-122"/>
            </a:endParaRPr>
          </a:p>
        </p:txBody>
      </p:sp>
      <p:sp>
        <p:nvSpPr>
          <p:cNvPr id="8" name="Rectangle 4"/>
          <p:cNvSpPr>
            <a:spLocks noChangeArrowheads="1"/>
          </p:cNvSpPr>
          <p:nvPr/>
        </p:nvSpPr>
        <p:spPr bwMode="auto">
          <a:xfrm>
            <a:off x="5476974" y="1676108"/>
            <a:ext cx="3656012" cy="896937"/>
          </a:xfrm>
          <a:prstGeom prst="rect">
            <a:avLst/>
          </a:prstGeom>
          <a:solidFill>
            <a:srgbClr val="FF0000"/>
          </a:solidFill>
          <a:ln w="25400">
            <a:noFill/>
            <a:miter lim="800000"/>
          </a:ln>
          <a:effectLst>
            <a:outerShdw dist="107763" dir="2700000" algn="ctr" rotWithShape="0">
              <a:schemeClr val="bg2">
                <a:alpha val="50000"/>
              </a:schemeClr>
            </a:outerShdw>
          </a:effectLst>
        </p:spPr>
        <p:txBody>
          <a:bodyPr wrap="none" lIns="91435" tIns="45718" rIns="91435" bIns="45718" anchor="ctr"/>
          <a:lstStyle/>
          <a:p>
            <a:pPr eaLnBrk="1" hangingPunct="1">
              <a:defRPr/>
            </a:pPr>
            <a:endParaRPr lang="it-IT" altLang="zh-CN" sz="800" b="0">
              <a:solidFill>
                <a:schemeClr val="bg1"/>
              </a:solidFill>
              <a:ea typeface="宋体" panose="02010600030101010101" pitchFamily="2" charset="-122"/>
              <a:cs typeface="Times New Roman" panose="02020603050405020304" pitchFamily="18" charset="0"/>
            </a:endParaRPr>
          </a:p>
        </p:txBody>
      </p:sp>
      <p:sp>
        <p:nvSpPr>
          <p:cNvPr id="10" name="Text Box 5"/>
          <p:cNvSpPr txBox="1">
            <a:spLocks noChangeArrowheads="1"/>
          </p:cNvSpPr>
          <p:nvPr/>
        </p:nvSpPr>
        <p:spPr bwMode="auto">
          <a:xfrm>
            <a:off x="6370736" y="1718970"/>
            <a:ext cx="2593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eaLnBrk="1" hangingPunct="1">
              <a:spcBef>
                <a:spcPct val="50000"/>
              </a:spcBef>
              <a:buClr>
                <a:schemeClr val="accent2"/>
              </a:buClr>
              <a:buFont typeface="Wingdings" panose="05000000000000000000" pitchFamily="2" charset="2"/>
              <a:buNone/>
            </a:pPr>
            <a:r>
              <a:rPr lang="zh-CN" altLang="en-US" sz="2400">
                <a:solidFill>
                  <a:srgbClr val="00FFFF"/>
                </a:solidFill>
                <a:ea typeface="楷体_GB2312" pitchFamily="49" charset="-122"/>
              </a:rPr>
              <a:t>信息系统建设的特点</a:t>
            </a:r>
            <a:endParaRPr lang="zh-CN" altLang="en-US" sz="2400">
              <a:solidFill>
                <a:srgbClr val="00FFFF"/>
              </a:solidFill>
              <a:ea typeface="楷体_GB2312" pitchFamily="49" charset="-122"/>
            </a:endParaRPr>
          </a:p>
        </p:txBody>
      </p:sp>
      <p:sp>
        <p:nvSpPr>
          <p:cNvPr id="12" name="Rectangle 6"/>
          <p:cNvSpPr>
            <a:spLocks noChangeArrowheads="1"/>
          </p:cNvSpPr>
          <p:nvPr/>
        </p:nvSpPr>
        <p:spPr bwMode="auto">
          <a:xfrm>
            <a:off x="5476974" y="3831933"/>
            <a:ext cx="3656012" cy="969962"/>
          </a:xfrm>
          <a:prstGeom prst="rect">
            <a:avLst/>
          </a:prstGeom>
          <a:solidFill>
            <a:srgbClr val="FF6600"/>
          </a:solidFill>
          <a:ln w="25400">
            <a:noFill/>
            <a:miter lim="800000"/>
          </a:ln>
          <a:effectLst>
            <a:outerShdw dist="107763" dir="2700000" algn="ctr" rotWithShape="0">
              <a:schemeClr val="bg2">
                <a:alpha val="50000"/>
              </a:schemeClr>
            </a:outerShdw>
          </a:effectLst>
        </p:spPr>
        <p:txBody>
          <a:bodyPr wrap="none" lIns="91435" tIns="45718" rIns="91435" bIns="45718" anchor="ctr"/>
          <a:lstStyle/>
          <a:p>
            <a:pPr eaLnBrk="1" hangingPunct="1">
              <a:defRPr/>
            </a:pPr>
            <a:endParaRPr lang="it-IT" altLang="zh-CN" sz="800" b="0">
              <a:solidFill>
                <a:schemeClr val="bg2"/>
              </a:solidFill>
              <a:ea typeface="宋体" panose="02010600030101010101" pitchFamily="2" charset="-122"/>
              <a:cs typeface="Times New Roman" panose="02020603050405020304" pitchFamily="18" charset="0"/>
            </a:endParaRPr>
          </a:p>
        </p:txBody>
      </p:sp>
      <p:sp>
        <p:nvSpPr>
          <p:cNvPr id="14" name="Text Box 7"/>
          <p:cNvSpPr txBox="1">
            <a:spLocks noChangeArrowheads="1"/>
          </p:cNvSpPr>
          <p:nvPr/>
        </p:nvSpPr>
        <p:spPr bwMode="auto">
          <a:xfrm>
            <a:off x="6569174" y="3950995"/>
            <a:ext cx="23812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eaLnBrk="1" hangingPunct="1">
              <a:spcBef>
                <a:spcPct val="50000"/>
              </a:spcBef>
              <a:buClr>
                <a:schemeClr val="accent2"/>
              </a:buClr>
              <a:buFont typeface="Wingdings" panose="05000000000000000000" pitchFamily="2" charset="2"/>
              <a:buNone/>
            </a:pPr>
            <a:r>
              <a:rPr lang="zh-CN" altLang="en-US" sz="2400">
                <a:solidFill>
                  <a:srgbClr val="00FFFF"/>
                </a:solidFill>
                <a:ea typeface="楷体_GB2312" pitchFamily="49" charset="-122"/>
              </a:rPr>
              <a:t>信息系统的生命周期</a:t>
            </a:r>
            <a:endParaRPr lang="zh-CN" altLang="en-US" sz="2400">
              <a:solidFill>
                <a:srgbClr val="00FFFF"/>
              </a:solidFill>
              <a:ea typeface="楷体_GB2312" pitchFamily="49" charset="-122"/>
            </a:endParaRPr>
          </a:p>
        </p:txBody>
      </p:sp>
      <p:sp>
        <p:nvSpPr>
          <p:cNvPr id="16" name="Rectangle 8"/>
          <p:cNvSpPr>
            <a:spLocks noChangeArrowheads="1"/>
          </p:cNvSpPr>
          <p:nvPr/>
        </p:nvSpPr>
        <p:spPr bwMode="auto">
          <a:xfrm>
            <a:off x="5476974" y="2742908"/>
            <a:ext cx="3656012" cy="920750"/>
          </a:xfrm>
          <a:prstGeom prst="rect">
            <a:avLst/>
          </a:prstGeom>
          <a:solidFill>
            <a:srgbClr val="008000"/>
          </a:solidFill>
          <a:ln w="38100" algn="ctr">
            <a:noFill/>
            <a:miter lim="800000"/>
            <a:tailEnd type="none" w="lg" len="lg"/>
          </a:ln>
          <a:effectLst>
            <a:outerShdw dist="107763" dir="2700000" algn="ctr" rotWithShape="0">
              <a:schemeClr val="bg2">
                <a:alpha val="50000"/>
              </a:schemeClr>
            </a:outerShdw>
          </a:effectLst>
        </p:spPr>
        <p:txBody>
          <a:bodyPr wrap="none" anchor="ctr"/>
          <a:lstStyle/>
          <a:p>
            <a:pPr>
              <a:defRPr/>
            </a:pPr>
            <a:endParaRPr lang="zh-CN" altLang="en-US">
              <a:ea typeface="宋体" panose="02010600030101010101" pitchFamily="2" charset="-122"/>
            </a:endParaRPr>
          </a:p>
        </p:txBody>
      </p:sp>
      <p:sp>
        <p:nvSpPr>
          <p:cNvPr id="18" name="Text Box 9"/>
          <p:cNvSpPr txBox="1">
            <a:spLocks noChangeArrowheads="1"/>
          </p:cNvSpPr>
          <p:nvPr/>
        </p:nvSpPr>
        <p:spPr bwMode="auto">
          <a:xfrm>
            <a:off x="6575524" y="2798470"/>
            <a:ext cx="240823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eaLnBrk="1" hangingPunct="1">
              <a:spcBef>
                <a:spcPct val="50000"/>
              </a:spcBef>
              <a:buClr>
                <a:schemeClr val="accent2"/>
              </a:buClr>
              <a:buFont typeface="Wingdings" panose="05000000000000000000" pitchFamily="2" charset="2"/>
              <a:buNone/>
            </a:pPr>
            <a:r>
              <a:rPr lang="zh-CN" altLang="en-US" sz="2400">
                <a:solidFill>
                  <a:srgbClr val="00FFFF"/>
                </a:solidFill>
                <a:ea typeface="楷体_GB2312" pitchFamily="49" charset="-122"/>
              </a:rPr>
              <a:t>信息系统建设的要求</a:t>
            </a:r>
            <a:endParaRPr lang="zh-CN" altLang="en-US" sz="2400">
              <a:solidFill>
                <a:srgbClr val="00FFFF"/>
              </a:solidFill>
              <a:ea typeface="楷体_GB2312" pitchFamily="49" charset="-122"/>
            </a:endParaRPr>
          </a:p>
        </p:txBody>
      </p:sp>
      <p:pic>
        <p:nvPicPr>
          <p:cNvPr id="20" name="Picture 10" descr="Site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0049" y="3150895"/>
            <a:ext cx="2336800"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11"/>
          <p:cNvSpPr txBox="1">
            <a:spLocks noChangeArrowheads="1"/>
          </p:cNvSpPr>
          <p:nvPr/>
        </p:nvSpPr>
        <p:spPr bwMode="auto">
          <a:xfrm>
            <a:off x="2482949" y="3671595"/>
            <a:ext cx="1657350" cy="946150"/>
          </a:xfrm>
          <a:prstGeom prst="rect">
            <a:avLst/>
          </a:prstGeom>
          <a:noFill/>
          <a:ln w="9525">
            <a:noFill/>
            <a:miter lim="800000"/>
          </a:ln>
          <a:effec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r>
              <a:rPr lang="zh-CN" altLang="en-US" sz="2800">
                <a:effectLst>
                  <a:outerShdw blurRad="38100" dist="38100" dir="2700000" algn="tl">
                    <a:srgbClr val="C0C0C0"/>
                  </a:outerShdw>
                </a:effectLst>
                <a:latin typeface="Arial" panose="020B0604020202020204" pitchFamily="34" charset="0"/>
                <a:ea typeface="楷体_GB2312" pitchFamily="49" charset="-122"/>
              </a:rPr>
              <a:t>信息系统建设</a:t>
            </a:r>
            <a:endParaRPr lang="zh-CN" altLang="en-US" sz="2800">
              <a:effectLst>
                <a:outerShdw blurRad="38100" dist="38100" dir="2700000" algn="tl">
                  <a:srgbClr val="C0C0C0"/>
                </a:outerShdw>
              </a:effectLst>
              <a:latin typeface="Arial" panose="020B0604020202020204" pitchFamily="34" charset="0"/>
              <a:ea typeface="楷体_GB2312" pitchFamily="49" charset="-122"/>
            </a:endParaRPr>
          </a:p>
        </p:txBody>
      </p:sp>
      <p:pic>
        <p:nvPicPr>
          <p:cNvPr id="24" name="Picture 12" descr="PE01561_"/>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513486" y="2849270"/>
            <a:ext cx="969963"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16"/>
          <p:cNvSpPr>
            <a:spLocks noChangeArrowheads="1"/>
          </p:cNvSpPr>
          <p:nvPr/>
        </p:nvSpPr>
        <p:spPr bwMode="auto">
          <a:xfrm>
            <a:off x="5503961" y="5030495"/>
            <a:ext cx="3629025" cy="920750"/>
          </a:xfrm>
          <a:prstGeom prst="rect">
            <a:avLst/>
          </a:prstGeom>
          <a:solidFill>
            <a:srgbClr val="008000"/>
          </a:solidFill>
          <a:ln w="38100" algn="ctr">
            <a:noFill/>
            <a:miter lim="800000"/>
            <a:tailEnd type="none" w="lg" len="lg"/>
          </a:ln>
          <a:effectLst>
            <a:outerShdw dist="107763" dir="2700000" algn="ctr" rotWithShape="0">
              <a:schemeClr val="bg2">
                <a:alpha val="50000"/>
              </a:schemeClr>
            </a:outerShdw>
          </a:effectLst>
        </p:spPr>
        <p:txBody>
          <a:bodyPr wrap="none" anchor="ctr"/>
          <a:lstStyle/>
          <a:p>
            <a:pPr>
              <a:defRPr/>
            </a:pPr>
            <a:endParaRPr lang="zh-CN" altLang="en-US">
              <a:ea typeface="宋体" panose="02010600030101010101" pitchFamily="2" charset="-122"/>
            </a:endParaRPr>
          </a:p>
        </p:txBody>
      </p:sp>
      <p:sp>
        <p:nvSpPr>
          <p:cNvPr id="28" name="Text Box 17"/>
          <p:cNvSpPr txBox="1">
            <a:spLocks noChangeArrowheads="1"/>
          </p:cNvSpPr>
          <p:nvPr/>
        </p:nvSpPr>
        <p:spPr bwMode="auto">
          <a:xfrm>
            <a:off x="6559649" y="5087645"/>
            <a:ext cx="2552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eaLnBrk="1" hangingPunct="1">
              <a:spcBef>
                <a:spcPct val="50000"/>
              </a:spcBef>
              <a:buClr>
                <a:schemeClr val="accent2"/>
              </a:buClr>
              <a:buFont typeface="Wingdings" panose="05000000000000000000" pitchFamily="2" charset="2"/>
              <a:buNone/>
            </a:pPr>
            <a:r>
              <a:rPr lang="zh-CN" altLang="en-US" sz="2400">
                <a:solidFill>
                  <a:schemeClr val="bg1"/>
                </a:solidFill>
                <a:ea typeface="楷体_GB2312" pitchFamily="49" charset="-122"/>
              </a:rPr>
              <a:t>信息系统建设中存在的问题</a:t>
            </a:r>
            <a:endParaRPr lang="zh-CN" altLang="en-US" sz="2400">
              <a:solidFill>
                <a:schemeClr val="bg1"/>
              </a:solidFill>
              <a:ea typeface="楷体_GB2312" pitchFamily="49" charset="-122"/>
            </a:endParaRPr>
          </a:p>
        </p:txBody>
      </p:sp>
      <p:pic>
        <p:nvPicPr>
          <p:cNvPr id="30" name="Picture 18" descr="PE01561_"/>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540474" y="5136858"/>
            <a:ext cx="969962"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9" descr="mis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0949" y="1726908"/>
            <a:ext cx="7747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5874" y="3958933"/>
            <a:ext cx="8286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87197" y="340254"/>
            <a:ext cx="4104476" cy="530225"/>
          </a:xfrm>
        </p:spPr>
        <p:txBody>
          <a:bodyPr/>
          <a:lstStyle/>
          <a:p>
            <a:r>
              <a:rPr lang="en-CA" dirty="0"/>
              <a:t>1.8 </a:t>
            </a:r>
            <a:r>
              <a:rPr lang="zh-CN" altLang="en-US" dirty="0"/>
              <a:t>信息系统的建设</a:t>
            </a:r>
            <a:endParaRPr lang="en-CA" dirty="0"/>
          </a:p>
        </p:txBody>
      </p:sp>
      <p:pic>
        <p:nvPicPr>
          <p:cNvPr id="3" name="Picture 7" descr="board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2316" y="3238468"/>
            <a:ext cx="11748833"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8"/>
          <p:cNvSpPr>
            <a:spLocks noChangeArrowheads="1"/>
          </p:cNvSpPr>
          <p:nvPr/>
        </p:nvSpPr>
        <p:spPr bwMode="auto">
          <a:xfrm>
            <a:off x="187066" y="3225768"/>
            <a:ext cx="8076522" cy="571500"/>
          </a:xfrm>
          <a:prstGeom prst="rect">
            <a:avLst/>
          </a:prstGeom>
          <a:noFill/>
          <a:ln w="9525">
            <a:noFill/>
            <a:miter lim="800000"/>
          </a:ln>
          <a:effectLst/>
        </p:spPr>
        <p:txBody>
          <a:bodyPr lIns="0" tIns="0" rIns="0" bIns="0"/>
          <a:lstStyle>
            <a:lvl1pPr marL="228600" indent="-228600">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just">
              <a:lnSpc>
                <a:spcPct val="120000"/>
              </a:lnSpc>
              <a:spcBef>
                <a:spcPct val="40000"/>
              </a:spcBef>
              <a:buClr>
                <a:srgbClr val="8DACD0"/>
              </a:buClr>
              <a:buSzPct val="70000"/>
              <a:buFont typeface="Wingdings" panose="05000000000000000000" pitchFamily="2" charset="2"/>
              <a:buNone/>
            </a:pPr>
            <a:r>
              <a:rPr lang="zh-CN" altLang="en-US" sz="2800" b="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rPr>
              <a:t> 二、信息系统建设的要求</a:t>
            </a:r>
            <a:endParaRPr lang="zh-CN" altLang="en-US" sz="2800" b="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nvGrpSpPr>
          <p:cNvPr id="5" name="Group 9"/>
          <p:cNvGrpSpPr/>
          <p:nvPr/>
        </p:nvGrpSpPr>
        <p:grpSpPr bwMode="auto">
          <a:xfrm>
            <a:off x="274379" y="3675030"/>
            <a:ext cx="11889583" cy="566738"/>
            <a:chOff x="591" y="2440"/>
            <a:chExt cx="4514" cy="357"/>
          </a:xfrm>
        </p:grpSpPr>
        <p:sp>
          <p:nvSpPr>
            <p:cNvPr id="6" name="Rectangle 10"/>
            <p:cNvSpPr>
              <a:spLocks noChangeArrowheads="1"/>
            </p:cNvSpPr>
            <p:nvPr/>
          </p:nvSpPr>
          <p:spPr bwMode="auto">
            <a:xfrm>
              <a:off x="998" y="2530"/>
              <a:ext cx="4107"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28600" indent="-228600">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90000"/>
                </a:lnSpc>
                <a:spcBef>
                  <a:spcPct val="40000"/>
                </a:spcBef>
                <a:buClr>
                  <a:srgbClr val="8DACD0"/>
                </a:buClr>
                <a:buSzPct val="70000"/>
                <a:buFont typeface="Wingdings" panose="05000000000000000000" pitchFamily="2" charset="2"/>
                <a:buNone/>
              </a:pPr>
              <a:r>
                <a:rPr kumimoji="1" lang="zh-CN" altLang="en-US">
                  <a:solidFill>
                    <a:srgbClr val="FAF400"/>
                  </a:solidFill>
                  <a:ea typeface="宋体" panose="02010600030101010101" pitchFamily="2" charset="-122"/>
                </a:rPr>
                <a:t>信息系统的建立，都必须从解决实际存在的管理问题出发 </a:t>
              </a:r>
              <a:endParaRPr kumimoji="1" lang="zh-CN" altLang="en-US">
                <a:solidFill>
                  <a:srgbClr val="FAF400"/>
                </a:solidFill>
                <a:ea typeface="宋体" panose="02010600030101010101" pitchFamily="2" charset="-122"/>
              </a:endParaRPr>
            </a:p>
          </p:txBody>
        </p:sp>
        <p:pic>
          <p:nvPicPr>
            <p:cNvPr id="7"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 y="2440"/>
              <a:ext cx="356"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12"/>
          <p:cNvGrpSpPr/>
          <p:nvPr/>
        </p:nvGrpSpPr>
        <p:grpSpPr bwMode="auto">
          <a:xfrm>
            <a:off x="274379" y="4160805"/>
            <a:ext cx="11551781" cy="566738"/>
            <a:chOff x="591" y="2440"/>
            <a:chExt cx="4514" cy="357"/>
          </a:xfrm>
        </p:grpSpPr>
        <p:sp>
          <p:nvSpPr>
            <p:cNvPr id="9" name="Rectangle 13"/>
            <p:cNvSpPr>
              <a:spLocks noChangeArrowheads="1"/>
            </p:cNvSpPr>
            <p:nvPr/>
          </p:nvSpPr>
          <p:spPr bwMode="auto">
            <a:xfrm>
              <a:off x="998" y="2530"/>
              <a:ext cx="4107"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28600" indent="-228600">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90000"/>
                </a:lnSpc>
                <a:spcBef>
                  <a:spcPct val="40000"/>
                </a:spcBef>
                <a:buClr>
                  <a:srgbClr val="8DACD0"/>
                </a:buClr>
                <a:buSzPct val="70000"/>
                <a:buFont typeface="Wingdings" panose="05000000000000000000" pitchFamily="2" charset="2"/>
                <a:buNone/>
              </a:pPr>
              <a:r>
                <a:rPr kumimoji="1" lang="zh-CN" altLang="en-US">
                  <a:solidFill>
                    <a:srgbClr val="FAF400"/>
                  </a:solidFill>
                  <a:ea typeface="宋体" panose="02010600030101010101" pitchFamily="2" charset="-122"/>
                </a:rPr>
                <a:t>信息系统的建设必须整体规划，分步实施</a:t>
              </a:r>
              <a:endParaRPr kumimoji="1" lang="zh-CN" altLang="en-US">
                <a:solidFill>
                  <a:srgbClr val="FAF400"/>
                </a:solidFill>
                <a:ea typeface="宋体" panose="02010600030101010101" pitchFamily="2" charset="-122"/>
              </a:endParaRPr>
            </a:p>
          </p:txBody>
        </p:sp>
        <p:pic>
          <p:nvPicPr>
            <p:cNvPr id="10"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 y="2440"/>
              <a:ext cx="356"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5"/>
          <p:cNvGrpSpPr/>
          <p:nvPr/>
        </p:nvGrpSpPr>
        <p:grpSpPr bwMode="auto">
          <a:xfrm>
            <a:off x="283904" y="4646580"/>
            <a:ext cx="11551781" cy="566738"/>
            <a:chOff x="591" y="2440"/>
            <a:chExt cx="4514" cy="357"/>
          </a:xfrm>
        </p:grpSpPr>
        <p:sp>
          <p:nvSpPr>
            <p:cNvPr id="12" name="Rectangle 16"/>
            <p:cNvSpPr>
              <a:spLocks noChangeArrowheads="1"/>
            </p:cNvSpPr>
            <p:nvPr/>
          </p:nvSpPr>
          <p:spPr bwMode="auto">
            <a:xfrm>
              <a:off x="998" y="2530"/>
              <a:ext cx="4107"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28600" indent="-228600">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90000"/>
                </a:lnSpc>
                <a:spcBef>
                  <a:spcPct val="40000"/>
                </a:spcBef>
                <a:buClr>
                  <a:srgbClr val="8DACD0"/>
                </a:buClr>
                <a:buSzPct val="70000"/>
                <a:buFont typeface="Wingdings" panose="05000000000000000000" pitchFamily="2" charset="2"/>
                <a:buNone/>
              </a:pPr>
              <a:r>
                <a:rPr kumimoji="1" lang="zh-CN" altLang="en-US">
                  <a:solidFill>
                    <a:srgbClr val="FAF400"/>
                  </a:solidFill>
                  <a:ea typeface="宋体" panose="02010600030101010101" pitchFamily="2" charset="-122"/>
                </a:rPr>
                <a:t>信息系统所提供的信息必须是准确的和高质量的 </a:t>
              </a:r>
              <a:endParaRPr kumimoji="1" lang="zh-CN" altLang="en-US">
                <a:solidFill>
                  <a:srgbClr val="FAF400"/>
                </a:solidFill>
                <a:ea typeface="宋体" panose="02010600030101010101" pitchFamily="2" charset="-122"/>
              </a:endParaRPr>
            </a:p>
            <a:p>
              <a:pPr algn="l">
                <a:lnSpc>
                  <a:spcPct val="90000"/>
                </a:lnSpc>
                <a:spcBef>
                  <a:spcPct val="40000"/>
                </a:spcBef>
                <a:buClr>
                  <a:srgbClr val="8DACD0"/>
                </a:buClr>
                <a:buSzPct val="70000"/>
                <a:buFont typeface="Wingdings" panose="05000000000000000000" pitchFamily="2" charset="2"/>
                <a:buNone/>
              </a:pPr>
              <a:endParaRPr kumimoji="1" lang="zh-CN" altLang="en-US">
                <a:solidFill>
                  <a:srgbClr val="FAF400"/>
                </a:solidFill>
                <a:ea typeface="宋体" panose="02010600030101010101" pitchFamily="2" charset="-122"/>
              </a:endParaRPr>
            </a:p>
          </p:txBody>
        </p:sp>
        <p:pic>
          <p:nvPicPr>
            <p:cNvPr id="13"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 y="2440"/>
              <a:ext cx="356"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18"/>
          <p:cNvGrpSpPr/>
          <p:nvPr/>
        </p:nvGrpSpPr>
        <p:grpSpPr bwMode="auto">
          <a:xfrm>
            <a:off x="274379" y="5103780"/>
            <a:ext cx="11551781" cy="566738"/>
            <a:chOff x="591" y="2440"/>
            <a:chExt cx="4514" cy="357"/>
          </a:xfrm>
        </p:grpSpPr>
        <p:sp>
          <p:nvSpPr>
            <p:cNvPr id="15" name="Rectangle 19"/>
            <p:cNvSpPr>
              <a:spLocks noChangeArrowheads="1"/>
            </p:cNvSpPr>
            <p:nvPr/>
          </p:nvSpPr>
          <p:spPr bwMode="auto">
            <a:xfrm>
              <a:off x="998" y="2530"/>
              <a:ext cx="4107"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28600" indent="-228600">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90000"/>
                </a:lnSpc>
                <a:spcBef>
                  <a:spcPct val="40000"/>
                </a:spcBef>
                <a:buClr>
                  <a:srgbClr val="8DACD0"/>
                </a:buClr>
                <a:buSzPct val="70000"/>
                <a:buFont typeface="Wingdings" panose="05000000000000000000" pitchFamily="2" charset="2"/>
                <a:buNone/>
              </a:pPr>
              <a:r>
                <a:rPr kumimoji="1" lang="zh-CN" altLang="en-US">
                  <a:solidFill>
                    <a:srgbClr val="FAF400"/>
                  </a:solidFill>
                  <a:ea typeface="宋体" panose="02010600030101010101" pitchFamily="2" charset="-122"/>
                </a:rPr>
                <a:t>信息收集和处理必须及时</a:t>
              </a:r>
              <a:endParaRPr kumimoji="1" lang="zh-CN" altLang="en-US">
                <a:solidFill>
                  <a:srgbClr val="FAF400"/>
                </a:solidFill>
                <a:ea typeface="宋体" panose="02010600030101010101" pitchFamily="2" charset="-122"/>
              </a:endParaRPr>
            </a:p>
          </p:txBody>
        </p:sp>
        <p:pic>
          <p:nvPicPr>
            <p:cNvPr id="16"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 y="2440"/>
              <a:ext cx="356"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21"/>
          <p:cNvGrpSpPr/>
          <p:nvPr/>
        </p:nvGrpSpPr>
        <p:grpSpPr bwMode="auto">
          <a:xfrm>
            <a:off x="283904" y="5551455"/>
            <a:ext cx="11551781" cy="566738"/>
            <a:chOff x="591" y="2440"/>
            <a:chExt cx="4514" cy="357"/>
          </a:xfrm>
        </p:grpSpPr>
        <p:sp>
          <p:nvSpPr>
            <p:cNvPr id="18" name="Rectangle 22"/>
            <p:cNvSpPr>
              <a:spLocks noChangeArrowheads="1"/>
            </p:cNvSpPr>
            <p:nvPr/>
          </p:nvSpPr>
          <p:spPr bwMode="auto">
            <a:xfrm>
              <a:off x="998" y="2530"/>
              <a:ext cx="4107"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28600" indent="-228600">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90000"/>
                </a:lnSpc>
                <a:spcBef>
                  <a:spcPct val="40000"/>
                </a:spcBef>
                <a:buClr>
                  <a:srgbClr val="8DACD0"/>
                </a:buClr>
                <a:buSzPct val="70000"/>
                <a:buFont typeface="Wingdings" panose="05000000000000000000" pitchFamily="2" charset="2"/>
                <a:buNone/>
              </a:pPr>
              <a:r>
                <a:rPr kumimoji="1" lang="zh-CN" altLang="en-US">
                  <a:solidFill>
                    <a:srgbClr val="FAF400"/>
                  </a:solidFill>
                  <a:ea typeface="宋体" panose="02010600030101010101" pitchFamily="2" charset="-122"/>
                </a:rPr>
                <a:t>信息系统不能包办一切 </a:t>
              </a:r>
              <a:endParaRPr kumimoji="1" lang="zh-CN" altLang="en-US">
                <a:solidFill>
                  <a:srgbClr val="FAF400"/>
                </a:solidFill>
                <a:ea typeface="宋体" panose="02010600030101010101" pitchFamily="2" charset="-122"/>
              </a:endParaRPr>
            </a:p>
          </p:txBody>
        </p:sp>
        <p:pic>
          <p:nvPicPr>
            <p:cNvPr id="19"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 y="2440"/>
              <a:ext cx="356"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 name="Group 24"/>
          <p:cNvGrpSpPr/>
          <p:nvPr/>
        </p:nvGrpSpPr>
        <p:grpSpPr bwMode="auto">
          <a:xfrm>
            <a:off x="161666" y="1130268"/>
            <a:ext cx="11869483" cy="2052637"/>
            <a:chOff x="478" y="759"/>
            <a:chExt cx="4701" cy="1293"/>
          </a:xfrm>
        </p:grpSpPr>
        <p:pic>
          <p:nvPicPr>
            <p:cNvPr id="21"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 y="759"/>
              <a:ext cx="4583" cy="1293"/>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2" name="Rectangle 26"/>
            <p:cNvSpPr>
              <a:spLocks noChangeArrowheads="1"/>
            </p:cNvSpPr>
            <p:nvPr/>
          </p:nvSpPr>
          <p:spPr bwMode="auto">
            <a:xfrm>
              <a:off x="478" y="767"/>
              <a:ext cx="3444" cy="360"/>
            </a:xfrm>
            <a:prstGeom prst="rect">
              <a:avLst/>
            </a:prstGeom>
            <a:noFill/>
            <a:ln w="9525">
              <a:noFill/>
              <a:miter lim="800000"/>
            </a:ln>
            <a:effectLst/>
          </p:spPr>
          <p:txBody>
            <a:bodyPr lIns="0" tIns="0" rIns="0" bIns="0"/>
            <a:lstStyle>
              <a:lvl1pPr marL="228600" indent="-228600">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just">
                <a:lnSpc>
                  <a:spcPct val="120000"/>
                </a:lnSpc>
                <a:spcBef>
                  <a:spcPct val="40000"/>
                </a:spcBef>
                <a:buClr>
                  <a:srgbClr val="8DACD0"/>
                </a:buClr>
                <a:buSzPct val="70000"/>
                <a:buFont typeface="Wingdings" panose="05000000000000000000" pitchFamily="2" charset="2"/>
                <a:buNone/>
              </a:pPr>
              <a:r>
                <a:rPr lang="zh-CN" altLang="en-US" sz="2800" b="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rPr>
                <a:t> 一、信息系统建设的特点 </a:t>
              </a:r>
              <a:r>
                <a:rPr lang="zh-CN" altLang="en-US" sz="2200" b="0">
                  <a:solidFill>
                    <a:srgbClr val="0000FF"/>
                  </a:solidFill>
                  <a:effectLst>
                    <a:outerShdw blurRad="38100" dist="38100" dir="2700000" algn="tl">
                      <a:srgbClr val="C0C0C0"/>
                    </a:outerShdw>
                  </a:effectLst>
                  <a:latin typeface="楷体_GB2312" pitchFamily="49" charset="-122"/>
                  <a:ea typeface="楷体_GB2312" pitchFamily="49" charset="-122"/>
                </a:rPr>
                <a:t>     </a:t>
              </a:r>
              <a:endParaRPr lang="zh-CN" altLang="en-US" sz="2200" b="0">
                <a:solidFill>
                  <a:srgbClr val="0000FF"/>
                </a:solidFill>
                <a:effectLst>
                  <a:outerShdw blurRad="38100" dist="38100" dir="2700000" algn="tl">
                    <a:srgbClr val="C0C0C0"/>
                  </a:outerShdw>
                </a:effectLst>
                <a:latin typeface="楷体_GB2312" pitchFamily="49" charset="-122"/>
                <a:ea typeface="楷体_GB2312" pitchFamily="49" charset="-122"/>
              </a:endParaRPr>
            </a:p>
          </p:txBody>
        </p:sp>
        <p:sp>
          <p:nvSpPr>
            <p:cNvPr id="23" name="Rectangle 27"/>
            <p:cNvSpPr>
              <a:spLocks noChangeArrowheads="1"/>
            </p:cNvSpPr>
            <p:nvPr/>
          </p:nvSpPr>
          <p:spPr bwMode="auto">
            <a:xfrm>
              <a:off x="952" y="1140"/>
              <a:ext cx="4227"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28600" indent="-228600">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90000"/>
                </a:lnSpc>
                <a:spcBef>
                  <a:spcPct val="40000"/>
                </a:spcBef>
                <a:buClr>
                  <a:srgbClr val="8DACD0"/>
                </a:buClr>
                <a:buSzPct val="70000"/>
                <a:buFont typeface="Wingdings" panose="05000000000000000000" pitchFamily="2" charset="2"/>
                <a:buNone/>
              </a:pPr>
              <a:r>
                <a:rPr kumimoji="1" lang="zh-CN" altLang="en-US">
                  <a:solidFill>
                    <a:srgbClr val="FAF400"/>
                  </a:solidFill>
                  <a:ea typeface="宋体" panose="02010600030101010101" pitchFamily="2" charset="-122"/>
                </a:rPr>
                <a:t>信息系统建设是长期的、一个极其复杂的过程。 </a:t>
              </a:r>
              <a:endParaRPr kumimoji="1" lang="zh-CN" altLang="en-US">
                <a:solidFill>
                  <a:srgbClr val="FAF400"/>
                </a:solidFill>
                <a:ea typeface="宋体" panose="02010600030101010101" pitchFamily="2" charset="-122"/>
              </a:endParaRPr>
            </a:p>
          </p:txBody>
        </p:sp>
        <p:pic>
          <p:nvPicPr>
            <p:cNvPr id="24"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 y="1050"/>
              <a:ext cx="366"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9"/>
            <p:cNvSpPr>
              <a:spLocks noChangeArrowheads="1"/>
            </p:cNvSpPr>
            <p:nvPr/>
          </p:nvSpPr>
          <p:spPr bwMode="auto">
            <a:xfrm>
              <a:off x="940" y="1446"/>
              <a:ext cx="4107"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28600" indent="-228600">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90000"/>
                </a:lnSpc>
                <a:spcBef>
                  <a:spcPct val="40000"/>
                </a:spcBef>
                <a:buClr>
                  <a:srgbClr val="8DACD0"/>
                </a:buClr>
                <a:buSzPct val="70000"/>
                <a:buFont typeface="Wingdings" panose="05000000000000000000" pitchFamily="2" charset="2"/>
                <a:buNone/>
              </a:pPr>
              <a:r>
                <a:rPr kumimoji="1" lang="zh-CN" altLang="en-US">
                  <a:solidFill>
                    <a:srgbClr val="FAF400"/>
                  </a:solidFill>
                  <a:ea typeface="宋体" panose="02010600030101010101" pitchFamily="2" charset="-122"/>
                </a:rPr>
                <a:t>信息系统建设是一个不断提高管理水平的过程 </a:t>
              </a:r>
              <a:endParaRPr kumimoji="1" lang="zh-CN" altLang="en-US">
                <a:solidFill>
                  <a:srgbClr val="FAF400"/>
                </a:solidFill>
                <a:ea typeface="宋体" panose="02010600030101010101" pitchFamily="2" charset="-122"/>
              </a:endParaRPr>
            </a:p>
          </p:txBody>
        </p:sp>
        <p:pic>
          <p:nvPicPr>
            <p:cNvPr id="26"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 y="1356"/>
              <a:ext cx="356"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31"/>
            <p:cNvSpPr>
              <a:spLocks noChangeArrowheads="1"/>
            </p:cNvSpPr>
            <p:nvPr/>
          </p:nvSpPr>
          <p:spPr bwMode="auto">
            <a:xfrm>
              <a:off x="946" y="1752"/>
              <a:ext cx="4107"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28600" indent="-228600">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90000"/>
                </a:lnSpc>
                <a:spcBef>
                  <a:spcPct val="40000"/>
                </a:spcBef>
                <a:buClr>
                  <a:srgbClr val="8DACD0"/>
                </a:buClr>
                <a:buSzPct val="70000"/>
                <a:buFont typeface="Wingdings" panose="05000000000000000000" pitchFamily="2" charset="2"/>
                <a:buNone/>
              </a:pPr>
              <a:r>
                <a:rPr kumimoji="1" lang="zh-CN" altLang="en-US">
                  <a:solidFill>
                    <a:srgbClr val="FAF400"/>
                  </a:solidFill>
                  <a:ea typeface="宋体" panose="02010600030101010101" pitchFamily="2" charset="-122"/>
                </a:rPr>
                <a:t>信息系统建设是一个创新和控制风险的过程 </a:t>
              </a:r>
              <a:endParaRPr kumimoji="1" lang="zh-CN" altLang="en-US">
                <a:solidFill>
                  <a:srgbClr val="FAF400"/>
                </a:solidFill>
                <a:ea typeface="宋体" panose="02010600030101010101" pitchFamily="2" charset="-122"/>
              </a:endParaRPr>
            </a:p>
          </p:txBody>
        </p:sp>
        <p:pic>
          <p:nvPicPr>
            <p:cNvPr id="28"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 y="1662"/>
              <a:ext cx="356"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87197" y="340254"/>
            <a:ext cx="4104476" cy="530225"/>
          </a:xfrm>
        </p:spPr>
        <p:txBody>
          <a:bodyPr/>
          <a:lstStyle/>
          <a:p>
            <a:r>
              <a:rPr lang="en-CA" dirty="0"/>
              <a:t>1.8 </a:t>
            </a:r>
            <a:r>
              <a:rPr lang="zh-CN" altLang="en-US" dirty="0"/>
              <a:t>信息系统的建设</a:t>
            </a:r>
            <a:endParaRPr lang="en-CA" dirty="0"/>
          </a:p>
        </p:txBody>
      </p:sp>
      <p:sp>
        <p:nvSpPr>
          <p:cNvPr id="6" name="Text Box 3"/>
          <p:cNvSpPr txBox="1">
            <a:spLocks noChangeArrowheads="1"/>
          </p:cNvSpPr>
          <p:nvPr/>
        </p:nvSpPr>
        <p:spPr bwMode="auto">
          <a:xfrm>
            <a:off x="146140" y="1002715"/>
            <a:ext cx="12045859" cy="1686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120000"/>
              </a:lnSpc>
            </a:pPr>
            <a:r>
              <a:rPr kumimoji="1" lang="zh-CN" altLang="en-US" sz="2800" dirty="0">
                <a:solidFill>
                  <a:srgbClr val="3333FF"/>
                </a:solidFill>
                <a:latin typeface="楷体_GB2312" pitchFamily="49" charset="-122"/>
                <a:ea typeface="楷体_GB2312" pitchFamily="49" charset="-122"/>
              </a:rPr>
              <a:t>   </a:t>
            </a:r>
            <a:r>
              <a:rPr kumimoji="1" lang="zh-CN" altLang="en-US" sz="2000" dirty="0">
                <a:solidFill>
                  <a:srgbClr val="3333FF"/>
                </a:solidFill>
                <a:latin typeface="楷体_GB2312" pitchFamily="49" charset="-122"/>
                <a:ea typeface="楷体_GB2312" pitchFamily="49" charset="-122"/>
              </a:rPr>
              <a:t> 任何事物都会经历产生、发展、成熟、消亡（更新）的过程，信息系统也不例外。信息系统在投入使用以后，经过若干年，由于新情况、新问题的出现，人们又提出了新的目标，要求设计更新的系统来代替老系统。这种周而复始、循环不息的过程被称为信息系统的生命周期。信息系统的生命周期一般包括以下几个阶段： </a:t>
            </a:r>
            <a:endParaRPr kumimoji="1" lang="zh-CN" altLang="en-US" sz="2000" dirty="0">
              <a:solidFill>
                <a:srgbClr val="3333FF"/>
              </a:solidFill>
              <a:latin typeface="楷体_GB2312" pitchFamily="49" charset="-122"/>
              <a:ea typeface="楷体_GB2312" pitchFamily="49" charset="-122"/>
            </a:endParaRPr>
          </a:p>
        </p:txBody>
      </p:sp>
      <p:pic>
        <p:nvPicPr>
          <p:cNvPr id="1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97540" y="3906805"/>
            <a:ext cx="1649413"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17" name="Picture 3" descr="Site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4840" y="3906805"/>
            <a:ext cx="1701800"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WordArt 4"/>
          <p:cNvSpPr>
            <a:spLocks noChangeArrowheads="1" noChangeShapeType="1" noTextEdit="1"/>
          </p:cNvSpPr>
          <p:nvPr/>
        </p:nvSpPr>
        <p:spPr bwMode="auto">
          <a:xfrm>
            <a:off x="5416615" y="4225893"/>
            <a:ext cx="1219200" cy="1209675"/>
          </a:xfrm>
          <a:prstGeom prst="rect">
            <a:avLst/>
          </a:prstGeom>
        </p:spPr>
        <p:txBody>
          <a:bodyPr spcFirstLastPara="1" wrap="none" fromWordArt="1">
            <a:prstTxWarp prst="textArchUp">
              <a:avLst>
                <a:gd name="adj" fmla="val 10800000"/>
              </a:avLst>
            </a:prstTxWarp>
          </a:bodyPr>
          <a:lstStyle/>
          <a:p>
            <a:pPr>
              <a:defRPr/>
            </a:pPr>
            <a:r>
              <a:rPr lang="en-US" altLang="zh-CN" sz="2000" kern="10">
                <a:ln w="9525">
                  <a:solidFill>
                    <a:srgbClr val="3366FF"/>
                  </a:solidFill>
                  <a:round/>
                </a:ln>
                <a:solidFill>
                  <a:srgbClr val="3366FF"/>
                </a:solidFill>
                <a:latin typeface="楷体_GB2312"/>
              </a:rPr>
              <a:t>MIS</a:t>
            </a:r>
            <a:r>
              <a:rPr lang="zh-CN" altLang="en-US" sz="2000" kern="10">
                <a:ln w="9525">
                  <a:solidFill>
                    <a:srgbClr val="3366FF"/>
                  </a:solidFill>
                  <a:round/>
                </a:ln>
                <a:solidFill>
                  <a:srgbClr val="3366FF"/>
                </a:solidFill>
                <a:latin typeface="楷体_GB2312"/>
              </a:rPr>
              <a:t>的生命周期</a:t>
            </a:r>
            <a:endParaRPr lang="zh-CN" altLang="en-US" sz="2000" kern="10">
              <a:ln w="9525">
                <a:solidFill>
                  <a:srgbClr val="3366FF"/>
                </a:solidFill>
                <a:round/>
              </a:ln>
              <a:solidFill>
                <a:srgbClr val="3366FF"/>
              </a:solidFill>
              <a:latin typeface="楷体_GB2312"/>
            </a:endParaRPr>
          </a:p>
        </p:txBody>
      </p:sp>
      <p:sp>
        <p:nvSpPr>
          <p:cNvPr id="21" name="Freeform 5"/>
          <p:cNvSpPr/>
          <p:nvPr/>
        </p:nvSpPr>
        <p:spPr bwMode="blackWhite">
          <a:xfrm>
            <a:off x="4078353" y="2338355"/>
            <a:ext cx="2360612" cy="1895475"/>
          </a:xfrm>
          <a:custGeom>
            <a:avLst/>
            <a:gdLst>
              <a:gd name="T0" fmla="*/ 975299 w 973"/>
              <a:gd name="T1" fmla="*/ 1893120 h 805"/>
              <a:gd name="T2" fmla="*/ 1028674 w 973"/>
              <a:gd name="T3" fmla="*/ 1801290 h 805"/>
              <a:gd name="T4" fmla="*/ 1091753 w 973"/>
              <a:gd name="T5" fmla="*/ 1718878 h 805"/>
              <a:gd name="T6" fmla="*/ 1162110 w 973"/>
              <a:gd name="T7" fmla="*/ 1643530 h 805"/>
              <a:gd name="T8" fmla="*/ 1242172 w 973"/>
              <a:gd name="T9" fmla="*/ 1572891 h 805"/>
              <a:gd name="T10" fmla="*/ 1329512 w 973"/>
              <a:gd name="T11" fmla="*/ 1511671 h 805"/>
              <a:gd name="T12" fmla="*/ 1414427 w 973"/>
              <a:gd name="T13" fmla="*/ 1462224 h 805"/>
              <a:gd name="T14" fmla="*/ 1504193 w 973"/>
              <a:gd name="T15" fmla="*/ 1419840 h 805"/>
              <a:gd name="T16" fmla="*/ 1601238 w 973"/>
              <a:gd name="T17" fmla="*/ 1386876 h 805"/>
              <a:gd name="T18" fmla="*/ 1695856 w 973"/>
              <a:gd name="T19" fmla="*/ 1363329 h 805"/>
              <a:gd name="T20" fmla="*/ 1795327 w 973"/>
              <a:gd name="T21" fmla="*/ 1346847 h 805"/>
              <a:gd name="T22" fmla="*/ 1824440 w 973"/>
              <a:gd name="T23" fmla="*/ 1700041 h 805"/>
              <a:gd name="T24" fmla="*/ 2358186 w 973"/>
              <a:gd name="T25" fmla="*/ 838247 h 805"/>
              <a:gd name="T26" fmla="*/ 1727396 w 973"/>
              <a:gd name="T27" fmla="*/ 0 h 805"/>
              <a:gd name="T28" fmla="*/ 1729822 w 973"/>
              <a:gd name="T29" fmla="*/ 315520 h 805"/>
              <a:gd name="T30" fmla="*/ 1579402 w 973"/>
              <a:gd name="T31" fmla="*/ 334357 h 805"/>
              <a:gd name="T32" fmla="*/ 1431409 w 973"/>
              <a:gd name="T33" fmla="*/ 362613 h 805"/>
              <a:gd name="T34" fmla="*/ 1285842 w 973"/>
              <a:gd name="T35" fmla="*/ 400287 h 805"/>
              <a:gd name="T36" fmla="*/ 1142701 w 973"/>
              <a:gd name="T37" fmla="*/ 449734 h 805"/>
              <a:gd name="T38" fmla="*/ 1004413 w 973"/>
              <a:gd name="T39" fmla="*/ 508599 h 805"/>
              <a:gd name="T40" fmla="*/ 870976 w 973"/>
              <a:gd name="T41" fmla="*/ 576884 h 805"/>
              <a:gd name="T42" fmla="*/ 739966 w 973"/>
              <a:gd name="T43" fmla="*/ 654586 h 805"/>
              <a:gd name="T44" fmla="*/ 623512 w 973"/>
              <a:gd name="T45" fmla="*/ 734644 h 805"/>
              <a:gd name="T46" fmla="*/ 514337 w 973"/>
              <a:gd name="T47" fmla="*/ 821765 h 805"/>
              <a:gd name="T48" fmla="*/ 412440 w 973"/>
              <a:gd name="T49" fmla="*/ 918305 h 805"/>
              <a:gd name="T50" fmla="*/ 312969 w 973"/>
              <a:gd name="T51" fmla="*/ 1017199 h 805"/>
              <a:gd name="T52" fmla="*/ 223203 w 973"/>
              <a:gd name="T53" fmla="*/ 1125512 h 805"/>
              <a:gd name="T54" fmla="*/ 140715 w 973"/>
              <a:gd name="T55" fmla="*/ 1238534 h 805"/>
              <a:gd name="T56" fmla="*/ 65505 w 973"/>
              <a:gd name="T57" fmla="*/ 1356266 h 805"/>
              <a:gd name="T58" fmla="*/ 0 w 973"/>
              <a:gd name="T59" fmla="*/ 1478706 h 805"/>
              <a:gd name="T60" fmla="*/ 640495 w 973"/>
              <a:gd name="T61" fmla="*/ 1429259 h 805"/>
              <a:gd name="T62" fmla="*/ 975299 w 973"/>
              <a:gd name="T63" fmla="*/ 1893120 h 80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3"/>
              <a:gd name="T97" fmla="*/ 0 h 805"/>
              <a:gd name="T98" fmla="*/ 973 w 973"/>
              <a:gd name="T99" fmla="*/ 805 h 80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3" h="805">
                <a:moveTo>
                  <a:pt x="402" y="804"/>
                </a:moveTo>
                <a:lnTo>
                  <a:pt x="424" y="765"/>
                </a:lnTo>
                <a:lnTo>
                  <a:pt x="450" y="730"/>
                </a:lnTo>
                <a:lnTo>
                  <a:pt x="479" y="698"/>
                </a:lnTo>
                <a:lnTo>
                  <a:pt x="512" y="668"/>
                </a:lnTo>
                <a:lnTo>
                  <a:pt x="548" y="642"/>
                </a:lnTo>
                <a:lnTo>
                  <a:pt x="583" y="621"/>
                </a:lnTo>
                <a:lnTo>
                  <a:pt x="620" y="603"/>
                </a:lnTo>
                <a:lnTo>
                  <a:pt x="660" y="589"/>
                </a:lnTo>
                <a:lnTo>
                  <a:pt x="699" y="579"/>
                </a:lnTo>
                <a:lnTo>
                  <a:pt x="740" y="572"/>
                </a:lnTo>
                <a:lnTo>
                  <a:pt x="752" y="722"/>
                </a:lnTo>
                <a:lnTo>
                  <a:pt x="972" y="356"/>
                </a:lnTo>
                <a:lnTo>
                  <a:pt x="712" y="0"/>
                </a:lnTo>
                <a:lnTo>
                  <a:pt x="713" y="134"/>
                </a:lnTo>
                <a:lnTo>
                  <a:pt x="651" y="142"/>
                </a:lnTo>
                <a:lnTo>
                  <a:pt x="590" y="154"/>
                </a:lnTo>
                <a:lnTo>
                  <a:pt x="530" y="170"/>
                </a:lnTo>
                <a:lnTo>
                  <a:pt x="471" y="191"/>
                </a:lnTo>
                <a:lnTo>
                  <a:pt x="414" y="216"/>
                </a:lnTo>
                <a:lnTo>
                  <a:pt x="359" y="245"/>
                </a:lnTo>
                <a:lnTo>
                  <a:pt x="305" y="278"/>
                </a:lnTo>
                <a:lnTo>
                  <a:pt x="257" y="312"/>
                </a:lnTo>
                <a:lnTo>
                  <a:pt x="212" y="349"/>
                </a:lnTo>
                <a:lnTo>
                  <a:pt x="170" y="390"/>
                </a:lnTo>
                <a:lnTo>
                  <a:pt x="129" y="432"/>
                </a:lnTo>
                <a:lnTo>
                  <a:pt x="92" y="478"/>
                </a:lnTo>
                <a:lnTo>
                  <a:pt x="58" y="526"/>
                </a:lnTo>
                <a:lnTo>
                  <a:pt x="27" y="576"/>
                </a:lnTo>
                <a:lnTo>
                  <a:pt x="0" y="628"/>
                </a:lnTo>
                <a:lnTo>
                  <a:pt x="264" y="607"/>
                </a:lnTo>
                <a:lnTo>
                  <a:pt x="402" y="804"/>
                </a:lnTo>
              </a:path>
            </a:pathLst>
          </a:custGeom>
          <a:solidFill>
            <a:srgbClr val="2170FF"/>
          </a:solidFill>
          <a:ln w="12700" cap="rnd" cmpd="sng">
            <a:solidFill>
              <a:schemeClr val="tx1"/>
            </a:solidFill>
            <a:prstDash val="solid"/>
            <a:round/>
          </a:ln>
        </p:spPr>
        <p:txBody>
          <a:bodyPr/>
          <a:lstStyle/>
          <a:p>
            <a:endParaRPr lang="en-CA"/>
          </a:p>
        </p:txBody>
      </p:sp>
      <p:sp>
        <p:nvSpPr>
          <p:cNvPr id="23" name="Freeform 6"/>
          <p:cNvSpPr/>
          <p:nvPr/>
        </p:nvSpPr>
        <p:spPr bwMode="blackWhite">
          <a:xfrm>
            <a:off x="6177028" y="2654268"/>
            <a:ext cx="2136775" cy="1928812"/>
          </a:xfrm>
          <a:custGeom>
            <a:avLst/>
            <a:gdLst>
              <a:gd name="T0" fmla="*/ 1414007 w 881"/>
              <a:gd name="T1" fmla="*/ 1926457 h 819"/>
              <a:gd name="T2" fmla="*/ 1661397 w 881"/>
              <a:gd name="T3" fmla="*/ 1683884 h 819"/>
              <a:gd name="T4" fmla="*/ 1901512 w 881"/>
              <a:gd name="T5" fmla="*/ 1434245 h 819"/>
              <a:gd name="T6" fmla="*/ 2134350 w 881"/>
              <a:gd name="T7" fmla="*/ 1182251 h 819"/>
              <a:gd name="T8" fmla="*/ 1780242 w 881"/>
              <a:gd name="T9" fmla="*/ 1276455 h 819"/>
              <a:gd name="T10" fmla="*/ 1719607 w 881"/>
              <a:gd name="T11" fmla="*/ 1146925 h 819"/>
              <a:gd name="T12" fmla="*/ 1651696 w 881"/>
              <a:gd name="T13" fmla="*/ 1019750 h 819"/>
              <a:gd name="T14" fmla="*/ 1576508 w 881"/>
              <a:gd name="T15" fmla="*/ 901996 h 819"/>
              <a:gd name="T16" fmla="*/ 1491620 w 881"/>
              <a:gd name="T17" fmla="*/ 786597 h 819"/>
              <a:gd name="T18" fmla="*/ 1397029 w 881"/>
              <a:gd name="T19" fmla="*/ 678264 h 819"/>
              <a:gd name="T20" fmla="*/ 1295162 w 881"/>
              <a:gd name="T21" fmla="*/ 576995 h 819"/>
              <a:gd name="T22" fmla="*/ 1188445 w 881"/>
              <a:gd name="T23" fmla="*/ 480437 h 819"/>
              <a:gd name="T24" fmla="*/ 1074451 w 881"/>
              <a:gd name="T25" fmla="*/ 395654 h 819"/>
              <a:gd name="T26" fmla="*/ 953181 w 881"/>
              <a:gd name="T27" fmla="*/ 313226 h 819"/>
              <a:gd name="T28" fmla="*/ 829486 w 881"/>
              <a:gd name="T29" fmla="*/ 242573 h 819"/>
              <a:gd name="T30" fmla="*/ 698515 w 881"/>
              <a:gd name="T31" fmla="*/ 178986 h 819"/>
              <a:gd name="T32" fmla="*/ 565118 w 881"/>
              <a:gd name="T33" fmla="*/ 127174 h 819"/>
              <a:gd name="T34" fmla="*/ 426870 w 881"/>
              <a:gd name="T35" fmla="*/ 80073 h 819"/>
              <a:gd name="T36" fmla="*/ 286197 w 881"/>
              <a:gd name="T37" fmla="*/ 44747 h 819"/>
              <a:gd name="T38" fmla="*/ 145524 w 881"/>
              <a:gd name="T39" fmla="*/ 18841 h 819"/>
              <a:gd name="T40" fmla="*/ 0 w 881"/>
              <a:gd name="T41" fmla="*/ 0 h 819"/>
              <a:gd name="T42" fmla="*/ 356533 w 881"/>
              <a:gd name="T43" fmla="*/ 513408 h 819"/>
              <a:gd name="T44" fmla="*/ 65486 w 881"/>
              <a:gd name="T45" fmla="*/ 1045656 h 819"/>
              <a:gd name="T46" fmla="*/ 169778 w 881"/>
              <a:gd name="T47" fmla="*/ 1073917 h 819"/>
              <a:gd name="T48" fmla="*/ 269219 w 881"/>
              <a:gd name="T49" fmla="*/ 1116309 h 819"/>
              <a:gd name="T50" fmla="*/ 361384 w 881"/>
              <a:gd name="T51" fmla="*/ 1168121 h 819"/>
              <a:gd name="T52" fmla="*/ 453549 w 881"/>
              <a:gd name="T53" fmla="*/ 1229353 h 819"/>
              <a:gd name="T54" fmla="*/ 533587 w 881"/>
              <a:gd name="T55" fmla="*/ 1297650 h 819"/>
              <a:gd name="T56" fmla="*/ 611200 w 881"/>
              <a:gd name="T57" fmla="*/ 1375368 h 819"/>
              <a:gd name="T58" fmla="*/ 676686 w 881"/>
              <a:gd name="T59" fmla="*/ 1455441 h 819"/>
              <a:gd name="T60" fmla="*/ 732470 w 881"/>
              <a:gd name="T61" fmla="*/ 1547289 h 819"/>
              <a:gd name="T62" fmla="*/ 354108 w 881"/>
              <a:gd name="T63" fmla="*/ 1646202 h 819"/>
              <a:gd name="T64" fmla="*/ 1414007 w 881"/>
              <a:gd name="T65" fmla="*/ 1926457 h 8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81"/>
              <a:gd name="T100" fmla="*/ 0 h 819"/>
              <a:gd name="T101" fmla="*/ 881 w 881"/>
              <a:gd name="T102" fmla="*/ 819 h 8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81" h="819">
                <a:moveTo>
                  <a:pt x="583" y="818"/>
                </a:moveTo>
                <a:lnTo>
                  <a:pt x="685" y="715"/>
                </a:lnTo>
                <a:lnTo>
                  <a:pt x="784" y="609"/>
                </a:lnTo>
                <a:lnTo>
                  <a:pt x="880" y="502"/>
                </a:lnTo>
                <a:lnTo>
                  <a:pt x="734" y="542"/>
                </a:lnTo>
                <a:lnTo>
                  <a:pt x="709" y="487"/>
                </a:lnTo>
                <a:lnTo>
                  <a:pt x="681" y="433"/>
                </a:lnTo>
                <a:lnTo>
                  <a:pt x="650" y="383"/>
                </a:lnTo>
                <a:lnTo>
                  <a:pt x="615" y="334"/>
                </a:lnTo>
                <a:lnTo>
                  <a:pt x="576" y="288"/>
                </a:lnTo>
                <a:lnTo>
                  <a:pt x="534" y="245"/>
                </a:lnTo>
                <a:lnTo>
                  <a:pt x="490" y="204"/>
                </a:lnTo>
                <a:lnTo>
                  <a:pt x="443" y="168"/>
                </a:lnTo>
                <a:lnTo>
                  <a:pt x="393" y="133"/>
                </a:lnTo>
                <a:lnTo>
                  <a:pt x="342" y="103"/>
                </a:lnTo>
                <a:lnTo>
                  <a:pt x="288" y="76"/>
                </a:lnTo>
                <a:lnTo>
                  <a:pt x="233" y="54"/>
                </a:lnTo>
                <a:lnTo>
                  <a:pt x="176" y="34"/>
                </a:lnTo>
                <a:lnTo>
                  <a:pt x="118" y="19"/>
                </a:lnTo>
                <a:lnTo>
                  <a:pt x="60" y="8"/>
                </a:lnTo>
                <a:lnTo>
                  <a:pt x="0" y="0"/>
                </a:lnTo>
                <a:lnTo>
                  <a:pt x="147" y="218"/>
                </a:lnTo>
                <a:lnTo>
                  <a:pt x="27" y="444"/>
                </a:lnTo>
                <a:lnTo>
                  <a:pt x="70" y="456"/>
                </a:lnTo>
                <a:lnTo>
                  <a:pt x="111" y="474"/>
                </a:lnTo>
                <a:lnTo>
                  <a:pt x="149" y="496"/>
                </a:lnTo>
                <a:lnTo>
                  <a:pt x="187" y="522"/>
                </a:lnTo>
                <a:lnTo>
                  <a:pt x="220" y="551"/>
                </a:lnTo>
                <a:lnTo>
                  <a:pt x="252" y="584"/>
                </a:lnTo>
                <a:lnTo>
                  <a:pt x="279" y="618"/>
                </a:lnTo>
                <a:lnTo>
                  <a:pt x="302" y="657"/>
                </a:lnTo>
                <a:lnTo>
                  <a:pt x="146" y="699"/>
                </a:lnTo>
                <a:lnTo>
                  <a:pt x="583" y="818"/>
                </a:lnTo>
              </a:path>
            </a:pathLst>
          </a:custGeom>
          <a:solidFill>
            <a:srgbClr val="2170FF"/>
          </a:solidFill>
          <a:ln w="12700" cap="rnd" cmpd="sng">
            <a:solidFill>
              <a:schemeClr val="tx1"/>
            </a:solidFill>
            <a:prstDash val="solid"/>
            <a:round/>
          </a:ln>
        </p:spPr>
        <p:txBody>
          <a:bodyPr/>
          <a:lstStyle/>
          <a:p>
            <a:endParaRPr lang="en-CA"/>
          </a:p>
        </p:txBody>
      </p:sp>
      <p:sp>
        <p:nvSpPr>
          <p:cNvPr id="25" name="Freeform 7"/>
          <p:cNvSpPr/>
          <p:nvPr/>
        </p:nvSpPr>
        <p:spPr bwMode="blackWhite">
          <a:xfrm>
            <a:off x="6500878" y="4233830"/>
            <a:ext cx="1616075" cy="2432050"/>
          </a:xfrm>
          <a:custGeom>
            <a:avLst/>
            <a:gdLst>
              <a:gd name="T0" fmla="*/ 526559 w 666"/>
              <a:gd name="T1" fmla="*/ 284877 h 1033"/>
              <a:gd name="T2" fmla="*/ 541118 w 666"/>
              <a:gd name="T3" fmla="*/ 386114 h 1033"/>
              <a:gd name="T4" fmla="*/ 543545 w 666"/>
              <a:gd name="T5" fmla="*/ 492060 h 1033"/>
              <a:gd name="T6" fmla="*/ 538692 w 666"/>
              <a:gd name="T7" fmla="*/ 595652 h 1033"/>
              <a:gd name="T8" fmla="*/ 519279 w 666"/>
              <a:gd name="T9" fmla="*/ 696889 h 1033"/>
              <a:gd name="T10" fmla="*/ 490161 w 666"/>
              <a:gd name="T11" fmla="*/ 798127 h 1033"/>
              <a:gd name="T12" fmla="*/ 453763 w 666"/>
              <a:gd name="T13" fmla="*/ 894655 h 1033"/>
              <a:gd name="T14" fmla="*/ 402805 w 666"/>
              <a:gd name="T15" fmla="*/ 988829 h 1033"/>
              <a:gd name="T16" fmla="*/ 344569 w 666"/>
              <a:gd name="T17" fmla="*/ 1075941 h 1033"/>
              <a:gd name="T18" fmla="*/ 276625 w 666"/>
              <a:gd name="T19" fmla="*/ 1158343 h 1033"/>
              <a:gd name="T20" fmla="*/ 203829 w 666"/>
              <a:gd name="T21" fmla="*/ 1233683 h 1033"/>
              <a:gd name="T22" fmla="*/ 0 w 666"/>
              <a:gd name="T23" fmla="*/ 873466 h 1033"/>
              <a:gd name="T24" fmla="*/ 0 w 666"/>
              <a:gd name="T25" fmla="*/ 1928217 h 1033"/>
              <a:gd name="T26" fmla="*/ 917232 w 666"/>
              <a:gd name="T27" fmla="*/ 2429696 h 1033"/>
              <a:gd name="T28" fmla="*/ 742521 w 666"/>
              <a:gd name="T29" fmla="*/ 2140109 h 1033"/>
              <a:gd name="T30" fmla="*/ 858995 w 666"/>
              <a:gd name="T31" fmla="*/ 2050644 h 1033"/>
              <a:gd name="T32" fmla="*/ 965762 w 666"/>
              <a:gd name="T33" fmla="*/ 1956470 h 1033"/>
              <a:gd name="T34" fmla="*/ 1067677 w 666"/>
              <a:gd name="T35" fmla="*/ 1852878 h 1033"/>
              <a:gd name="T36" fmla="*/ 1164739 w 666"/>
              <a:gd name="T37" fmla="*/ 1744578 h 1033"/>
              <a:gd name="T38" fmla="*/ 1249668 w 666"/>
              <a:gd name="T39" fmla="*/ 1629214 h 1033"/>
              <a:gd name="T40" fmla="*/ 1327317 w 666"/>
              <a:gd name="T41" fmla="*/ 1509142 h 1033"/>
              <a:gd name="T42" fmla="*/ 1395260 w 666"/>
              <a:gd name="T43" fmla="*/ 1384361 h 1033"/>
              <a:gd name="T44" fmla="*/ 1455923 w 666"/>
              <a:gd name="T45" fmla="*/ 1254872 h 1033"/>
              <a:gd name="T46" fmla="*/ 1506881 w 666"/>
              <a:gd name="T47" fmla="*/ 1120673 h 1033"/>
              <a:gd name="T48" fmla="*/ 1548132 w 666"/>
              <a:gd name="T49" fmla="*/ 986475 h 1033"/>
              <a:gd name="T50" fmla="*/ 1579677 w 666"/>
              <a:gd name="T51" fmla="*/ 845214 h 1033"/>
              <a:gd name="T52" fmla="*/ 1599089 w 666"/>
              <a:gd name="T53" fmla="*/ 706307 h 1033"/>
              <a:gd name="T54" fmla="*/ 1611222 w 666"/>
              <a:gd name="T55" fmla="*/ 562691 h 1033"/>
              <a:gd name="T56" fmla="*/ 1613648 w 666"/>
              <a:gd name="T57" fmla="*/ 423784 h 1033"/>
              <a:gd name="T58" fmla="*/ 1606369 w 666"/>
              <a:gd name="T59" fmla="*/ 280168 h 1033"/>
              <a:gd name="T60" fmla="*/ 1586957 w 666"/>
              <a:gd name="T61" fmla="*/ 138907 h 1033"/>
              <a:gd name="T62" fmla="*/ 1557838 w 666"/>
              <a:gd name="T63" fmla="*/ 0 h 1033"/>
              <a:gd name="T64" fmla="*/ 1101649 w 666"/>
              <a:gd name="T65" fmla="*/ 447328 h 1033"/>
              <a:gd name="T66" fmla="*/ 526559 w 666"/>
              <a:gd name="T67" fmla="*/ 284877 h 103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66"/>
              <a:gd name="T103" fmla="*/ 0 h 1033"/>
              <a:gd name="T104" fmla="*/ 666 w 666"/>
              <a:gd name="T105" fmla="*/ 1033 h 103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66" h="1033">
                <a:moveTo>
                  <a:pt x="217" y="121"/>
                </a:moveTo>
                <a:lnTo>
                  <a:pt x="223" y="164"/>
                </a:lnTo>
                <a:lnTo>
                  <a:pt x="224" y="209"/>
                </a:lnTo>
                <a:lnTo>
                  <a:pt x="222" y="253"/>
                </a:lnTo>
                <a:lnTo>
                  <a:pt x="214" y="296"/>
                </a:lnTo>
                <a:lnTo>
                  <a:pt x="202" y="339"/>
                </a:lnTo>
                <a:lnTo>
                  <a:pt x="187" y="380"/>
                </a:lnTo>
                <a:lnTo>
                  <a:pt x="166" y="420"/>
                </a:lnTo>
                <a:lnTo>
                  <a:pt x="142" y="457"/>
                </a:lnTo>
                <a:lnTo>
                  <a:pt x="114" y="492"/>
                </a:lnTo>
                <a:lnTo>
                  <a:pt x="84" y="524"/>
                </a:lnTo>
                <a:lnTo>
                  <a:pt x="0" y="371"/>
                </a:lnTo>
                <a:lnTo>
                  <a:pt x="0" y="819"/>
                </a:lnTo>
                <a:lnTo>
                  <a:pt x="378" y="1032"/>
                </a:lnTo>
                <a:lnTo>
                  <a:pt x="306" y="909"/>
                </a:lnTo>
                <a:lnTo>
                  <a:pt x="354" y="871"/>
                </a:lnTo>
                <a:lnTo>
                  <a:pt x="398" y="831"/>
                </a:lnTo>
                <a:lnTo>
                  <a:pt x="440" y="787"/>
                </a:lnTo>
                <a:lnTo>
                  <a:pt x="480" y="741"/>
                </a:lnTo>
                <a:lnTo>
                  <a:pt x="515" y="692"/>
                </a:lnTo>
                <a:lnTo>
                  <a:pt x="547" y="641"/>
                </a:lnTo>
                <a:lnTo>
                  <a:pt x="575" y="588"/>
                </a:lnTo>
                <a:lnTo>
                  <a:pt x="600" y="533"/>
                </a:lnTo>
                <a:lnTo>
                  <a:pt x="621" y="476"/>
                </a:lnTo>
                <a:lnTo>
                  <a:pt x="638" y="419"/>
                </a:lnTo>
                <a:lnTo>
                  <a:pt x="651" y="359"/>
                </a:lnTo>
                <a:lnTo>
                  <a:pt x="659" y="300"/>
                </a:lnTo>
                <a:lnTo>
                  <a:pt x="664" y="239"/>
                </a:lnTo>
                <a:lnTo>
                  <a:pt x="665" y="180"/>
                </a:lnTo>
                <a:lnTo>
                  <a:pt x="662" y="119"/>
                </a:lnTo>
                <a:lnTo>
                  <a:pt x="654" y="59"/>
                </a:lnTo>
                <a:lnTo>
                  <a:pt x="642" y="0"/>
                </a:lnTo>
                <a:lnTo>
                  <a:pt x="454" y="190"/>
                </a:lnTo>
                <a:lnTo>
                  <a:pt x="217" y="121"/>
                </a:lnTo>
              </a:path>
            </a:pathLst>
          </a:custGeom>
          <a:solidFill>
            <a:srgbClr val="2170FF"/>
          </a:solidFill>
          <a:ln w="12700" cap="rnd" cmpd="sng">
            <a:solidFill>
              <a:schemeClr val="tx1"/>
            </a:solidFill>
            <a:prstDash val="solid"/>
            <a:round/>
          </a:ln>
        </p:spPr>
        <p:txBody>
          <a:bodyPr/>
          <a:lstStyle/>
          <a:p>
            <a:endParaRPr lang="en-CA"/>
          </a:p>
        </p:txBody>
      </p:sp>
      <p:sp>
        <p:nvSpPr>
          <p:cNvPr id="27" name="Freeform 8"/>
          <p:cNvSpPr/>
          <p:nvPr/>
        </p:nvSpPr>
        <p:spPr bwMode="blackWhite">
          <a:xfrm>
            <a:off x="4483165" y="5276818"/>
            <a:ext cx="2498725" cy="1500187"/>
          </a:xfrm>
          <a:custGeom>
            <a:avLst/>
            <a:gdLst>
              <a:gd name="T0" fmla="*/ 1921349 w 1030"/>
              <a:gd name="T1" fmla="*/ 379168 h 637"/>
              <a:gd name="T2" fmla="*/ 1826738 w 1030"/>
              <a:gd name="T3" fmla="*/ 412139 h 637"/>
              <a:gd name="T4" fmla="*/ 1727274 w 1030"/>
              <a:gd name="T5" fmla="*/ 440400 h 637"/>
              <a:gd name="T6" fmla="*/ 1625384 w 1030"/>
              <a:gd name="T7" fmla="*/ 454531 h 637"/>
              <a:gd name="T8" fmla="*/ 1523494 w 1030"/>
              <a:gd name="T9" fmla="*/ 461596 h 637"/>
              <a:gd name="T10" fmla="*/ 1421605 w 1030"/>
              <a:gd name="T11" fmla="*/ 456886 h 637"/>
              <a:gd name="T12" fmla="*/ 1319715 w 1030"/>
              <a:gd name="T13" fmla="*/ 442755 h 637"/>
              <a:gd name="T14" fmla="*/ 1217825 w 1030"/>
              <a:gd name="T15" fmla="*/ 421560 h 637"/>
              <a:gd name="T16" fmla="*/ 1120787 w 1030"/>
              <a:gd name="T17" fmla="*/ 390944 h 637"/>
              <a:gd name="T18" fmla="*/ 1028601 w 1030"/>
              <a:gd name="T19" fmla="*/ 348552 h 637"/>
              <a:gd name="T20" fmla="*/ 941267 w 1030"/>
              <a:gd name="T21" fmla="*/ 299095 h 637"/>
              <a:gd name="T22" fmla="*/ 1195991 w 1030"/>
              <a:gd name="T23" fmla="*/ 0 h 637"/>
              <a:gd name="T24" fmla="*/ 177094 w 1030"/>
              <a:gd name="T25" fmla="*/ 357972 h 637"/>
              <a:gd name="T26" fmla="*/ 75204 w 1030"/>
              <a:gd name="T27" fmla="*/ 949098 h 637"/>
              <a:gd name="T28" fmla="*/ 80056 w 1030"/>
              <a:gd name="T29" fmla="*/ 953808 h 637"/>
              <a:gd name="T30" fmla="*/ 0 w 1030"/>
              <a:gd name="T31" fmla="*/ 1384788 h 637"/>
              <a:gd name="T32" fmla="*/ 252298 w 1030"/>
              <a:gd name="T33" fmla="*/ 1090403 h 637"/>
              <a:gd name="T34" fmla="*/ 376022 w 1030"/>
              <a:gd name="T35" fmla="*/ 1172830 h 637"/>
              <a:gd name="T36" fmla="*/ 504597 w 1030"/>
              <a:gd name="T37" fmla="*/ 1248193 h 637"/>
              <a:gd name="T38" fmla="*/ 635598 w 1030"/>
              <a:gd name="T39" fmla="*/ 1311781 h 637"/>
              <a:gd name="T40" fmla="*/ 773877 w 1030"/>
              <a:gd name="T41" fmla="*/ 1365947 h 637"/>
              <a:gd name="T42" fmla="*/ 914582 w 1030"/>
              <a:gd name="T43" fmla="*/ 1413049 h 637"/>
              <a:gd name="T44" fmla="*/ 1055287 w 1030"/>
              <a:gd name="T45" fmla="*/ 1448375 h 637"/>
              <a:gd name="T46" fmla="*/ 1203269 w 1030"/>
              <a:gd name="T47" fmla="*/ 1476636 h 637"/>
              <a:gd name="T48" fmla="*/ 1351252 w 1030"/>
              <a:gd name="T49" fmla="*/ 1493122 h 637"/>
              <a:gd name="T50" fmla="*/ 1499235 w 1030"/>
              <a:gd name="T51" fmla="*/ 1497832 h 637"/>
              <a:gd name="T52" fmla="*/ 1647218 w 1030"/>
              <a:gd name="T53" fmla="*/ 1493122 h 637"/>
              <a:gd name="T54" fmla="*/ 1795200 w 1030"/>
              <a:gd name="T55" fmla="*/ 1478991 h 637"/>
              <a:gd name="T56" fmla="*/ 1943183 w 1030"/>
              <a:gd name="T57" fmla="*/ 1453085 h 637"/>
              <a:gd name="T58" fmla="*/ 2083888 w 1030"/>
              <a:gd name="T59" fmla="*/ 1420114 h 637"/>
              <a:gd name="T60" fmla="*/ 2224593 w 1030"/>
              <a:gd name="T61" fmla="*/ 1377723 h 637"/>
              <a:gd name="T62" fmla="*/ 2362871 w 1030"/>
              <a:gd name="T63" fmla="*/ 1321201 h 637"/>
              <a:gd name="T64" fmla="*/ 2496299 w 1030"/>
              <a:gd name="T65" fmla="*/ 1257614 h 637"/>
              <a:gd name="T66" fmla="*/ 1928627 w 1030"/>
              <a:gd name="T67" fmla="*/ 937322 h 637"/>
              <a:gd name="T68" fmla="*/ 1921349 w 1030"/>
              <a:gd name="T69" fmla="*/ 379168 h 63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30"/>
              <a:gd name="T106" fmla="*/ 0 h 637"/>
              <a:gd name="T107" fmla="*/ 1030 w 1030"/>
              <a:gd name="T108" fmla="*/ 637 h 63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30" h="637">
                <a:moveTo>
                  <a:pt x="792" y="161"/>
                </a:moveTo>
                <a:lnTo>
                  <a:pt x="753" y="175"/>
                </a:lnTo>
                <a:lnTo>
                  <a:pt x="712" y="187"/>
                </a:lnTo>
                <a:lnTo>
                  <a:pt x="670" y="193"/>
                </a:lnTo>
                <a:lnTo>
                  <a:pt x="628" y="196"/>
                </a:lnTo>
                <a:lnTo>
                  <a:pt x="586" y="194"/>
                </a:lnTo>
                <a:lnTo>
                  <a:pt x="544" y="188"/>
                </a:lnTo>
                <a:lnTo>
                  <a:pt x="502" y="179"/>
                </a:lnTo>
                <a:lnTo>
                  <a:pt x="462" y="166"/>
                </a:lnTo>
                <a:lnTo>
                  <a:pt x="424" y="148"/>
                </a:lnTo>
                <a:lnTo>
                  <a:pt x="388" y="127"/>
                </a:lnTo>
                <a:lnTo>
                  <a:pt x="493" y="0"/>
                </a:lnTo>
                <a:lnTo>
                  <a:pt x="73" y="152"/>
                </a:lnTo>
                <a:lnTo>
                  <a:pt x="31" y="403"/>
                </a:lnTo>
                <a:lnTo>
                  <a:pt x="33" y="405"/>
                </a:lnTo>
                <a:lnTo>
                  <a:pt x="0" y="588"/>
                </a:lnTo>
                <a:lnTo>
                  <a:pt x="104" y="463"/>
                </a:lnTo>
                <a:lnTo>
                  <a:pt x="155" y="498"/>
                </a:lnTo>
                <a:lnTo>
                  <a:pt x="208" y="530"/>
                </a:lnTo>
                <a:lnTo>
                  <a:pt x="262" y="557"/>
                </a:lnTo>
                <a:lnTo>
                  <a:pt x="319" y="580"/>
                </a:lnTo>
                <a:lnTo>
                  <a:pt x="377" y="600"/>
                </a:lnTo>
                <a:lnTo>
                  <a:pt x="435" y="615"/>
                </a:lnTo>
                <a:lnTo>
                  <a:pt x="496" y="627"/>
                </a:lnTo>
                <a:lnTo>
                  <a:pt x="557" y="634"/>
                </a:lnTo>
                <a:lnTo>
                  <a:pt x="618" y="636"/>
                </a:lnTo>
                <a:lnTo>
                  <a:pt x="679" y="634"/>
                </a:lnTo>
                <a:lnTo>
                  <a:pt x="740" y="628"/>
                </a:lnTo>
                <a:lnTo>
                  <a:pt x="801" y="617"/>
                </a:lnTo>
                <a:lnTo>
                  <a:pt x="859" y="603"/>
                </a:lnTo>
                <a:lnTo>
                  <a:pt x="917" y="585"/>
                </a:lnTo>
                <a:lnTo>
                  <a:pt x="974" y="561"/>
                </a:lnTo>
                <a:lnTo>
                  <a:pt x="1029" y="534"/>
                </a:lnTo>
                <a:lnTo>
                  <a:pt x="795" y="398"/>
                </a:lnTo>
                <a:lnTo>
                  <a:pt x="792" y="161"/>
                </a:lnTo>
              </a:path>
            </a:pathLst>
          </a:custGeom>
          <a:solidFill>
            <a:srgbClr val="2170FF"/>
          </a:solidFill>
          <a:ln w="12700" cap="rnd" cmpd="sng">
            <a:solidFill>
              <a:schemeClr val="tx1"/>
            </a:solidFill>
            <a:prstDash val="solid"/>
            <a:round/>
          </a:ln>
        </p:spPr>
        <p:txBody>
          <a:bodyPr/>
          <a:lstStyle/>
          <a:p>
            <a:endParaRPr lang="en-CA"/>
          </a:p>
        </p:txBody>
      </p:sp>
      <p:sp>
        <p:nvSpPr>
          <p:cNvPr id="29" name="Freeform 9"/>
          <p:cNvSpPr/>
          <p:nvPr/>
        </p:nvSpPr>
        <p:spPr bwMode="blackWhite">
          <a:xfrm>
            <a:off x="3597340" y="3852830"/>
            <a:ext cx="1690688" cy="2286000"/>
          </a:xfrm>
          <a:custGeom>
            <a:avLst/>
            <a:gdLst>
              <a:gd name="T0" fmla="*/ 1571830 w 697"/>
              <a:gd name="T1" fmla="*/ 1504381 h 971"/>
              <a:gd name="T2" fmla="*/ 1506338 w 697"/>
              <a:gd name="T3" fmla="*/ 1419627 h 971"/>
              <a:gd name="T4" fmla="*/ 1452973 w 697"/>
              <a:gd name="T5" fmla="*/ 1325456 h 971"/>
              <a:gd name="T6" fmla="*/ 1406885 w 697"/>
              <a:gd name="T7" fmla="*/ 1228931 h 971"/>
              <a:gd name="T8" fmla="*/ 1372926 w 697"/>
              <a:gd name="T9" fmla="*/ 1130051 h 971"/>
              <a:gd name="T10" fmla="*/ 1348669 w 697"/>
              <a:gd name="T11" fmla="*/ 1026463 h 971"/>
              <a:gd name="T12" fmla="*/ 1336541 w 697"/>
              <a:gd name="T13" fmla="*/ 922875 h 971"/>
              <a:gd name="T14" fmla="*/ 1334115 w 697"/>
              <a:gd name="T15" fmla="*/ 816933 h 971"/>
              <a:gd name="T16" fmla="*/ 1343818 w 697"/>
              <a:gd name="T17" fmla="*/ 710991 h 971"/>
              <a:gd name="T18" fmla="*/ 1688262 w 697"/>
              <a:gd name="T19" fmla="*/ 866373 h 971"/>
              <a:gd name="T20" fmla="*/ 1079421 w 697"/>
              <a:gd name="T21" fmla="*/ 0 h 971"/>
              <a:gd name="T22" fmla="*/ 0 w 697"/>
              <a:gd name="T23" fmla="*/ 103588 h 971"/>
              <a:gd name="T24" fmla="*/ 358998 w 697"/>
              <a:gd name="T25" fmla="*/ 266033 h 971"/>
              <a:gd name="T26" fmla="*/ 322613 w 697"/>
              <a:gd name="T27" fmla="*/ 407289 h 971"/>
              <a:gd name="T28" fmla="*/ 293505 w 697"/>
              <a:gd name="T29" fmla="*/ 548546 h 971"/>
              <a:gd name="T30" fmla="*/ 281377 w 697"/>
              <a:gd name="T31" fmla="*/ 694511 h 971"/>
              <a:gd name="T32" fmla="*/ 271674 w 697"/>
              <a:gd name="T33" fmla="*/ 840476 h 971"/>
              <a:gd name="T34" fmla="*/ 276526 w 697"/>
              <a:gd name="T35" fmla="*/ 984087 h 971"/>
              <a:gd name="T36" fmla="*/ 291080 w 697"/>
              <a:gd name="T37" fmla="*/ 1127697 h 971"/>
              <a:gd name="T38" fmla="*/ 317762 w 697"/>
              <a:gd name="T39" fmla="*/ 1271308 h 971"/>
              <a:gd name="T40" fmla="*/ 351721 w 697"/>
              <a:gd name="T41" fmla="*/ 1410210 h 971"/>
              <a:gd name="T42" fmla="*/ 395383 w 697"/>
              <a:gd name="T43" fmla="*/ 1551467 h 971"/>
              <a:gd name="T44" fmla="*/ 453599 w 697"/>
              <a:gd name="T45" fmla="*/ 1685660 h 971"/>
              <a:gd name="T46" fmla="*/ 519092 w 697"/>
              <a:gd name="T47" fmla="*/ 1815145 h 971"/>
              <a:gd name="T48" fmla="*/ 591862 w 697"/>
              <a:gd name="T49" fmla="*/ 1942276 h 971"/>
              <a:gd name="T50" fmla="*/ 674335 w 697"/>
              <a:gd name="T51" fmla="*/ 2062344 h 971"/>
              <a:gd name="T52" fmla="*/ 766510 w 697"/>
              <a:gd name="T53" fmla="*/ 2177703 h 971"/>
              <a:gd name="T54" fmla="*/ 865962 w 697"/>
              <a:gd name="T55" fmla="*/ 2283646 h 971"/>
              <a:gd name="T56" fmla="*/ 967840 w 697"/>
              <a:gd name="T57" fmla="*/ 1718620 h 971"/>
              <a:gd name="T58" fmla="*/ 1571830 w 697"/>
              <a:gd name="T59" fmla="*/ 1504381 h 97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97"/>
              <a:gd name="T91" fmla="*/ 0 h 971"/>
              <a:gd name="T92" fmla="*/ 697 w 697"/>
              <a:gd name="T93" fmla="*/ 971 h 97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97" h="971">
                <a:moveTo>
                  <a:pt x="648" y="639"/>
                </a:moveTo>
                <a:lnTo>
                  <a:pt x="621" y="603"/>
                </a:lnTo>
                <a:lnTo>
                  <a:pt x="599" y="563"/>
                </a:lnTo>
                <a:lnTo>
                  <a:pt x="580" y="522"/>
                </a:lnTo>
                <a:lnTo>
                  <a:pt x="566" y="480"/>
                </a:lnTo>
                <a:lnTo>
                  <a:pt x="556" y="436"/>
                </a:lnTo>
                <a:lnTo>
                  <a:pt x="551" y="392"/>
                </a:lnTo>
                <a:lnTo>
                  <a:pt x="550" y="347"/>
                </a:lnTo>
                <a:lnTo>
                  <a:pt x="554" y="302"/>
                </a:lnTo>
                <a:lnTo>
                  <a:pt x="696" y="368"/>
                </a:lnTo>
                <a:lnTo>
                  <a:pt x="445" y="0"/>
                </a:lnTo>
                <a:lnTo>
                  <a:pt x="0" y="44"/>
                </a:lnTo>
                <a:lnTo>
                  <a:pt x="148" y="113"/>
                </a:lnTo>
                <a:lnTo>
                  <a:pt x="133" y="173"/>
                </a:lnTo>
                <a:lnTo>
                  <a:pt x="121" y="233"/>
                </a:lnTo>
                <a:lnTo>
                  <a:pt x="116" y="295"/>
                </a:lnTo>
                <a:lnTo>
                  <a:pt x="112" y="357"/>
                </a:lnTo>
                <a:lnTo>
                  <a:pt x="114" y="418"/>
                </a:lnTo>
                <a:lnTo>
                  <a:pt x="120" y="479"/>
                </a:lnTo>
                <a:lnTo>
                  <a:pt x="131" y="540"/>
                </a:lnTo>
                <a:lnTo>
                  <a:pt x="145" y="599"/>
                </a:lnTo>
                <a:lnTo>
                  <a:pt x="163" y="659"/>
                </a:lnTo>
                <a:lnTo>
                  <a:pt x="187" y="716"/>
                </a:lnTo>
                <a:lnTo>
                  <a:pt x="214" y="771"/>
                </a:lnTo>
                <a:lnTo>
                  <a:pt x="244" y="825"/>
                </a:lnTo>
                <a:lnTo>
                  <a:pt x="278" y="876"/>
                </a:lnTo>
                <a:lnTo>
                  <a:pt x="316" y="925"/>
                </a:lnTo>
                <a:lnTo>
                  <a:pt x="357" y="970"/>
                </a:lnTo>
                <a:lnTo>
                  <a:pt x="399" y="730"/>
                </a:lnTo>
                <a:lnTo>
                  <a:pt x="648" y="639"/>
                </a:lnTo>
              </a:path>
            </a:pathLst>
          </a:custGeom>
          <a:solidFill>
            <a:srgbClr val="2170FF"/>
          </a:solidFill>
          <a:ln w="12700" cap="rnd" cmpd="sng">
            <a:solidFill>
              <a:schemeClr val="tx1"/>
            </a:solidFill>
            <a:prstDash val="solid"/>
            <a:round/>
          </a:ln>
        </p:spPr>
        <p:txBody>
          <a:bodyPr/>
          <a:lstStyle/>
          <a:p>
            <a:endParaRPr lang="en-CA"/>
          </a:p>
        </p:txBody>
      </p:sp>
      <p:sp>
        <p:nvSpPr>
          <p:cNvPr id="31" name="Rectangle 10"/>
          <p:cNvSpPr>
            <a:spLocks noChangeArrowheads="1"/>
          </p:cNvSpPr>
          <p:nvPr/>
        </p:nvSpPr>
        <p:spPr bwMode="blackWhite">
          <a:xfrm>
            <a:off x="4781615" y="3038443"/>
            <a:ext cx="8794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defTabSz="787400">
              <a:defRPr b="1">
                <a:solidFill>
                  <a:schemeClr val="tx1"/>
                </a:solidFill>
                <a:latin typeface="Arial Narrow" panose="020B0606020202030204" pitchFamily="34" charset="0"/>
              </a:defRPr>
            </a:lvl1pPr>
            <a:lvl2pPr marL="742950" indent="-285750" defTabSz="787400">
              <a:defRPr b="1">
                <a:solidFill>
                  <a:schemeClr val="tx1"/>
                </a:solidFill>
                <a:latin typeface="Arial Narrow" panose="020B0606020202030204" pitchFamily="34" charset="0"/>
              </a:defRPr>
            </a:lvl2pPr>
            <a:lvl3pPr marL="1143000" indent="-228600" defTabSz="787400">
              <a:defRPr b="1">
                <a:solidFill>
                  <a:schemeClr val="tx1"/>
                </a:solidFill>
                <a:latin typeface="Arial Narrow" panose="020B0606020202030204" pitchFamily="34" charset="0"/>
              </a:defRPr>
            </a:lvl3pPr>
            <a:lvl4pPr marL="1600200" indent="-228600" defTabSz="787400">
              <a:defRPr b="1">
                <a:solidFill>
                  <a:schemeClr val="tx1"/>
                </a:solidFill>
                <a:latin typeface="Arial Narrow" panose="020B0606020202030204" pitchFamily="34" charset="0"/>
              </a:defRPr>
            </a:lvl4pPr>
            <a:lvl5pPr marL="2057400" indent="-228600" defTabSz="787400">
              <a:defRPr b="1">
                <a:solidFill>
                  <a:schemeClr val="tx1"/>
                </a:solidFill>
                <a:latin typeface="Arial Narrow" panose="020B0606020202030204" pitchFamily="34" charset="0"/>
              </a:defRPr>
            </a:lvl5pPr>
            <a:lvl6pPr marL="2514600" indent="-228600" algn="ctr" defTabSz="787400"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defTabSz="787400"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defTabSz="787400"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defTabSz="787400" eaLnBrk="0" fontAlgn="base" hangingPunct="0">
              <a:spcBef>
                <a:spcPct val="0"/>
              </a:spcBef>
              <a:spcAft>
                <a:spcPct val="0"/>
              </a:spcAft>
              <a:defRPr b="1">
                <a:solidFill>
                  <a:schemeClr val="tx1"/>
                </a:solidFill>
                <a:latin typeface="Arial Narrow" panose="020B0606020202030204" pitchFamily="34" charset="0"/>
              </a:defRPr>
            </a:lvl9pPr>
          </a:lstStyle>
          <a:p>
            <a:pPr>
              <a:lnSpc>
                <a:spcPct val="90000"/>
              </a:lnSpc>
              <a:spcBef>
                <a:spcPct val="40000"/>
              </a:spcBef>
              <a:buClr>
                <a:srgbClr val="8DACD0"/>
              </a:buClr>
              <a:buSzPct val="70000"/>
              <a:buFont typeface="Wingdings" panose="05000000000000000000" pitchFamily="2" charset="2"/>
              <a:buNone/>
            </a:pPr>
            <a:r>
              <a:rPr lang="zh-CN" altLang="en-US" sz="2400">
                <a:solidFill>
                  <a:schemeClr val="bg1"/>
                </a:solidFill>
                <a:ea typeface="宋体" panose="02010600030101010101" pitchFamily="2" charset="-122"/>
              </a:rPr>
              <a:t>系统规划</a:t>
            </a:r>
            <a:endParaRPr lang="en-US" altLang="zh-CN" sz="2400">
              <a:solidFill>
                <a:schemeClr val="bg1"/>
              </a:solidFill>
              <a:ea typeface="宋体" panose="02010600030101010101" pitchFamily="2" charset="-122"/>
            </a:endParaRPr>
          </a:p>
        </p:txBody>
      </p:sp>
      <p:sp>
        <p:nvSpPr>
          <p:cNvPr id="33" name="Rectangle 11"/>
          <p:cNvSpPr>
            <a:spLocks noChangeArrowheads="1"/>
          </p:cNvSpPr>
          <p:nvPr/>
        </p:nvSpPr>
        <p:spPr bwMode="blackWhite">
          <a:xfrm>
            <a:off x="6648515" y="3267043"/>
            <a:ext cx="8794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defTabSz="787400">
              <a:defRPr b="1">
                <a:solidFill>
                  <a:schemeClr val="tx1"/>
                </a:solidFill>
                <a:latin typeface="Arial Narrow" panose="020B0606020202030204" pitchFamily="34" charset="0"/>
              </a:defRPr>
            </a:lvl1pPr>
            <a:lvl2pPr marL="742950" indent="-285750" defTabSz="787400">
              <a:defRPr b="1">
                <a:solidFill>
                  <a:schemeClr val="tx1"/>
                </a:solidFill>
                <a:latin typeface="Arial Narrow" panose="020B0606020202030204" pitchFamily="34" charset="0"/>
              </a:defRPr>
            </a:lvl2pPr>
            <a:lvl3pPr marL="1143000" indent="-228600" defTabSz="787400">
              <a:defRPr b="1">
                <a:solidFill>
                  <a:schemeClr val="tx1"/>
                </a:solidFill>
                <a:latin typeface="Arial Narrow" panose="020B0606020202030204" pitchFamily="34" charset="0"/>
              </a:defRPr>
            </a:lvl3pPr>
            <a:lvl4pPr marL="1600200" indent="-228600" defTabSz="787400">
              <a:defRPr b="1">
                <a:solidFill>
                  <a:schemeClr val="tx1"/>
                </a:solidFill>
                <a:latin typeface="Arial Narrow" panose="020B0606020202030204" pitchFamily="34" charset="0"/>
              </a:defRPr>
            </a:lvl4pPr>
            <a:lvl5pPr marL="2057400" indent="-228600" defTabSz="787400">
              <a:defRPr b="1">
                <a:solidFill>
                  <a:schemeClr val="tx1"/>
                </a:solidFill>
                <a:latin typeface="Arial Narrow" panose="020B0606020202030204" pitchFamily="34" charset="0"/>
              </a:defRPr>
            </a:lvl5pPr>
            <a:lvl6pPr marL="2514600" indent="-228600" algn="ctr" defTabSz="787400"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defTabSz="787400"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defTabSz="787400"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defTabSz="787400" eaLnBrk="0" fontAlgn="base" hangingPunct="0">
              <a:spcBef>
                <a:spcPct val="0"/>
              </a:spcBef>
              <a:spcAft>
                <a:spcPct val="0"/>
              </a:spcAft>
              <a:defRPr b="1">
                <a:solidFill>
                  <a:schemeClr val="tx1"/>
                </a:solidFill>
                <a:latin typeface="Arial Narrow" panose="020B0606020202030204" pitchFamily="34" charset="0"/>
              </a:defRPr>
            </a:lvl9pPr>
          </a:lstStyle>
          <a:p>
            <a:pPr>
              <a:lnSpc>
                <a:spcPct val="90000"/>
              </a:lnSpc>
              <a:spcBef>
                <a:spcPct val="40000"/>
              </a:spcBef>
              <a:buClr>
                <a:srgbClr val="8DACD0"/>
              </a:buClr>
              <a:buSzPct val="70000"/>
              <a:buFont typeface="Wingdings" panose="05000000000000000000" pitchFamily="2" charset="2"/>
              <a:buNone/>
            </a:pPr>
            <a:r>
              <a:rPr lang="zh-CN" altLang="en-US" sz="2400">
                <a:solidFill>
                  <a:schemeClr val="bg1"/>
                </a:solidFill>
                <a:ea typeface="宋体" panose="02010600030101010101" pitchFamily="2" charset="-122"/>
              </a:rPr>
              <a:t>系统分析</a:t>
            </a:r>
            <a:endParaRPr lang="en-US" altLang="zh-CN" sz="2400">
              <a:solidFill>
                <a:schemeClr val="bg1"/>
              </a:solidFill>
              <a:ea typeface="宋体" panose="02010600030101010101" pitchFamily="2" charset="-122"/>
            </a:endParaRPr>
          </a:p>
        </p:txBody>
      </p:sp>
      <p:sp>
        <p:nvSpPr>
          <p:cNvPr id="35" name="Rectangle 12"/>
          <p:cNvSpPr>
            <a:spLocks noChangeArrowheads="1"/>
          </p:cNvSpPr>
          <p:nvPr/>
        </p:nvSpPr>
        <p:spPr bwMode="blackWhite">
          <a:xfrm>
            <a:off x="6962840" y="5029168"/>
            <a:ext cx="8794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defTabSz="787400">
              <a:defRPr b="1">
                <a:solidFill>
                  <a:schemeClr val="tx1"/>
                </a:solidFill>
                <a:latin typeface="Arial Narrow" panose="020B0606020202030204" pitchFamily="34" charset="0"/>
              </a:defRPr>
            </a:lvl1pPr>
            <a:lvl2pPr marL="742950" indent="-285750" defTabSz="787400">
              <a:defRPr b="1">
                <a:solidFill>
                  <a:schemeClr val="tx1"/>
                </a:solidFill>
                <a:latin typeface="Arial Narrow" panose="020B0606020202030204" pitchFamily="34" charset="0"/>
              </a:defRPr>
            </a:lvl2pPr>
            <a:lvl3pPr marL="1143000" indent="-228600" defTabSz="787400">
              <a:defRPr b="1">
                <a:solidFill>
                  <a:schemeClr val="tx1"/>
                </a:solidFill>
                <a:latin typeface="Arial Narrow" panose="020B0606020202030204" pitchFamily="34" charset="0"/>
              </a:defRPr>
            </a:lvl3pPr>
            <a:lvl4pPr marL="1600200" indent="-228600" defTabSz="787400">
              <a:defRPr b="1">
                <a:solidFill>
                  <a:schemeClr val="tx1"/>
                </a:solidFill>
                <a:latin typeface="Arial Narrow" panose="020B0606020202030204" pitchFamily="34" charset="0"/>
              </a:defRPr>
            </a:lvl4pPr>
            <a:lvl5pPr marL="2057400" indent="-228600" defTabSz="787400">
              <a:defRPr b="1">
                <a:solidFill>
                  <a:schemeClr val="tx1"/>
                </a:solidFill>
                <a:latin typeface="Arial Narrow" panose="020B0606020202030204" pitchFamily="34" charset="0"/>
              </a:defRPr>
            </a:lvl5pPr>
            <a:lvl6pPr marL="2514600" indent="-228600" algn="ctr" defTabSz="787400"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defTabSz="787400"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defTabSz="787400"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defTabSz="787400" eaLnBrk="0" fontAlgn="base" hangingPunct="0">
              <a:spcBef>
                <a:spcPct val="0"/>
              </a:spcBef>
              <a:spcAft>
                <a:spcPct val="0"/>
              </a:spcAft>
              <a:defRPr b="1">
                <a:solidFill>
                  <a:schemeClr val="tx1"/>
                </a:solidFill>
                <a:latin typeface="Arial Narrow" panose="020B0606020202030204" pitchFamily="34" charset="0"/>
              </a:defRPr>
            </a:lvl9pPr>
          </a:lstStyle>
          <a:p>
            <a:pPr>
              <a:lnSpc>
                <a:spcPct val="90000"/>
              </a:lnSpc>
              <a:spcBef>
                <a:spcPct val="40000"/>
              </a:spcBef>
              <a:buClr>
                <a:srgbClr val="8DACD0"/>
              </a:buClr>
              <a:buSzPct val="70000"/>
              <a:buFont typeface="Wingdings" panose="05000000000000000000" pitchFamily="2" charset="2"/>
              <a:buNone/>
            </a:pPr>
            <a:r>
              <a:rPr lang="zh-CN" altLang="en-US" sz="2400">
                <a:solidFill>
                  <a:schemeClr val="bg1"/>
                </a:solidFill>
                <a:ea typeface="宋体" panose="02010600030101010101" pitchFamily="2" charset="-122"/>
              </a:rPr>
              <a:t>系统设计</a:t>
            </a:r>
            <a:endParaRPr lang="en-US" altLang="zh-CN" sz="2400">
              <a:solidFill>
                <a:schemeClr val="bg1"/>
              </a:solidFill>
              <a:ea typeface="宋体" panose="02010600030101010101" pitchFamily="2" charset="-122"/>
            </a:endParaRPr>
          </a:p>
        </p:txBody>
      </p:sp>
      <p:sp>
        <p:nvSpPr>
          <p:cNvPr id="37" name="Rectangle 13"/>
          <p:cNvSpPr>
            <a:spLocks noChangeArrowheads="1"/>
          </p:cNvSpPr>
          <p:nvPr/>
        </p:nvSpPr>
        <p:spPr bwMode="blackWhite">
          <a:xfrm>
            <a:off x="5219765" y="5857843"/>
            <a:ext cx="8794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defTabSz="787400">
              <a:defRPr b="1">
                <a:solidFill>
                  <a:schemeClr val="tx1"/>
                </a:solidFill>
                <a:latin typeface="Arial Narrow" panose="020B0606020202030204" pitchFamily="34" charset="0"/>
              </a:defRPr>
            </a:lvl1pPr>
            <a:lvl2pPr marL="742950" indent="-285750" defTabSz="787400">
              <a:defRPr b="1">
                <a:solidFill>
                  <a:schemeClr val="tx1"/>
                </a:solidFill>
                <a:latin typeface="Arial Narrow" panose="020B0606020202030204" pitchFamily="34" charset="0"/>
              </a:defRPr>
            </a:lvl2pPr>
            <a:lvl3pPr marL="1143000" indent="-228600" defTabSz="787400">
              <a:defRPr b="1">
                <a:solidFill>
                  <a:schemeClr val="tx1"/>
                </a:solidFill>
                <a:latin typeface="Arial Narrow" panose="020B0606020202030204" pitchFamily="34" charset="0"/>
              </a:defRPr>
            </a:lvl3pPr>
            <a:lvl4pPr marL="1600200" indent="-228600" defTabSz="787400">
              <a:defRPr b="1">
                <a:solidFill>
                  <a:schemeClr val="tx1"/>
                </a:solidFill>
                <a:latin typeface="Arial Narrow" panose="020B0606020202030204" pitchFamily="34" charset="0"/>
              </a:defRPr>
            </a:lvl4pPr>
            <a:lvl5pPr marL="2057400" indent="-228600" defTabSz="787400">
              <a:defRPr b="1">
                <a:solidFill>
                  <a:schemeClr val="tx1"/>
                </a:solidFill>
                <a:latin typeface="Arial Narrow" panose="020B0606020202030204" pitchFamily="34" charset="0"/>
              </a:defRPr>
            </a:lvl5pPr>
            <a:lvl6pPr marL="2514600" indent="-228600" algn="ctr" defTabSz="787400"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defTabSz="787400"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defTabSz="787400"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defTabSz="787400" eaLnBrk="0" fontAlgn="base" hangingPunct="0">
              <a:spcBef>
                <a:spcPct val="0"/>
              </a:spcBef>
              <a:spcAft>
                <a:spcPct val="0"/>
              </a:spcAft>
              <a:defRPr b="1">
                <a:solidFill>
                  <a:schemeClr val="tx1"/>
                </a:solidFill>
                <a:latin typeface="Arial Narrow" panose="020B0606020202030204" pitchFamily="34" charset="0"/>
              </a:defRPr>
            </a:lvl9pPr>
          </a:lstStyle>
          <a:p>
            <a:pPr>
              <a:lnSpc>
                <a:spcPct val="90000"/>
              </a:lnSpc>
              <a:spcBef>
                <a:spcPct val="40000"/>
              </a:spcBef>
              <a:buClr>
                <a:srgbClr val="8DACD0"/>
              </a:buClr>
              <a:buSzPct val="70000"/>
              <a:buFont typeface="Wingdings" panose="05000000000000000000" pitchFamily="2" charset="2"/>
              <a:buNone/>
            </a:pPr>
            <a:r>
              <a:rPr lang="zh-CN" altLang="en-US" sz="2400">
                <a:solidFill>
                  <a:schemeClr val="bg1"/>
                </a:solidFill>
                <a:ea typeface="宋体" panose="02010600030101010101" pitchFamily="2" charset="-122"/>
              </a:rPr>
              <a:t>系统实施</a:t>
            </a:r>
            <a:endParaRPr lang="en-US" altLang="zh-CN" sz="2400">
              <a:solidFill>
                <a:schemeClr val="bg1"/>
              </a:solidFill>
              <a:ea typeface="宋体" panose="02010600030101010101" pitchFamily="2" charset="-122"/>
            </a:endParaRPr>
          </a:p>
        </p:txBody>
      </p:sp>
      <p:sp>
        <p:nvSpPr>
          <p:cNvPr id="39" name="Rectangle 14"/>
          <p:cNvSpPr>
            <a:spLocks noChangeArrowheads="1"/>
          </p:cNvSpPr>
          <p:nvPr/>
        </p:nvSpPr>
        <p:spPr bwMode="blackWhite">
          <a:xfrm>
            <a:off x="3981515" y="4313205"/>
            <a:ext cx="879475"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defTabSz="787400">
              <a:defRPr b="1">
                <a:solidFill>
                  <a:schemeClr val="tx1"/>
                </a:solidFill>
                <a:latin typeface="Arial Narrow" panose="020B0606020202030204" pitchFamily="34" charset="0"/>
              </a:defRPr>
            </a:lvl1pPr>
            <a:lvl2pPr marL="742950" indent="-285750" defTabSz="787400">
              <a:defRPr b="1">
                <a:solidFill>
                  <a:schemeClr val="tx1"/>
                </a:solidFill>
                <a:latin typeface="Arial Narrow" panose="020B0606020202030204" pitchFamily="34" charset="0"/>
              </a:defRPr>
            </a:lvl2pPr>
            <a:lvl3pPr marL="1143000" indent="-228600" defTabSz="787400">
              <a:defRPr b="1">
                <a:solidFill>
                  <a:schemeClr val="tx1"/>
                </a:solidFill>
                <a:latin typeface="Arial Narrow" panose="020B0606020202030204" pitchFamily="34" charset="0"/>
              </a:defRPr>
            </a:lvl3pPr>
            <a:lvl4pPr marL="1600200" indent="-228600" defTabSz="787400">
              <a:defRPr b="1">
                <a:solidFill>
                  <a:schemeClr val="tx1"/>
                </a:solidFill>
                <a:latin typeface="Arial Narrow" panose="020B0606020202030204" pitchFamily="34" charset="0"/>
              </a:defRPr>
            </a:lvl4pPr>
            <a:lvl5pPr marL="2057400" indent="-228600" defTabSz="787400">
              <a:defRPr b="1">
                <a:solidFill>
                  <a:schemeClr val="tx1"/>
                </a:solidFill>
                <a:latin typeface="Arial Narrow" panose="020B0606020202030204" pitchFamily="34" charset="0"/>
              </a:defRPr>
            </a:lvl5pPr>
            <a:lvl6pPr marL="2514600" indent="-228600" algn="ctr" defTabSz="787400"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defTabSz="787400"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defTabSz="787400"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defTabSz="787400"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90000"/>
              </a:lnSpc>
              <a:spcBef>
                <a:spcPct val="40000"/>
              </a:spcBef>
              <a:buClr>
                <a:srgbClr val="8DACD0"/>
              </a:buClr>
              <a:buSzPct val="70000"/>
              <a:buFont typeface="Wingdings" panose="05000000000000000000" pitchFamily="2" charset="2"/>
              <a:buNone/>
            </a:pPr>
            <a:r>
              <a:rPr lang="zh-CN" altLang="en-US" sz="2400">
                <a:solidFill>
                  <a:schemeClr val="bg1"/>
                </a:solidFill>
                <a:ea typeface="宋体" panose="02010600030101010101" pitchFamily="2" charset="-122"/>
              </a:rPr>
              <a:t>系统运行维护</a:t>
            </a:r>
            <a:endParaRPr lang="en-US" altLang="zh-CN" sz="2400">
              <a:solidFill>
                <a:schemeClr val="bg1"/>
              </a:solidFill>
              <a:ea typeface="宋体" panose="02010600030101010101" pitchFamily="2" charset="-122"/>
            </a:endParaRPr>
          </a:p>
        </p:txBody>
      </p:sp>
      <p:pic>
        <p:nvPicPr>
          <p:cNvPr id="41" name="Picture 15" descr="earth4"/>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30940" y="4430680"/>
            <a:ext cx="571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en-US" altLang="zh-CN" dirty="0"/>
              <a:t>1.1 </a:t>
            </a:r>
            <a:r>
              <a:rPr lang="zh-CN" altLang="en-US" dirty="0"/>
              <a:t>信息的概念和特性</a:t>
            </a:r>
            <a:endParaRPr lang="zh-CN" altLang="en-US" dirty="0"/>
          </a:p>
        </p:txBody>
      </p:sp>
      <p:pic>
        <p:nvPicPr>
          <p:cNvPr id="3" name="Picture 2" descr="http://5b0988e595225.cdn.sohucs.com/images/20200407/a32132c7b90f4938a96944f0dd3a1b4b.jpe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8280" y="1236234"/>
            <a:ext cx="3301857" cy="240416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0" y="3712907"/>
            <a:ext cx="3430137" cy="646331"/>
          </a:xfrm>
          <a:prstGeom prst="rect">
            <a:avLst/>
          </a:prstGeom>
        </p:spPr>
        <p:txBody>
          <a:bodyPr wrap="square">
            <a:spAutoFit/>
          </a:bodyPr>
          <a:lstStyle/>
          <a:p>
            <a:r>
              <a:rPr lang="zh-CN" altLang="en-US" b="1" dirty="0">
                <a:solidFill>
                  <a:srgbClr val="000000"/>
                </a:solidFill>
                <a:latin typeface="微软雅黑" panose="020B0503020204020204" pitchFamily="34" charset="-122"/>
                <a:ea typeface="微软雅黑" panose="020B0503020204020204" pitchFamily="34" charset="-122"/>
              </a:rPr>
              <a:t>公元前</a:t>
            </a:r>
            <a:r>
              <a:rPr lang="en-US" altLang="zh-CN" b="1" dirty="0">
                <a:solidFill>
                  <a:srgbClr val="000000"/>
                </a:solidFill>
                <a:latin typeface="微软雅黑" panose="020B0503020204020204" pitchFamily="34" charset="-122"/>
                <a:ea typeface="微软雅黑" panose="020B0503020204020204" pitchFamily="34" charset="-122"/>
              </a:rPr>
              <a:t>3000</a:t>
            </a:r>
            <a:r>
              <a:rPr lang="zh-CN" altLang="en-US" b="1" dirty="0">
                <a:solidFill>
                  <a:srgbClr val="000000"/>
                </a:solidFill>
                <a:latin typeface="微软雅黑" panose="020B0503020204020204" pitchFamily="34" charset="-122"/>
                <a:ea typeface="微软雅黑" panose="020B0503020204020204" pitchFamily="34" charset="-122"/>
              </a:rPr>
              <a:t>年左右，金融和人类文明的诞生</a:t>
            </a:r>
            <a:endParaRPr lang="zh-CN" altLang="en-US" dirty="0"/>
          </a:p>
        </p:txBody>
      </p:sp>
      <p:sp>
        <p:nvSpPr>
          <p:cNvPr id="11" name="矩形 10"/>
          <p:cNvSpPr/>
          <p:nvPr/>
        </p:nvSpPr>
        <p:spPr>
          <a:xfrm>
            <a:off x="3757684" y="1422653"/>
            <a:ext cx="8229599" cy="1477328"/>
          </a:xfrm>
          <a:prstGeom prst="rect">
            <a:avLst/>
          </a:prstGeom>
        </p:spPr>
        <p:txBody>
          <a:bodyPr wrap="square">
            <a:spAutoFit/>
          </a:bodyPr>
          <a:lstStyle/>
          <a:p>
            <a:r>
              <a:rPr lang="zh-CN" altLang="en-US" dirty="0"/>
              <a:t>后来发现，这些小物件跟我们现在的游戏币大小差不多，其实是古代经济商品的象征，是用来记账的。</a:t>
            </a:r>
            <a:endParaRPr lang="en-US" altLang="zh-CN" dirty="0">
              <a:solidFill>
                <a:srgbClr val="000000"/>
              </a:solidFill>
              <a:latin typeface="微软雅黑" panose="020B0503020204020204" pitchFamily="34" charset="-122"/>
              <a:ea typeface="微软雅黑" panose="020B0503020204020204" pitchFamily="34" charset="-122"/>
            </a:endParaRPr>
          </a:p>
          <a:p>
            <a:r>
              <a:rPr lang="zh-CN" altLang="en-US" dirty="0">
                <a:solidFill>
                  <a:srgbClr val="000000"/>
                </a:solidFill>
                <a:latin typeface="微软雅黑" panose="020B0503020204020204" pitchFamily="34" charset="-122"/>
                <a:ea typeface="微软雅黑" panose="020B0503020204020204" pitchFamily="34" charset="-122"/>
              </a:rPr>
              <a:t>研究人员推测，也许世界上第一个会计人员就是坐在神殿的宝库门前，记录着有多少收入和支出。在文字出现以前的社会，需要一种方法来记录经济交易，陶筹是可以与标准化的商品与服务一对一匹配的自然标记。</a:t>
            </a:r>
            <a:endParaRPr lang="zh-CN" altLang="en-US" dirty="0"/>
          </a:p>
        </p:txBody>
      </p:sp>
      <p:pic>
        <p:nvPicPr>
          <p:cNvPr id="27" name="Picture 11" descr="m138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0524" y="4805718"/>
            <a:ext cx="3581400" cy="1973263"/>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16"/>
          <p:cNvSpPr txBox="1">
            <a:spLocks noChangeArrowheads="1"/>
          </p:cNvSpPr>
          <p:nvPr/>
        </p:nvSpPr>
        <p:spPr bwMode="auto">
          <a:xfrm>
            <a:off x="926367" y="4805718"/>
            <a:ext cx="838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t>公元前１世纪——恺撒密码 将字母循环前移</a:t>
            </a:r>
            <a:r>
              <a:rPr lang="en-US" altLang="zh-CN" dirty="0"/>
              <a:t>k</a:t>
            </a:r>
            <a:r>
              <a:rPr lang="zh-CN" altLang="en-US" dirty="0"/>
              <a:t>位 如</a:t>
            </a:r>
            <a:r>
              <a:rPr lang="en-US" altLang="zh-CN" dirty="0"/>
              <a:t>k=5</a:t>
            </a:r>
            <a:endParaRPr lang="en-US" altLang="zh-CN" dirty="0"/>
          </a:p>
        </p:txBody>
      </p:sp>
      <p:pic>
        <p:nvPicPr>
          <p:cNvPr id="29"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367" y="5707255"/>
            <a:ext cx="4591050" cy="723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sp>
        <p:nvSpPr>
          <p:cNvPr id="30" name="Text Box 13"/>
          <p:cNvSpPr txBox="1">
            <a:spLocks noChangeArrowheads="1"/>
          </p:cNvSpPr>
          <p:nvPr/>
        </p:nvSpPr>
        <p:spPr bwMode="auto">
          <a:xfrm>
            <a:off x="5679342" y="5621530"/>
            <a:ext cx="2114550"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40000"/>
              </a:lnSpc>
            </a:pPr>
            <a:r>
              <a:rPr kumimoji="1" lang="zh-CN" altLang="en-US">
                <a:latin typeface="Times New Roman" panose="02020603050405020304" pitchFamily="18" charset="0"/>
                <a:ea typeface="宋体" panose="02010600030101010101" pitchFamily="2" charset="-122"/>
              </a:rPr>
              <a:t>明文：</a:t>
            </a:r>
            <a:r>
              <a:rPr kumimoji="1" lang="en-US" altLang="zh-CN">
                <a:latin typeface="Times New Roman" panose="02020603050405020304" pitchFamily="18" charset="0"/>
                <a:ea typeface="宋体" panose="02010600030101010101" pitchFamily="2" charset="-122"/>
              </a:rPr>
              <a:t> University</a:t>
            </a:r>
            <a:endParaRPr kumimoji="1" lang="en-US" altLang="zh-CN">
              <a:latin typeface="Times New Roman" panose="02020603050405020304" pitchFamily="18" charset="0"/>
              <a:ea typeface="宋体" panose="02010600030101010101" pitchFamily="2" charset="-122"/>
            </a:endParaRPr>
          </a:p>
          <a:p>
            <a:pPr algn="l">
              <a:lnSpc>
                <a:spcPct val="140000"/>
              </a:lnSpc>
            </a:pPr>
            <a:r>
              <a:rPr kumimoji="1" lang="zh-CN" altLang="en-US">
                <a:latin typeface="Times New Roman" panose="02020603050405020304" pitchFamily="18" charset="0"/>
                <a:ea typeface="宋体" panose="02010600030101010101" pitchFamily="2" charset="-122"/>
              </a:rPr>
              <a:t>密文：</a:t>
            </a:r>
            <a:r>
              <a:rPr kumimoji="1" lang="en-US" altLang="zh-CN">
                <a:latin typeface="Times New Roman" panose="02020603050405020304" pitchFamily="18" charset="0"/>
                <a:ea typeface="宋体" panose="02010600030101010101" pitchFamily="2" charset="-122"/>
              </a:rPr>
              <a:t>Zsnajwxnyd</a:t>
            </a:r>
            <a:endParaRPr kumimoji="1" lang="en-US" altLang="zh-CN">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61678"/>
    </mc:Choice>
    <mc:Fallback>
      <p:transition spd="slow" advTm="616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ppt_x"/>
                                          </p:val>
                                        </p:tav>
                                        <p:tav tm="100000">
                                          <p:val>
                                            <p:strVal val="#ppt_x"/>
                                          </p:val>
                                        </p:tav>
                                      </p:tavLst>
                                    </p:anim>
                                    <p:anim calcmode="lin" valueType="num">
                                      <p:cBhvr additive="base">
                                        <p:cTn id="15" dur="500" fill="hold"/>
                                        <p:tgtEl>
                                          <p:spTgt spid="27"/>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ppt_x"/>
                                          </p:val>
                                        </p:tav>
                                        <p:tav tm="100000">
                                          <p:val>
                                            <p:strVal val="#ppt_x"/>
                                          </p:val>
                                        </p:tav>
                                      </p:tavLst>
                                    </p:anim>
                                    <p:anim calcmode="lin" valueType="num">
                                      <p:cBhvr additive="base">
                                        <p:cTn id="19" dur="500" fill="hold"/>
                                        <p:tgtEl>
                                          <p:spTgt spid="28"/>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500" fill="hold"/>
                                        <p:tgtEl>
                                          <p:spTgt spid="30"/>
                                        </p:tgtEl>
                                        <p:attrNameLst>
                                          <p:attrName>ppt_x</p:attrName>
                                        </p:attrNameLst>
                                      </p:cBhvr>
                                      <p:tavLst>
                                        <p:tav tm="0">
                                          <p:val>
                                            <p:strVal val="#ppt_x"/>
                                          </p:val>
                                        </p:tav>
                                        <p:tav tm="100000">
                                          <p:val>
                                            <p:strVal val="#ppt_x"/>
                                          </p:val>
                                        </p:tav>
                                      </p:tavLst>
                                    </p:anim>
                                    <p:anim calcmode="lin" valueType="num">
                                      <p:cBhvr additive="base">
                                        <p:cTn id="23" dur="500" fill="hold"/>
                                        <p:tgtEl>
                                          <p:spTgt spid="30"/>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ppt_x"/>
                                          </p:val>
                                        </p:tav>
                                        <p:tav tm="100000">
                                          <p:val>
                                            <p:strVal val="#ppt_x"/>
                                          </p:val>
                                        </p:tav>
                                      </p:tavLst>
                                    </p:anim>
                                    <p:anim calcmode="lin" valueType="num">
                                      <p:cBhvr additive="base">
                                        <p:cTn id="27"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8" grpId="0"/>
      <p:bldP spid="3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87196" y="340254"/>
            <a:ext cx="4263097" cy="530225"/>
          </a:xfrm>
        </p:spPr>
        <p:txBody>
          <a:bodyPr/>
          <a:lstStyle/>
          <a:p>
            <a:r>
              <a:rPr lang="en-CA" dirty="0"/>
              <a:t>1.8 </a:t>
            </a:r>
            <a:r>
              <a:rPr lang="zh-CN" altLang="en-US" dirty="0"/>
              <a:t>信息系统的建设</a:t>
            </a:r>
            <a:endParaRPr lang="en-CA" dirty="0"/>
          </a:p>
          <a:p>
            <a:endParaRPr lang="en-CA" dirty="0"/>
          </a:p>
        </p:txBody>
      </p:sp>
      <p:graphicFrame>
        <p:nvGraphicFramePr>
          <p:cNvPr id="3" name="Table 2"/>
          <p:cNvGraphicFramePr>
            <a:graphicFrameLocks noGrp="1"/>
          </p:cNvGraphicFramePr>
          <p:nvPr/>
        </p:nvGraphicFramePr>
        <p:xfrm>
          <a:off x="139959" y="1088507"/>
          <a:ext cx="12052041" cy="6046629"/>
        </p:xfrm>
        <a:graphic>
          <a:graphicData uri="http://schemas.openxmlformats.org/drawingml/2006/table">
            <a:tbl>
              <a:tblPr/>
              <a:tblGrid>
                <a:gridCol w="4017347"/>
                <a:gridCol w="4017347"/>
                <a:gridCol w="4017347"/>
              </a:tblGrid>
              <a:tr h="230332">
                <a:tc>
                  <a:txBody>
                    <a:bodyPr/>
                    <a:lstStyle/>
                    <a:p>
                      <a:pPr fontAlgn="ctr" latinLnBrk="1"/>
                      <a:r>
                        <a:rPr lang="zh-CN" altLang="en-US" sz="1200" dirty="0">
                          <a:solidFill>
                            <a:srgbClr val="333333"/>
                          </a:solidFill>
                          <a:effectLst/>
                        </a:rPr>
                        <a:t>生命周期阶段</a:t>
                      </a:r>
                      <a:endParaRPr lang="zh-CN" altLang="en-US" sz="1200" dirty="0">
                        <a:solidFill>
                          <a:srgbClr val="333333"/>
                        </a:solidFill>
                        <a:effectLst/>
                      </a:endParaRPr>
                    </a:p>
                  </a:txBody>
                  <a:tcPr marL="43688" marR="43688" marT="8738" marB="873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zh-CN" altLang="en-US" sz="1200" dirty="0">
                          <a:solidFill>
                            <a:srgbClr val="333333"/>
                          </a:solidFill>
                          <a:effectLst/>
                        </a:rPr>
                        <a:t>阶段特征</a:t>
                      </a:r>
                      <a:endParaRPr lang="zh-CN" altLang="en-US" sz="1200" dirty="0">
                        <a:solidFill>
                          <a:srgbClr val="333333"/>
                        </a:solidFill>
                        <a:effectLst/>
                      </a:endParaRPr>
                    </a:p>
                  </a:txBody>
                  <a:tcPr marL="43688" marR="43688" marT="8738" marB="873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zh-CN" altLang="en-US" sz="1200" dirty="0">
                          <a:solidFill>
                            <a:srgbClr val="333333"/>
                          </a:solidFill>
                          <a:effectLst/>
                        </a:rPr>
                        <a:t>输出</a:t>
                      </a:r>
                      <a:endParaRPr lang="zh-CN" altLang="en-US" sz="1200" dirty="0">
                        <a:solidFill>
                          <a:srgbClr val="333333"/>
                        </a:solidFill>
                        <a:effectLst/>
                      </a:endParaRPr>
                    </a:p>
                  </a:txBody>
                  <a:tcPr marL="43688" marR="43688" marT="8738" marB="873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471860">
                <a:tc>
                  <a:txBody>
                    <a:bodyPr/>
                    <a:lstStyle/>
                    <a:p>
                      <a:pPr fontAlgn="ctr" latinLnBrk="1"/>
                      <a:r>
                        <a:rPr lang="zh-CN" altLang="en-US" sz="1200" dirty="0">
                          <a:solidFill>
                            <a:srgbClr val="333333"/>
                          </a:solidFill>
                          <a:effectLst/>
                        </a:rPr>
                        <a:t>阶段</a:t>
                      </a:r>
                      <a:r>
                        <a:rPr lang="en-US" altLang="zh-CN" sz="1200" dirty="0">
                          <a:solidFill>
                            <a:srgbClr val="333333"/>
                          </a:solidFill>
                          <a:effectLst/>
                        </a:rPr>
                        <a:t>1——</a:t>
                      </a:r>
                      <a:r>
                        <a:rPr lang="zh-CN" altLang="en-US" sz="1200" dirty="0">
                          <a:solidFill>
                            <a:srgbClr val="333333"/>
                          </a:solidFill>
                          <a:effectLst/>
                        </a:rPr>
                        <a:t>规划</a:t>
                      </a:r>
                      <a:endParaRPr lang="zh-CN" altLang="en-US" sz="1200" dirty="0">
                        <a:solidFill>
                          <a:srgbClr val="333333"/>
                        </a:solidFill>
                        <a:effectLst/>
                      </a:endParaRPr>
                    </a:p>
                  </a:txBody>
                  <a:tcPr marL="43688" marR="43688" marT="8738" marB="873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zh-CN" altLang="en-US" sz="1200" dirty="0">
                          <a:solidFill>
                            <a:srgbClr val="333333"/>
                          </a:solidFill>
                          <a:effectLst/>
                        </a:rPr>
                        <a:t>确定信息系统的发展战略，对建设新系统的需求做出分析和预测，同时考虑建设新系统所受的各种约束，研究建设新系统的必要性和可能性。根据需要与可能，给出拟建系统的备选方案。</a:t>
                      </a:r>
                      <a:endParaRPr lang="zh-CN" altLang="en-US" sz="1200" dirty="0">
                        <a:solidFill>
                          <a:srgbClr val="333333"/>
                        </a:solidFill>
                        <a:effectLst/>
                      </a:endParaRPr>
                    </a:p>
                  </a:txBody>
                  <a:tcPr marL="43688" marR="43688" marT="8738" marB="873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zh-CN" altLang="en-US" sz="1200" dirty="0">
                          <a:solidFill>
                            <a:srgbClr val="333333"/>
                          </a:solidFill>
                          <a:effectLst/>
                        </a:rPr>
                        <a:t>写出可行性研究报告。将新系统建设方案及实施计划编写成系统设计任务书。</a:t>
                      </a:r>
                      <a:endParaRPr lang="zh-CN" altLang="en-US" sz="1200" dirty="0">
                        <a:solidFill>
                          <a:srgbClr val="333333"/>
                        </a:solidFill>
                        <a:effectLst/>
                      </a:endParaRPr>
                    </a:p>
                  </a:txBody>
                  <a:tcPr marL="43688" marR="43688" marT="8738" marB="873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059527">
                <a:tc>
                  <a:txBody>
                    <a:bodyPr/>
                    <a:lstStyle/>
                    <a:p>
                      <a:pPr fontAlgn="ctr" latinLnBrk="1"/>
                      <a:r>
                        <a:rPr lang="zh-CN" altLang="en-US" sz="1200" dirty="0">
                          <a:solidFill>
                            <a:srgbClr val="333333"/>
                          </a:solidFill>
                          <a:effectLst/>
                        </a:rPr>
                        <a:t>阶段</a:t>
                      </a:r>
                      <a:r>
                        <a:rPr lang="en-US" altLang="zh-CN" sz="1200" dirty="0">
                          <a:solidFill>
                            <a:srgbClr val="333333"/>
                          </a:solidFill>
                          <a:effectLst/>
                        </a:rPr>
                        <a:t>2——</a:t>
                      </a:r>
                      <a:r>
                        <a:rPr lang="zh-CN" altLang="en-US" sz="1200" dirty="0">
                          <a:solidFill>
                            <a:srgbClr val="333333"/>
                          </a:solidFill>
                          <a:effectLst/>
                        </a:rPr>
                        <a:t>分析</a:t>
                      </a:r>
                      <a:endParaRPr lang="zh-CN" altLang="en-US" sz="1200" dirty="0">
                        <a:solidFill>
                          <a:srgbClr val="333333"/>
                        </a:solidFill>
                        <a:effectLst/>
                      </a:endParaRPr>
                    </a:p>
                  </a:txBody>
                  <a:tcPr marL="43688" marR="43688" marT="8738" marB="873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zh-CN" altLang="en-US" sz="1200" dirty="0">
                          <a:solidFill>
                            <a:srgbClr val="333333"/>
                          </a:solidFill>
                          <a:effectLst/>
                        </a:rPr>
                        <a:t>系统分析阶段的任务是根据系统设计任务书所确定的范围，对现行系统进行详细调查，描述现行系统的业务流程，指出现行系统的局限性和不足之处，确定新系统的基本目标和逻辑功能要求</a:t>
                      </a:r>
                      <a:endParaRPr lang="zh-CN" altLang="en-US" sz="1200" dirty="0">
                        <a:solidFill>
                          <a:srgbClr val="333333"/>
                        </a:solidFill>
                        <a:effectLst/>
                      </a:endParaRPr>
                    </a:p>
                  </a:txBody>
                  <a:tcPr marL="43688" marR="43688" marT="8738" marB="873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zh-CN" altLang="en-US" sz="1200" dirty="0">
                          <a:solidFill>
                            <a:srgbClr val="333333"/>
                          </a:solidFill>
                          <a:effectLst/>
                        </a:rPr>
                        <a:t>即提出新系统的逻辑模型。系统说明书。</a:t>
                      </a:r>
                      <a:endParaRPr lang="zh-CN" altLang="en-US" sz="1200" dirty="0">
                        <a:solidFill>
                          <a:srgbClr val="333333"/>
                        </a:solidFill>
                        <a:effectLst/>
                      </a:endParaRPr>
                    </a:p>
                  </a:txBody>
                  <a:tcPr marL="43688" marR="43688" marT="8738" marB="873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266825">
                <a:tc>
                  <a:txBody>
                    <a:bodyPr/>
                    <a:lstStyle/>
                    <a:p>
                      <a:pPr fontAlgn="ctr" latinLnBrk="1"/>
                      <a:r>
                        <a:rPr lang="zh-CN" altLang="en-US" sz="1200" dirty="0">
                          <a:solidFill>
                            <a:srgbClr val="333333"/>
                          </a:solidFill>
                          <a:effectLst/>
                        </a:rPr>
                        <a:t>阶段</a:t>
                      </a:r>
                      <a:r>
                        <a:rPr lang="en-US" altLang="zh-CN" sz="1200" dirty="0">
                          <a:solidFill>
                            <a:srgbClr val="333333"/>
                          </a:solidFill>
                          <a:effectLst/>
                        </a:rPr>
                        <a:t>3——</a:t>
                      </a:r>
                      <a:r>
                        <a:rPr lang="zh-CN" altLang="en-US" sz="1200" dirty="0">
                          <a:solidFill>
                            <a:srgbClr val="333333"/>
                          </a:solidFill>
                          <a:effectLst/>
                        </a:rPr>
                        <a:t>设计</a:t>
                      </a:r>
                      <a:endParaRPr lang="zh-CN" altLang="en-US" sz="1200" dirty="0">
                        <a:solidFill>
                          <a:srgbClr val="333333"/>
                        </a:solidFill>
                        <a:effectLst/>
                      </a:endParaRPr>
                    </a:p>
                  </a:txBody>
                  <a:tcPr marL="43688" marR="43688" marT="8738" marB="873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zh-CN" altLang="en-US" sz="1200" dirty="0">
                          <a:solidFill>
                            <a:srgbClr val="333333"/>
                          </a:solidFill>
                          <a:effectLst/>
                        </a:rPr>
                        <a:t>简单地说，系统分析阶段的任务是回答系统“做什么”的问题，而系统设计阶段要回答的问题是“怎么做”。该阶段的任务是根据系统说明书中规定的功能要求，考虑实际条件，具体设计实现逻辑模型的技术方案，也就是设计新系统的物理模型。这个阶段又称为物理设计阶段，可分为总体设计（概要设计）和详细设计两个子阶段。</a:t>
                      </a:r>
                      <a:endParaRPr lang="zh-CN" altLang="en-US" sz="1200" dirty="0">
                        <a:solidFill>
                          <a:srgbClr val="333333"/>
                        </a:solidFill>
                        <a:effectLst/>
                      </a:endParaRPr>
                    </a:p>
                  </a:txBody>
                  <a:tcPr marL="43688" marR="43688" marT="8738" marB="873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zh-CN" altLang="en-US" sz="1200" b="0" i="0" dirty="0">
                          <a:solidFill>
                            <a:schemeClr val="tx1"/>
                          </a:solidFill>
                          <a:effectLst/>
                          <a:latin typeface="-apple-system"/>
                        </a:rPr>
                        <a:t>这个阶段的技术文档是系统设计说明书。</a:t>
                      </a:r>
                      <a:endParaRPr lang="zh-CN" altLang="en-US" sz="1200" b="0" dirty="0">
                        <a:solidFill>
                          <a:schemeClr val="tx1"/>
                        </a:solidFill>
                        <a:effectLst/>
                      </a:endParaRPr>
                    </a:p>
                  </a:txBody>
                  <a:tcPr marL="43688" marR="43688" marT="8738" marB="873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059527">
                <a:tc>
                  <a:txBody>
                    <a:bodyPr/>
                    <a:lstStyle/>
                    <a:p>
                      <a:pPr fontAlgn="ctr" latinLnBrk="1"/>
                      <a:r>
                        <a:rPr lang="zh-CN" altLang="en-US" sz="1200" dirty="0">
                          <a:solidFill>
                            <a:srgbClr val="333333"/>
                          </a:solidFill>
                          <a:effectLst/>
                        </a:rPr>
                        <a:t>阶段</a:t>
                      </a:r>
                      <a:r>
                        <a:rPr lang="en-US" altLang="zh-CN" sz="1200" dirty="0">
                          <a:solidFill>
                            <a:srgbClr val="333333"/>
                          </a:solidFill>
                          <a:effectLst/>
                        </a:rPr>
                        <a:t>4——</a:t>
                      </a:r>
                      <a:r>
                        <a:rPr lang="zh-CN" altLang="en-US" sz="1200" dirty="0">
                          <a:solidFill>
                            <a:srgbClr val="333333"/>
                          </a:solidFill>
                          <a:effectLst/>
                        </a:rPr>
                        <a:t>实施</a:t>
                      </a:r>
                      <a:endParaRPr lang="zh-CN" altLang="en-US" sz="1200" dirty="0">
                        <a:solidFill>
                          <a:srgbClr val="333333"/>
                        </a:solidFill>
                        <a:effectLst/>
                      </a:endParaRPr>
                    </a:p>
                  </a:txBody>
                  <a:tcPr marL="43688" marR="43688" marT="8738" marB="873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zh-CN" altLang="en-US" sz="1200" dirty="0">
                          <a:solidFill>
                            <a:srgbClr val="333333"/>
                          </a:solidFill>
                          <a:effectLst/>
                        </a:rPr>
                        <a:t>系统实施阶段是将设计的系统付诸实施的阶段。这一阶段的任务包括计算机等设备的购置、安装和调试、程序的编写和调试、人员培训、数据文件转换、系统调试与转换等。</a:t>
                      </a:r>
                      <a:endParaRPr lang="zh-CN" altLang="en-US" sz="1200" dirty="0">
                        <a:solidFill>
                          <a:srgbClr val="333333"/>
                        </a:solidFill>
                        <a:effectLst/>
                      </a:endParaRPr>
                    </a:p>
                  </a:txBody>
                  <a:tcPr marL="43688" marR="43688" marT="8738" marB="873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zh-CN" altLang="en-US" sz="1200" dirty="0">
                          <a:solidFill>
                            <a:srgbClr val="333333"/>
                          </a:solidFill>
                          <a:effectLst/>
                        </a:rPr>
                        <a:t>每个阶段应写出实施进展报告。系统测试之后写出系统测试分析报告。</a:t>
                      </a:r>
                      <a:endParaRPr lang="zh-CN" altLang="en-US" sz="1200" dirty="0">
                        <a:solidFill>
                          <a:srgbClr val="333333"/>
                        </a:solidFill>
                        <a:effectLst/>
                      </a:endParaRPr>
                    </a:p>
                  </a:txBody>
                  <a:tcPr marL="43688" marR="43688" marT="8738" marB="873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681422">
                <a:tc>
                  <a:txBody>
                    <a:bodyPr/>
                    <a:lstStyle/>
                    <a:p>
                      <a:pPr fontAlgn="ctr" latinLnBrk="1"/>
                      <a:r>
                        <a:rPr lang="zh-CN" altLang="en-US" sz="1200" dirty="0">
                          <a:solidFill>
                            <a:srgbClr val="333333"/>
                          </a:solidFill>
                          <a:effectLst/>
                        </a:rPr>
                        <a:t>阶段</a:t>
                      </a:r>
                      <a:r>
                        <a:rPr lang="en-US" altLang="zh-CN" sz="1200" dirty="0">
                          <a:solidFill>
                            <a:srgbClr val="333333"/>
                          </a:solidFill>
                          <a:effectLst/>
                        </a:rPr>
                        <a:t>5——</a:t>
                      </a:r>
                      <a:r>
                        <a:rPr lang="zh-CN" altLang="en-US" sz="1200">
                          <a:solidFill>
                            <a:srgbClr val="333333"/>
                          </a:solidFill>
                          <a:effectLst/>
                        </a:rPr>
                        <a:t>维护</a:t>
                      </a:r>
                      <a:endParaRPr lang="zh-CN" altLang="en-US" sz="1200">
                        <a:solidFill>
                          <a:srgbClr val="333333"/>
                        </a:solidFill>
                        <a:effectLst/>
                      </a:endParaRPr>
                    </a:p>
                  </a:txBody>
                  <a:tcPr marL="43688" marR="43688" marT="8738" marB="873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zh-CN" altLang="en-US" sz="1200" dirty="0">
                          <a:solidFill>
                            <a:srgbClr val="333333"/>
                          </a:solidFill>
                          <a:effectLst/>
                        </a:rPr>
                        <a:t>软件投入运行一段时间后，可能会暴露出一部分在测试阶段没有发现的错误，为改正这些错误而对软件进行的修改活动。</a:t>
                      </a:r>
                      <a:endParaRPr lang="zh-CN" altLang="en-US" sz="1200" dirty="0">
                        <a:solidFill>
                          <a:srgbClr val="333333"/>
                        </a:solidFill>
                        <a:effectLst/>
                      </a:endParaRPr>
                    </a:p>
                  </a:txBody>
                  <a:tcPr marL="43688" marR="43688" marT="8738" marB="873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endParaRPr lang="zh-CN" altLang="en-US" sz="1200" dirty="0">
                        <a:solidFill>
                          <a:srgbClr val="333333"/>
                        </a:solidFill>
                        <a:effectLst/>
                      </a:endParaRPr>
                    </a:p>
                  </a:txBody>
                  <a:tcPr marL="43688" marR="43688" marT="8738" marB="873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87197" y="340254"/>
            <a:ext cx="4916240" cy="530225"/>
          </a:xfrm>
        </p:spPr>
        <p:txBody>
          <a:bodyPr/>
          <a:lstStyle/>
          <a:p>
            <a:r>
              <a:rPr lang="en-CA" dirty="0"/>
              <a:t>1.9 </a:t>
            </a:r>
            <a:r>
              <a:rPr lang="zh-CN" altLang="en-US" dirty="0"/>
              <a:t>信息系统的发展趋势</a:t>
            </a:r>
            <a:endParaRPr lang="en-CA" dirty="0"/>
          </a:p>
        </p:txBody>
      </p:sp>
      <p:pic>
        <p:nvPicPr>
          <p:cNvPr id="1026" name="Picture 2" descr="Machine Learning Icon Vector Art, Icons, and Graphics for Free Downloa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86267"/>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6"/>
          <p:cNvSpPr>
            <a:spLocks noChangeArrowheads="1"/>
          </p:cNvSpPr>
          <p:nvPr/>
        </p:nvSpPr>
        <p:spPr bwMode="auto">
          <a:xfrm>
            <a:off x="181008" y="1253671"/>
            <a:ext cx="6402387"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just">
              <a:lnSpc>
                <a:spcPct val="90000"/>
              </a:lnSpc>
              <a:spcBef>
                <a:spcPct val="40000"/>
              </a:spcBef>
              <a:buClr>
                <a:srgbClr val="8DACD0"/>
              </a:buClr>
              <a:buSzPct val="70000"/>
              <a:buFont typeface="Wingdings" panose="05000000000000000000" pitchFamily="2" charset="2"/>
              <a:buNone/>
            </a:pPr>
            <a:r>
              <a:rPr lang="zh-CN" altLang="en-US" sz="2000" dirty="0">
                <a:solidFill>
                  <a:srgbClr val="2E3436"/>
                </a:solidFill>
                <a:latin typeface="宋体" panose="02010600030101010101" pitchFamily="2" charset="-122"/>
                <a:ea typeface="宋体" panose="02010600030101010101" pitchFamily="2" charset="-122"/>
              </a:rPr>
              <a:t>智能化</a:t>
            </a:r>
            <a:r>
              <a:rPr lang="zh-CN" altLang="en-US" sz="2000" dirty="0">
                <a:solidFill>
                  <a:srgbClr val="2E3436"/>
                </a:solidFill>
                <a:latin typeface="Times New Roman" panose="02020603050405020304" pitchFamily="18" charset="0"/>
                <a:ea typeface="宋体" panose="02010600030101010101" pitchFamily="2" charset="-122"/>
              </a:rPr>
              <a:t> </a:t>
            </a:r>
            <a:endParaRPr lang="zh-CN" altLang="en-US" sz="2000" dirty="0">
              <a:solidFill>
                <a:srgbClr val="2E3436"/>
              </a:solidFill>
              <a:latin typeface="Times New Roman" panose="02020603050405020304" pitchFamily="18" charset="0"/>
              <a:ea typeface="宋体" panose="02010600030101010101" pitchFamily="2" charset="-122"/>
            </a:endParaRPr>
          </a:p>
        </p:txBody>
      </p:sp>
      <p:sp>
        <p:nvSpPr>
          <p:cNvPr id="8" name="TextBox 7"/>
          <p:cNvSpPr txBox="1"/>
          <p:nvPr/>
        </p:nvSpPr>
        <p:spPr>
          <a:xfrm>
            <a:off x="2830286" y="1092231"/>
            <a:ext cx="6102220" cy="396391"/>
          </a:xfrm>
          <a:prstGeom prst="rect">
            <a:avLst/>
          </a:prstGeom>
          <a:noFill/>
        </p:spPr>
        <p:txBody>
          <a:bodyPr wrap="square">
            <a:spAutoFit/>
          </a:bodyPr>
          <a:lstStyle/>
          <a:p>
            <a:pPr algn="l">
              <a:lnSpc>
                <a:spcPct val="120000"/>
              </a:lnSpc>
              <a:buClr>
                <a:srgbClr val="8DACD0"/>
              </a:buClr>
              <a:buSzPct val="70000"/>
              <a:buFont typeface="Wingdings" panose="05000000000000000000" pitchFamily="2" charset="2"/>
              <a:buBlip>
                <a:blip r:embed="rId2"/>
              </a:buBlip>
            </a:pPr>
            <a:r>
              <a:rPr kumimoji="1" lang="zh-CN" altLang="en-US" sz="1800" dirty="0">
                <a:solidFill>
                  <a:srgbClr val="0033CC"/>
                </a:solidFill>
                <a:latin typeface="Times New Roman" panose="02020603050405020304" pitchFamily="18" charset="0"/>
                <a:ea typeface="楷体_GB2312" pitchFamily="49" charset="-122"/>
              </a:rPr>
              <a:t> 实时聊天机器人代理</a:t>
            </a:r>
            <a:endParaRPr kumimoji="1" lang="zh-CN" altLang="en-US" sz="1800" dirty="0">
              <a:solidFill>
                <a:srgbClr val="0033CC"/>
              </a:solidFill>
              <a:latin typeface="Times New Roman" panose="02020603050405020304" pitchFamily="18" charset="0"/>
              <a:ea typeface="楷体_GB2312" pitchFamily="49" charset="-122"/>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1866" y="1644507"/>
            <a:ext cx="2294164" cy="126179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955971" y="1097786"/>
            <a:ext cx="6102220" cy="396391"/>
          </a:xfrm>
          <a:prstGeom prst="rect">
            <a:avLst/>
          </a:prstGeom>
          <a:noFill/>
        </p:spPr>
        <p:txBody>
          <a:bodyPr wrap="square">
            <a:spAutoFit/>
          </a:bodyPr>
          <a:lstStyle/>
          <a:p>
            <a:pPr algn="l">
              <a:lnSpc>
                <a:spcPct val="120000"/>
              </a:lnSpc>
              <a:buClr>
                <a:srgbClr val="8DACD0"/>
              </a:buClr>
              <a:buSzPct val="70000"/>
              <a:buFont typeface="Wingdings" panose="05000000000000000000" pitchFamily="2" charset="2"/>
              <a:buBlip>
                <a:blip r:embed="rId2"/>
              </a:buBlip>
            </a:pPr>
            <a:r>
              <a:rPr kumimoji="1" lang="zh-CN" altLang="en-US" sz="1800" dirty="0">
                <a:solidFill>
                  <a:srgbClr val="0033CC"/>
                </a:solidFill>
                <a:latin typeface="Times New Roman" panose="02020603050405020304" pitchFamily="18" charset="0"/>
                <a:ea typeface="楷体_GB2312" pitchFamily="49" charset="-122"/>
              </a:rPr>
              <a:t> 决策支持</a:t>
            </a:r>
            <a:endParaRPr kumimoji="1" lang="zh-CN" altLang="en-US" sz="1800" dirty="0">
              <a:solidFill>
                <a:srgbClr val="0033CC"/>
              </a:solidFill>
              <a:latin typeface="Times New Roman" panose="02020603050405020304" pitchFamily="18" charset="0"/>
              <a:ea typeface="楷体_GB2312" pitchFamily="49" charset="-122"/>
            </a:endParaRPr>
          </a:p>
        </p:txBody>
      </p:sp>
      <p:pic>
        <p:nvPicPr>
          <p:cNvPr id="1030" name="Picture 6" descr="Business Intelligence vs Machine Learning-Which One Is Bet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5971" y="1499732"/>
            <a:ext cx="3627761" cy="142946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830286" y="3157407"/>
            <a:ext cx="6102220" cy="396391"/>
          </a:xfrm>
          <a:prstGeom prst="rect">
            <a:avLst/>
          </a:prstGeom>
          <a:noFill/>
        </p:spPr>
        <p:txBody>
          <a:bodyPr wrap="square">
            <a:spAutoFit/>
          </a:bodyPr>
          <a:lstStyle/>
          <a:p>
            <a:pPr algn="l">
              <a:lnSpc>
                <a:spcPct val="120000"/>
              </a:lnSpc>
              <a:buClr>
                <a:srgbClr val="8DACD0"/>
              </a:buClr>
              <a:buSzPct val="70000"/>
              <a:buFont typeface="Wingdings" panose="05000000000000000000" pitchFamily="2" charset="2"/>
              <a:buBlip>
                <a:blip r:embed="rId2"/>
              </a:buBlip>
            </a:pPr>
            <a:r>
              <a:rPr kumimoji="1" lang="zh-CN" altLang="en-US" sz="1800" dirty="0">
                <a:solidFill>
                  <a:srgbClr val="0033CC"/>
                </a:solidFill>
                <a:latin typeface="Times New Roman" panose="02020603050405020304" pitchFamily="18" charset="0"/>
                <a:ea typeface="楷体_GB2312" pitchFamily="49" charset="-122"/>
              </a:rPr>
              <a:t> 客户推荐引擎</a:t>
            </a:r>
            <a:endParaRPr kumimoji="1" lang="zh-CN" altLang="en-US" sz="1800" dirty="0">
              <a:solidFill>
                <a:srgbClr val="0033CC"/>
              </a:solidFill>
              <a:latin typeface="Times New Roman" panose="02020603050405020304" pitchFamily="18" charset="0"/>
              <a:ea typeface="楷体_GB2312" pitchFamily="49" charset="-122"/>
            </a:endParaRPr>
          </a:p>
        </p:txBody>
      </p:sp>
      <p:sp>
        <p:nvSpPr>
          <p:cNvPr id="16" name="TextBox 15"/>
          <p:cNvSpPr txBox="1"/>
          <p:nvPr/>
        </p:nvSpPr>
        <p:spPr>
          <a:xfrm>
            <a:off x="6951305" y="3147403"/>
            <a:ext cx="6526762" cy="396134"/>
          </a:xfrm>
          <a:prstGeom prst="rect">
            <a:avLst/>
          </a:prstGeom>
          <a:noFill/>
        </p:spPr>
        <p:txBody>
          <a:bodyPr wrap="square">
            <a:spAutoFit/>
          </a:bodyPr>
          <a:lstStyle/>
          <a:p>
            <a:pPr indent="-285750">
              <a:lnSpc>
                <a:spcPct val="120000"/>
              </a:lnSpc>
              <a:buClr>
                <a:srgbClr val="8DACD0"/>
              </a:buClr>
              <a:buSzPct val="70000"/>
              <a:buBlip>
                <a:blip r:embed="rId2"/>
              </a:buBlip>
            </a:pPr>
            <a:r>
              <a:rPr kumimoji="1" lang="zh-CN" altLang="en-US" dirty="0">
                <a:solidFill>
                  <a:srgbClr val="0033CC"/>
                </a:solidFill>
                <a:latin typeface="Times New Roman" panose="02020603050405020304" pitchFamily="18" charset="0"/>
                <a:ea typeface="楷体_GB2312" pitchFamily="49" charset="-122"/>
              </a:rPr>
              <a:t>动态定价策略</a:t>
            </a:r>
            <a:endParaRPr kumimoji="1" lang="en-CA" dirty="0">
              <a:solidFill>
                <a:srgbClr val="0033CC"/>
              </a:solidFill>
              <a:latin typeface="Times New Roman" panose="02020603050405020304" pitchFamily="18" charset="0"/>
              <a:ea typeface="楷体_GB2312" pitchFamily="49" charset="-122"/>
            </a:endParaRPr>
          </a:p>
        </p:txBody>
      </p:sp>
      <p:sp>
        <p:nvSpPr>
          <p:cNvPr id="18" name="TextBox 17"/>
          <p:cNvSpPr txBox="1"/>
          <p:nvPr/>
        </p:nvSpPr>
        <p:spPr>
          <a:xfrm>
            <a:off x="2830286" y="5015297"/>
            <a:ext cx="6741366" cy="396391"/>
          </a:xfrm>
          <a:prstGeom prst="rect">
            <a:avLst/>
          </a:prstGeom>
          <a:noFill/>
        </p:spPr>
        <p:txBody>
          <a:bodyPr wrap="square">
            <a:spAutoFit/>
          </a:bodyPr>
          <a:lstStyle>
            <a:defPPr>
              <a:defRPr lang="zh-CN"/>
            </a:defPPr>
            <a:lvl1pPr>
              <a:lnSpc>
                <a:spcPct val="120000"/>
              </a:lnSpc>
              <a:buClr>
                <a:srgbClr val="8DACD0"/>
              </a:buClr>
              <a:buSzPct val="70000"/>
              <a:buFont typeface="Wingdings" panose="05000000000000000000" pitchFamily="2" charset="2"/>
              <a:buBlip>
                <a:blip r:embed="rId2"/>
              </a:buBlip>
              <a:defRPr kumimoji="1">
                <a:solidFill>
                  <a:srgbClr val="0033CC"/>
                </a:solidFill>
                <a:latin typeface="Times New Roman" panose="02020603050405020304" pitchFamily="18" charset="0"/>
                <a:ea typeface="楷体_GB2312" pitchFamily="49" charset="-122"/>
              </a:defRPr>
            </a:lvl1pPr>
          </a:lstStyle>
          <a:p>
            <a:r>
              <a:rPr lang="zh-CN" altLang="en-US" dirty="0"/>
              <a:t>市场调查和客户细分</a:t>
            </a:r>
            <a:endParaRPr lang="en-CA" dirty="0"/>
          </a:p>
        </p:txBody>
      </p:sp>
      <p:sp>
        <p:nvSpPr>
          <p:cNvPr id="20" name="TextBox 19"/>
          <p:cNvSpPr txBox="1"/>
          <p:nvPr/>
        </p:nvSpPr>
        <p:spPr>
          <a:xfrm>
            <a:off x="6962966" y="5024387"/>
            <a:ext cx="6741366" cy="396391"/>
          </a:xfrm>
          <a:prstGeom prst="rect">
            <a:avLst/>
          </a:prstGeom>
          <a:noFill/>
        </p:spPr>
        <p:txBody>
          <a:bodyPr wrap="square">
            <a:spAutoFit/>
          </a:bodyPr>
          <a:lstStyle>
            <a:defPPr>
              <a:defRPr lang="zh-CN"/>
            </a:defPPr>
            <a:lvl1pPr>
              <a:lnSpc>
                <a:spcPct val="120000"/>
              </a:lnSpc>
              <a:buClr>
                <a:srgbClr val="8DACD0"/>
              </a:buClr>
              <a:buSzPct val="70000"/>
              <a:buFont typeface="Wingdings" panose="05000000000000000000" pitchFamily="2" charset="2"/>
              <a:buBlip>
                <a:blip r:embed="rId2"/>
              </a:buBlip>
              <a:defRPr kumimoji="1">
                <a:solidFill>
                  <a:srgbClr val="0033CC"/>
                </a:solidFill>
                <a:latin typeface="Times New Roman" panose="02020603050405020304" pitchFamily="18" charset="0"/>
                <a:ea typeface="楷体_GB2312" pitchFamily="49" charset="-122"/>
              </a:defRPr>
            </a:lvl1pPr>
          </a:lstStyle>
          <a:p>
            <a:r>
              <a:rPr lang="zh-CN" altLang="en-US" dirty="0"/>
              <a:t>信息提取</a:t>
            </a:r>
            <a:endParaRPr lang="en-CA" dirty="0"/>
          </a:p>
        </p:txBody>
      </p:sp>
      <p:pic>
        <p:nvPicPr>
          <p:cNvPr id="1032" name="Picture 8" descr="Recommendation System -Understanding The Basic Concep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8555" y="3563802"/>
            <a:ext cx="2799184" cy="15143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chine Learning in Dynamic Pricing: Implementation Experience"/>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7040392" y="3553541"/>
            <a:ext cx="2717093" cy="13790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ARKET INVESTIGATION | The Plunge Dail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8351" y="5420778"/>
            <a:ext cx="1382487" cy="138248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8"/>
          <a:stretch>
            <a:fillRect/>
          </a:stretch>
        </p:blipFill>
        <p:spPr>
          <a:xfrm>
            <a:off x="7099486" y="5463389"/>
            <a:ext cx="2270210" cy="1297263"/>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87197" y="340254"/>
            <a:ext cx="4916240" cy="530225"/>
          </a:xfrm>
        </p:spPr>
        <p:txBody>
          <a:bodyPr/>
          <a:lstStyle/>
          <a:p>
            <a:r>
              <a:rPr lang="en-CA" dirty="0"/>
              <a:t>1.9 </a:t>
            </a:r>
            <a:r>
              <a:rPr lang="zh-CN" altLang="en-US" dirty="0"/>
              <a:t>信息系统的发展趋势</a:t>
            </a:r>
            <a:endParaRPr lang="en-CA" dirty="0"/>
          </a:p>
        </p:txBody>
      </p:sp>
      <p:sp>
        <p:nvSpPr>
          <p:cNvPr id="6" name="Rectangle 16"/>
          <p:cNvSpPr>
            <a:spLocks noChangeArrowheads="1"/>
          </p:cNvSpPr>
          <p:nvPr/>
        </p:nvSpPr>
        <p:spPr bwMode="auto">
          <a:xfrm>
            <a:off x="181008" y="1253671"/>
            <a:ext cx="6402387"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just">
              <a:lnSpc>
                <a:spcPct val="90000"/>
              </a:lnSpc>
              <a:spcBef>
                <a:spcPct val="40000"/>
              </a:spcBef>
              <a:buClr>
                <a:srgbClr val="8DACD0"/>
              </a:buClr>
              <a:buSzPct val="70000"/>
              <a:buFont typeface="Wingdings" panose="05000000000000000000" pitchFamily="2" charset="2"/>
              <a:buNone/>
            </a:pPr>
            <a:r>
              <a:rPr lang="zh-CN" altLang="en-US" sz="2000" dirty="0">
                <a:solidFill>
                  <a:srgbClr val="2E3436"/>
                </a:solidFill>
                <a:latin typeface="宋体" panose="02010600030101010101" pitchFamily="2" charset="-122"/>
                <a:ea typeface="宋体" panose="02010600030101010101" pitchFamily="2" charset="-122"/>
              </a:rPr>
              <a:t>万物互联</a:t>
            </a:r>
            <a:r>
              <a:rPr lang="zh-CN" altLang="en-US" sz="2000" dirty="0">
                <a:solidFill>
                  <a:srgbClr val="2E3436"/>
                </a:solidFill>
                <a:latin typeface="Times New Roman" panose="02020603050405020304" pitchFamily="18" charset="0"/>
                <a:ea typeface="宋体" panose="02010600030101010101" pitchFamily="2" charset="-122"/>
              </a:rPr>
              <a:t> </a:t>
            </a:r>
            <a:endParaRPr lang="zh-CN" altLang="en-US" sz="2000" dirty="0">
              <a:solidFill>
                <a:srgbClr val="2E3436"/>
              </a:solidFill>
              <a:latin typeface="Times New Roman" panose="02020603050405020304" pitchFamily="18" charset="0"/>
              <a:ea typeface="宋体" panose="02010600030101010101" pitchFamily="2" charset="-122"/>
            </a:endParaRPr>
          </a:p>
        </p:txBody>
      </p:sp>
      <p:pic>
        <p:nvPicPr>
          <p:cNvPr id="2050" name="Picture 2" descr="What Is 5G Technology And How Must Businesses Prepare For It?"/>
          <p:cNvPicPr>
            <a:picLocks noChangeAspect="1" noChangeArrowheads="1"/>
          </p:cNvPicPr>
          <p:nvPr/>
        </p:nvPicPr>
        <p:blipFill>
          <a:blip r:embed="rId1" cstate="hqprint">
            <a:extLst>
              <a:ext uri="{28A0092B-C50C-407E-A947-70E740481C1C}">
                <a14:useLocalDpi xmlns:a14="http://schemas.microsoft.com/office/drawing/2010/main" val="0"/>
              </a:ext>
            </a:extLst>
          </a:blip>
          <a:srcRect/>
          <a:stretch>
            <a:fillRect/>
          </a:stretch>
        </p:blipFill>
        <p:spPr bwMode="auto">
          <a:xfrm>
            <a:off x="181008" y="1734685"/>
            <a:ext cx="2744415" cy="18296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44890" y="1411518"/>
            <a:ext cx="8879632" cy="646331"/>
          </a:xfrm>
          <a:prstGeom prst="rect">
            <a:avLst/>
          </a:prstGeom>
          <a:noFill/>
        </p:spPr>
        <p:txBody>
          <a:bodyPr wrap="square">
            <a:spAutoFit/>
          </a:bodyPr>
          <a:lstStyle/>
          <a:p>
            <a:r>
              <a:rPr lang="zh-CN" altLang="en-US" dirty="0"/>
              <a:t>物联网通过智能感知、识别技术与普适计算等通信感知技术，广泛应用于网络的融合中，也因此被称为继计算机、互联网 之后世界信息产业发展的第三次浪潮</a:t>
            </a:r>
            <a:endParaRPr lang="en-CA" dirty="0"/>
          </a:p>
        </p:txBody>
      </p:sp>
      <p:pic>
        <p:nvPicPr>
          <p:cNvPr id="7" name="Picture 6"/>
          <p:cNvPicPr>
            <a:picLocks noChangeAspect="1"/>
          </p:cNvPicPr>
          <p:nvPr/>
        </p:nvPicPr>
        <p:blipFill>
          <a:blip r:embed="rId2"/>
          <a:stretch>
            <a:fillRect/>
          </a:stretch>
        </p:blipFill>
        <p:spPr>
          <a:xfrm>
            <a:off x="4899686" y="2392481"/>
            <a:ext cx="5337992" cy="2624643"/>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87197" y="340254"/>
            <a:ext cx="5196158" cy="530225"/>
          </a:xfrm>
        </p:spPr>
        <p:txBody>
          <a:bodyPr/>
          <a:lstStyle/>
          <a:p>
            <a:r>
              <a:rPr lang="en-CA" dirty="0"/>
              <a:t>1.9 </a:t>
            </a:r>
            <a:r>
              <a:rPr lang="zh-CN" altLang="en-US" dirty="0"/>
              <a:t>信息系统的发展趋势</a:t>
            </a:r>
            <a:endParaRPr lang="en-CA" dirty="0"/>
          </a:p>
          <a:p>
            <a:endParaRPr lang="en-CA" dirty="0"/>
          </a:p>
        </p:txBody>
      </p:sp>
      <p:pic>
        <p:nvPicPr>
          <p:cNvPr id="4" name="Picture 3"/>
          <p:cNvPicPr>
            <a:picLocks noChangeAspect="1"/>
          </p:cNvPicPr>
          <p:nvPr/>
        </p:nvPicPr>
        <p:blipFill>
          <a:blip r:embed="rId1"/>
          <a:stretch>
            <a:fillRect/>
          </a:stretch>
        </p:blipFill>
        <p:spPr>
          <a:xfrm>
            <a:off x="2168275" y="1121348"/>
            <a:ext cx="7855449" cy="3739901"/>
          </a:xfrm>
          <a:prstGeom prst="rect">
            <a:avLst/>
          </a:prstGeom>
        </p:spPr>
      </p:pic>
      <p:pic>
        <p:nvPicPr>
          <p:cNvPr id="6" name="Picture 5"/>
          <p:cNvPicPr>
            <a:picLocks noChangeAspect="1"/>
          </p:cNvPicPr>
          <p:nvPr/>
        </p:nvPicPr>
        <p:blipFill>
          <a:blip r:embed="rId2"/>
          <a:stretch>
            <a:fillRect/>
          </a:stretch>
        </p:blipFill>
        <p:spPr>
          <a:xfrm>
            <a:off x="1823893" y="1121348"/>
            <a:ext cx="8199831" cy="47095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87197" y="340254"/>
            <a:ext cx="5196158" cy="530225"/>
          </a:xfrm>
        </p:spPr>
        <p:txBody>
          <a:bodyPr/>
          <a:lstStyle/>
          <a:p>
            <a:r>
              <a:rPr lang="zh-CN" altLang="en-US" dirty="0"/>
              <a:t>作业</a:t>
            </a:r>
            <a:endParaRPr lang="en-CA" dirty="0"/>
          </a:p>
        </p:txBody>
      </p:sp>
      <p:sp>
        <p:nvSpPr>
          <p:cNvPr id="5" name="TextBox 4"/>
          <p:cNvSpPr txBox="1"/>
          <p:nvPr/>
        </p:nvSpPr>
        <p:spPr>
          <a:xfrm>
            <a:off x="0" y="1533827"/>
            <a:ext cx="12192000" cy="3539430"/>
          </a:xfrm>
          <a:prstGeom prst="rect">
            <a:avLst/>
          </a:prstGeom>
          <a:noFill/>
        </p:spPr>
        <p:txBody>
          <a:bodyPr wrap="square">
            <a:spAutoFit/>
          </a:bodyPr>
          <a:lstStyle/>
          <a:p>
            <a:pPr marL="0" indent="0" algn="ctr">
              <a:buFont typeface="Arial" panose="020B0604020202020204" pitchFamily="34" charset="0"/>
              <a:buNone/>
            </a:pPr>
            <a:r>
              <a:rPr lang="zh-CN" altLang="en-US" sz="3200" dirty="0">
                <a:solidFill>
                  <a:srgbClr val="FF0000"/>
                </a:solidFill>
                <a:latin typeface="Bodoni MT Black" panose="02070A03080606020203" pitchFamily="18" charset="0"/>
              </a:rPr>
              <a:t>什么是信息？信息、数据和知识有何区别？</a:t>
            </a:r>
            <a:endParaRPr lang="en-CA" altLang="zh-CN" sz="3200" dirty="0">
              <a:solidFill>
                <a:srgbClr val="FF0000"/>
              </a:solidFill>
              <a:latin typeface="Bodoni MT Black" panose="02070A03080606020203" pitchFamily="18" charset="0"/>
            </a:endParaRPr>
          </a:p>
          <a:p>
            <a:pPr marL="0" indent="0" algn="ctr">
              <a:buFont typeface="Arial" panose="020B0604020202020204" pitchFamily="34" charset="0"/>
              <a:buNone/>
            </a:pPr>
            <a:endParaRPr lang="en-CA" altLang="zh-CN" sz="3200" dirty="0">
              <a:solidFill>
                <a:srgbClr val="FF0000"/>
              </a:solidFill>
              <a:latin typeface="Bodoni MT Black" panose="02070A03080606020203" pitchFamily="18" charset="0"/>
            </a:endParaRPr>
          </a:p>
          <a:p>
            <a:pPr marL="0" indent="0" algn="ctr">
              <a:buFont typeface="Arial" panose="020B0604020202020204" pitchFamily="34" charset="0"/>
              <a:buNone/>
            </a:pPr>
            <a:r>
              <a:rPr lang="zh-CN" altLang="en-US" sz="3200" dirty="0">
                <a:solidFill>
                  <a:srgbClr val="FF0000"/>
                </a:solidFill>
                <a:latin typeface="Bodoni MT Black" panose="02070A03080606020203" pitchFamily="18" charset="0"/>
              </a:rPr>
              <a:t>简述信息系统建设的生命周期。</a:t>
            </a:r>
            <a:endParaRPr lang="en-CA" altLang="zh-CN" sz="3200" dirty="0">
              <a:solidFill>
                <a:srgbClr val="FF0000"/>
              </a:solidFill>
              <a:latin typeface="Bodoni MT Black" panose="02070A03080606020203" pitchFamily="18" charset="0"/>
            </a:endParaRPr>
          </a:p>
          <a:p>
            <a:pPr marL="0" indent="0" algn="ctr">
              <a:buFont typeface="Arial" panose="020B0604020202020204" pitchFamily="34" charset="0"/>
              <a:buNone/>
            </a:pPr>
            <a:endParaRPr lang="en-CA" sz="3200" dirty="0">
              <a:solidFill>
                <a:srgbClr val="FF0000"/>
              </a:solidFill>
              <a:latin typeface="Bodoni MT Black" panose="02070A03080606020203" pitchFamily="18" charset="0"/>
            </a:endParaRPr>
          </a:p>
          <a:p>
            <a:pPr marL="0" indent="0" algn="ctr">
              <a:buFont typeface="Arial" panose="020B0604020202020204" pitchFamily="34" charset="0"/>
              <a:buNone/>
            </a:pPr>
            <a:r>
              <a:rPr lang="zh-CN" altLang="en-US" sz="3200" dirty="0">
                <a:solidFill>
                  <a:srgbClr val="FF0000"/>
                </a:solidFill>
                <a:latin typeface="Bodoni MT Black" panose="02070A03080606020203" pitchFamily="18" charset="0"/>
              </a:rPr>
              <a:t>思考机器学习、知识图谱、数字孪生等技术对信息系统建设的意义。</a:t>
            </a:r>
            <a:endParaRPr lang="en-CA" altLang="zh-CN" sz="3200" dirty="0">
              <a:solidFill>
                <a:srgbClr val="FF0000"/>
              </a:solidFill>
              <a:latin typeface="Bodoni MT Black" panose="02070A03080606020203" pitchFamily="18" charset="0"/>
            </a:endParaRPr>
          </a:p>
          <a:p>
            <a:pPr marL="0" indent="0" algn="ctr">
              <a:buFont typeface="Arial" panose="020B0604020202020204" pitchFamily="34" charset="0"/>
              <a:buNone/>
            </a:pPr>
            <a:endParaRPr lang="en-CA" altLang="zh-CN" sz="3200" dirty="0">
              <a:solidFill>
                <a:srgbClr val="FF0000"/>
              </a:solidFill>
              <a:latin typeface="Bodoni MT Black" panose="02070A03080606020203" pitchFamily="18" charset="0"/>
            </a:endParaRPr>
          </a:p>
          <a:p>
            <a:pPr marL="0" indent="0" algn="ctr">
              <a:buFont typeface="Arial" panose="020B0604020202020204" pitchFamily="34" charset="0"/>
              <a:buNone/>
            </a:pPr>
            <a:r>
              <a:rPr lang="zh-CN" altLang="en-US" sz="3200" dirty="0">
                <a:solidFill>
                  <a:srgbClr val="FF0000"/>
                </a:solidFill>
                <a:latin typeface="Bodoni MT Black" panose="02070A03080606020203" pitchFamily="18" charset="0"/>
              </a:rPr>
              <a:t>信</a:t>
            </a:r>
            <a:r>
              <a:rPr lang="zh-CN" altLang="en-US" sz="3200">
                <a:solidFill>
                  <a:srgbClr val="FF0000"/>
                </a:solidFill>
                <a:latin typeface="Bodoni MT Black" panose="02070A03080606020203" pitchFamily="18" charset="0"/>
              </a:rPr>
              <a:t>息化真的能让我们生活变得更好吗？</a:t>
            </a:r>
            <a:endParaRPr lang="en-CA" sz="3200" dirty="0">
              <a:solidFill>
                <a:srgbClr val="FF0000"/>
              </a:solidFill>
              <a:latin typeface="Bodoni MT Black" panose="02070A03080606020203" pitchFamily="18"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6"/>
          <p:cNvSpPr txBox="1"/>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4400" dirty="0">
                <a:solidFill>
                  <a:srgbClr val="FF0000"/>
                </a:solidFill>
                <a:latin typeface="Bodoni MT Black" panose="02070A03080606020203" pitchFamily="18" charset="0"/>
              </a:rPr>
              <a:t>感谢</a:t>
            </a:r>
            <a:endParaRPr lang="en-CA" sz="4400" dirty="0">
              <a:solidFill>
                <a:srgbClr val="FF0000"/>
              </a:solidFill>
              <a:latin typeface="Bodoni MT Black" panose="02070A03080606020203" pitchFamily="18" charset="0"/>
            </a:endParaRPr>
          </a:p>
          <a:p>
            <a:pPr marL="0" indent="0" algn="ctr">
              <a:buFont typeface="Arial" panose="020B0604020202020204" pitchFamily="34" charset="0"/>
              <a:buNone/>
            </a:pPr>
            <a:r>
              <a:rPr lang="en-US" altLang="zh-CN" sz="4400" dirty="0">
                <a:solidFill>
                  <a:srgbClr val="FF0000"/>
                </a:solidFill>
                <a:latin typeface="Bodoni MT Black" panose="02070A03080606020203" pitchFamily="18" charset="0"/>
              </a:rPr>
              <a:t>Q&amp;A</a:t>
            </a:r>
            <a:endParaRPr lang="en-US" altLang="zh-CN" sz="4400" dirty="0">
              <a:solidFill>
                <a:srgbClr val="FF0000"/>
              </a:solidFill>
              <a:latin typeface="Bodoni MT Black" panose="02070A03080606020203" pitchFamily="18" charset="0"/>
            </a:endParaRPr>
          </a:p>
          <a:p>
            <a:pPr marL="0" indent="0" algn="ctr">
              <a:buFont typeface="Arial" panose="020B0604020202020204" pitchFamily="34" charset="0"/>
              <a:buNone/>
            </a:pPr>
            <a:endParaRPr lang="en-CA" dirty="0"/>
          </a:p>
          <a:p>
            <a:pPr marL="0" indent="0" algn="ctr">
              <a:buFont typeface="Arial" panose="020B0604020202020204" pitchFamily="34" charset="0"/>
              <a:buNone/>
            </a:pPr>
            <a:r>
              <a:rPr lang="en-US" altLang="zh-CN" sz="4400" dirty="0">
                <a:solidFill>
                  <a:srgbClr val="FF0000"/>
                </a:solidFill>
                <a:latin typeface="Bodoni MT Black" panose="02070A03080606020203" pitchFamily="18" charset="0"/>
              </a:rPr>
              <a:t>Email</a:t>
            </a:r>
            <a:r>
              <a:rPr lang="en-CA" altLang="zh-CN" sz="4400" dirty="0">
                <a:solidFill>
                  <a:srgbClr val="FF0000"/>
                </a:solidFill>
                <a:latin typeface="Bodoni MT Black" panose="02070A03080606020203" pitchFamily="18" charset="0"/>
              </a:rPr>
              <a:t>:</a:t>
            </a:r>
            <a:r>
              <a:rPr lang="zh-CN" altLang="en-US" sz="4400" dirty="0">
                <a:solidFill>
                  <a:srgbClr val="FF0000"/>
                </a:solidFill>
                <a:latin typeface="Bodoni MT Black" panose="02070A03080606020203" pitchFamily="18" charset="0"/>
              </a:rPr>
              <a:t> </a:t>
            </a:r>
            <a:r>
              <a:rPr lang="en-US" altLang="zh-CN" sz="4400" dirty="0">
                <a:solidFill>
                  <a:srgbClr val="FF0000"/>
                </a:solidFill>
                <a:latin typeface="Bodoni MT Black" panose="02070A03080606020203" pitchFamily="18" charset="0"/>
                <a:hlinkClick r:id="rId1"/>
              </a:rPr>
              <a:t>wuyk0@scu.edu.cn</a:t>
            </a:r>
            <a:endParaRPr lang="en-US" altLang="zh-CN" sz="4400" dirty="0">
              <a:solidFill>
                <a:srgbClr val="FF0000"/>
              </a:solidFill>
              <a:latin typeface="Bodoni MT Black" panose="02070A03080606020203" pitchFamily="18" charset="0"/>
            </a:endParaRPr>
          </a:p>
          <a:p>
            <a:pPr marL="0" indent="0" algn="ctr">
              <a:buFont typeface="Arial" panose="020B0604020202020204" pitchFamily="34" charset="0"/>
              <a:buNone/>
            </a:pPr>
            <a:r>
              <a:rPr lang="zh-CN" altLang="en-US" sz="4400" dirty="0">
                <a:solidFill>
                  <a:srgbClr val="FF0000"/>
                </a:solidFill>
                <a:latin typeface="Bodoni MT Black" panose="02070A03080606020203" pitchFamily="18" charset="0"/>
              </a:rPr>
              <a:t>个人网站：</a:t>
            </a:r>
            <a:r>
              <a:rPr lang="en-US" altLang="zh-CN" sz="4400" dirty="0">
                <a:solidFill>
                  <a:srgbClr val="FF0000"/>
                </a:solidFill>
                <a:latin typeface="Bodoni MT Black" panose="02070A03080606020203" pitchFamily="18" charset="0"/>
              </a:rPr>
              <a:t>Kaimaoge.github.io</a:t>
            </a:r>
            <a:endParaRPr lang="en-US" altLang="zh-CN" sz="4400" dirty="0">
              <a:solidFill>
                <a:srgbClr val="FF0000"/>
              </a:solidFill>
              <a:latin typeface="Bodoni MT Black" panose="02070A03080606020203" pitchFamily="18" charset="0"/>
            </a:endParaRPr>
          </a:p>
          <a:p>
            <a:pPr marL="0" indent="0" algn="ctr">
              <a:buFont typeface="Arial" panose="020B0604020202020204" pitchFamily="34" charset="0"/>
              <a:buNone/>
            </a:pPr>
            <a:endParaRPr lang="en-CA" altLang="zh-CN" sz="4400" dirty="0">
              <a:solidFill>
                <a:srgbClr val="FF0000"/>
              </a:solidFill>
              <a:latin typeface="Bodoni MT Black" panose="02070A03080606020203"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0"/>
          </p:nvPr>
        </p:nvSpPr>
        <p:spPr>
          <a:xfrm>
            <a:off x="1587197" y="340254"/>
            <a:ext cx="7252596" cy="530225"/>
          </a:xfrm>
        </p:spPr>
        <p:txBody>
          <a:bodyPr/>
          <a:lstStyle/>
          <a:p>
            <a:r>
              <a:rPr lang="en-US" altLang="zh-CN" dirty="0"/>
              <a:t>1.1 </a:t>
            </a:r>
            <a:r>
              <a:rPr lang="zh-CN" altLang="en-US" dirty="0"/>
              <a:t>信息的概念和特性</a:t>
            </a:r>
            <a:endParaRPr lang="zh-CN" altLang="en-US" dirty="0"/>
          </a:p>
        </p:txBody>
      </p:sp>
      <p:sp>
        <p:nvSpPr>
          <p:cNvPr id="2" name="右箭头 1"/>
          <p:cNvSpPr/>
          <p:nvPr/>
        </p:nvSpPr>
        <p:spPr>
          <a:xfrm>
            <a:off x="72788" y="3566618"/>
            <a:ext cx="12119212" cy="49131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stretch>
            <a:fillRect/>
          </a:stretch>
        </p:blipFill>
        <p:spPr>
          <a:xfrm>
            <a:off x="904380" y="2151057"/>
            <a:ext cx="1365634" cy="1041495"/>
          </a:xfrm>
          <a:prstGeom prst="rect">
            <a:avLst/>
          </a:prstGeom>
        </p:spPr>
      </p:pic>
      <p:cxnSp>
        <p:nvCxnSpPr>
          <p:cNvPr id="7" name="直接箭头连接符 6"/>
          <p:cNvCxnSpPr/>
          <p:nvPr/>
        </p:nvCxnSpPr>
        <p:spPr>
          <a:xfrm flipV="1">
            <a:off x="1587197" y="3212226"/>
            <a:ext cx="0" cy="540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2" name="Picture 4" descr="https://xqimg.imedao.com/15abcb522a12b833fe8c8895.png!8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65855"/>
            <a:ext cx="1473958" cy="81634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接箭头连接符 20"/>
          <p:cNvCxnSpPr/>
          <p:nvPr/>
        </p:nvCxnSpPr>
        <p:spPr>
          <a:xfrm>
            <a:off x="684170" y="3927835"/>
            <a:ext cx="16415" cy="716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9927" y="5279564"/>
            <a:ext cx="1201316" cy="369332"/>
          </a:xfrm>
          <a:prstGeom prst="rect">
            <a:avLst/>
          </a:prstGeom>
          <a:noFill/>
        </p:spPr>
        <p:txBody>
          <a:bodyPr wrap="square">
            <a:spAutoFit/>
          </a:bodyPr>
          <a:lstStyle/>
          <a:p>
            <a:r>
              <a:rPr lang="en-CA" altLang="zh-CN" dirty="0"/>
              <a:t>1911</a:t>
            </a:r>
            <a:r>
              <a:rPr lang="zh-CN" altLang="en-US" dirty="0"/>
              <a:t>以前</a:t>
            </a:r>
            <a:endParaRPr lang="en-CA" dirty="0"/>
          </a:p>
        </p:txBody>
      </p:sp>
      <p:sp>
        <p:nvSpPr>
          <p:cNvPr id="10" name="TextBox 9"/>
          <p:cNvSpPr txBox="1"/>
          <p:nvPr/>
        </p:nvSpPr>
        <p:spPr>
          <a:xfrm>
            <a:off x="986539" y="1789195"/>
            <a:ext cx="1201316" cy="369332"/>
          </a:xfrm>
          <a:prstGeom prst="rect">
            <a:avLst/>
          </a:prstGeom>
          <a:noFill/>
        </p:spPr>
        <p:txBody>
          <a:bodyPr wrap="square">
            <a:spAutoFit/>
          </a:bodyPr>
          <a:lstStyle/>
          <a:p>
            <a:r>
              <a:rPr lang="en-CA" altLang="zh-CN" dirty="0"/>
              <a:t>1965</a:t>
            </a:r>
            <a:r>
              <a:rPr lang="zh-CN" altLang="en-US" dirty="0"/>
              <a:t>以前</a:t>
            </a:r>
            <a:endParaRPr lang="en-CA" dirty="0"/>
          </a:p>
        </p:txBody>
      </p:sp>
      <p:pic>
        <p:nvPicPr>
          <p:cNvPr id="1026" name="Picture 2" descr="Altair 8800 Microcomputer | National Museum of American Histo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2118" y="4591974"/>
            <a:ext cx="1476267" cy="81634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箭头连接符 20"/>
          <p:cNvCxnSpPr/>
          <p:nvPr/>
        </p:nvCxnSpPr>
        <p:spPr>
          <a:xfrm>
            <a:off x="3693836" y="3848902"/>
            <a:ext cx="16415" cy="716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198313" y="5382201"/>
            <a:ext cx="1201316" cy="369332"/>
          </a:xfrm>
          <a:prstGeom prst="rect">
            <a:avLst/>
          </a:prstGeom>
          <a:noFill/>
        </p:spPr>
        <p:txBody>
          <a:bodyPr wrap="square">
            <a:spAutoFit/>
          </a:bodyPr>
          <a:lstStyle/>
          <a:p>
            <a:r>
              <a:rPr lang="en-CA" altLang="zh-CN" dirty="0"/>
              <a:t>1975</a:t>
            </a:r>
            <a:r>
              <a:rPr lang="zh-CN" altLang="en-US" dirty="0"/>
              <a:t>后</a:t>
            </a:r>
            <a:endParaRPr lang="en-CA" dirty="0"/>
          </a:p>
        </p:txBody>
      </p:sp>
      <p:pic>
        <p:nvPicPr>
          <p:cNvPr id="6" name="Picture 5"/>
          <p:cNvPicPr>
            <a:picLocks noChangeAspect="1"/>
          </p:cNvPicPr>
          <p:nvPr/>
        </p:nvPicPr>
        <p:blipFill>
          <a:blip r:embed="rId4"/>
          <a:stretch>
            <a:fillRect/>
          </a:stretch>
        </p:blipFill>
        <p:spPr>
          <a:xfrm>
            <a:off x="5235654" y="1862926"/>
            <a:ext cx="1720692" cy="1329626"/>
          </a:xfrm>
          <a:prstGeom prst="rect">
            <a:avLst/>
          </a:prstGeom>
        </p:spPr>
      </p:pic>
      <p:cxnSp>
        <p:nvCxnSpPr>
          <p:cNvPr id="16" name="直接箭头连接符 6"/>
          <p:cNvCxnSpPr/>
          <p:nvPr/>
        </p:nvCxnSpPr>
        <p:spPr>
          <a:xfrm flipV="1">
            <a:off x="6096000" y="3158545"/>
            <a:ext cx="0" cy="540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046898" y="1142864"/>
            <a:ext cx="2098203" cy="646331"/>
          </a:xfrm>
          <a:prstGeom prst="rect">
            <a:avLst/>
          </a:prstGeom>
          <a:noFill/>
        </p:spPr>
        <p:txBody>
          <a:bodyPr wrap="square">
            <a:spAutoFit/>
          </a:bodyPr>
          <a:lstStyle/>
          <a:p>
            <a:r>
              <a:rPr lang="en-CA" altLang="zh-CN" dirty="0"/>
              <a:t>20</a:t>
            </a:r>
            <a:r>
              <a:rPr lang="zh-CN" altLang="en-US" dirty="0"/>
              <a:t>世纪</a:t>
            </a:r>
            <a:r>
              <a:rPr lang="en-CA" altLang="zh-CN" dirty="0"/>
              <a:t>80</a:t>
            </a:r>
            <a:r>
              <a:rPr lang="zh-CN" altLang="en-US" dirty="0"/>
              <a:t>年代以后，应用系统开始出现</a:t>
            </a:r>
            <a:endParaRPr lang="en-CA" dirty="0"/>
          </a:p>
        </p:txBody>
      </p:sp>
      <p:cxnSp>
        <p:nvCxnSpPr>
          <p:cNvPr id="18" name="直接箭头连接符 20"/>
          <p:cNvCxnSpPr/>
          <p:nvPr/>
        </p:nvCxnSpPr>
        <p:spPr>
          <a:xfrm>
            <a:off x="7727202" y="3929119"/>
            <a:ext cx="16415" cy="716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Enterprise application integration - Big water Consultin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583658" y="4644788"/>
            <a:ext cx="2319918" cy="100410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892307" y="5704025"/>
            <a:ext cx="1803824" cy="369332"/>
          </a:xfrm>
          <a:prstGeom prst="rect">
            <a:avLst/>
          </a:prstGeom>
          <a:noFill/>
        </p:spPr>
        <p:txBody>
          <a:bodyPr wrap="square">
            <a:spAutoFit/>
          </a:bodyPr>
          <a:lstStyle/>
          <a:p>
            <a:r>
              <a:rPr lang="zh-CN" altLang="en-US" b="0" i="0" dirty="0">
                <a:solidFill>
                  <a:srgbClr val="121212"/>
                </a:solidFill>
                <a:effectLst/>
                <a:latin typeface="-apple-system"/>
              </a:rPr>
              <a:t>企业级计算阶段</a:t>
            </a:r>
            <a:endParaRPr lang="en-CA" dirty="0"/>
          </a:p>
        </p:txBody>
      </p:sp>
      <p:pic>
        <p:nvPicPr>
          <p:cNvPr id="1032" name="Picture 8" descr="Issues in Information System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2284" y="1942363"/>
            <a:ext cx="2479716" cy="1239859"/>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直接箭头连接符 6"/>
          <p:cNvCxnSpPr/>
          <p:nvPr/>
        </p:nvCxnSpPr>
        <p:spPr>
          <a:xfrm flipV="1">
            <a:off x="10883718" y="3158545"/>
            <a:ext cx="0" cy="540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0014209" y="1451730"/>
            <a:ext cx="1803824" cy="369332"/>
          </a:xfrm>
          <a:prstGeom prst="rect">
            <a:avLst/>
          </a:prstGeom>
          <a:noFill/>
        </p:spPr>
        <p:txBody>
          <a:bodyPr wrap="square">
            <a:spAutoFit/>
          </a:bodyPr>
          <a:lstStyle/>
          <a:p>
            <a:r>
              <a:rPr lang="zh-CN" altLang="en-US" b="0" i="0" dirty="0">
                <a:solidFill>
                  <a:srgbClr val="121212"/>
                </a:solidFill>
                <a:effectLst/>
                <a:latin typeface="-apple-system"/>
              </a:rPr>
              <a:t>云端信息系统</a:t>
            </a:r>
            <a:endParaRPr lang="en-CA" dirty="0"/>
          </a:p>
        </p:txBody>
      </p:sp>
    </p:spTree>
  </p:cSld>
  <p:clrMapOvr>
    <a:masterClrMapping/>
  </p:clrMapOvr>
  <mc:AlternateContent xmlns:mc="http://schemas.openxmlformats.org/markup-compatibility/2006">
    <mc:Choice xmlns:p14="http://schemas.microsoft.com/office/powerpoint/2010/main" Requires="p14">
      <p:transition spd="slow" p14:dur="2000" advTm="61678"/>
    </mc:Choice>
    <mc:Fallback>
      <p:transition spd="slow" advTm="61678"/>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6" y="340254"/>
            <a:ext cx="4836349" cy="530225"/>
          </a:xfrm>
        </p:spPr>
        <p:txBody>
          <a:bodyPr/>
          <a:lstStyle/>
          <a:p>
            <a:r>
              <a:rPr lang="en-US" altLang="zh-CN" dirty="0"/>
              <a:t>1.1 </a:t>
            </a:r>
            <a:r>
              <a:rPr lang="zh-CN" altLang="en-US" dirty="0"/>
              <a:t>信息的概念和特性</a:t>
            </a:r>
            <a:endParaRPr lang="zh-CN" altLang="en-US" dirty="0"/>
          </a:p>
          <a:p>
            <a:endParaRPr lang="zh-CN" altLang="en-US" dirty="0"/>
          </a:p>
        </p:txBody>
      </p:sp>
      <p:sp>
        <p:nvSpPr>
          <p:cNvPr id="5" name="Text Box 2"/>
          <p:cNvSpPr txBox="1">
            <a:spLocks noChangeArrowheads="1"/>
          </p:cNvSpPr>
          <p:nvPr/>
        </p:nvSpPr>
        <p:spPr bwMode="auto">
          <a:xfrm>
            <a:off x="141731" y="1034273"/>
            <a:ext cx="11771067" cy="59554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square">
            <a:spAutoFit/>
          </a:bodyPr>
          <a:lstStyle/>
          <a:p>
            <a:pPr algn="just">
              <a:spcBef>
                <a:spcPct val="50000"/>
              </a:spcBef>
            </a:pPr>
            <a:r>
              <a:rPr lang="zh-CN" altLang="en-US" sz="2400" dirty="0">
                <a:latin typeface="Times New Roman" panose="02020603050405020304" pitchFamily="18" charset="0"/>
                <a:ea typeface="宋体" panose="02010600030101010101" pitchFamily="2" charset="-122"/>
              </a:rPr>
              <a:t>一、信息的概念</a:t>
            </a:r>
            <a:endParaRPr lang="zh-CN" altLang="en-US" sz="2400" dirty="0">
              <a:latin typeface="Times New Roman" panose="02020603050405020304" pitchFamily="18" charset="0"/>
              <a:ea typeface="宋体" panose="02010600030101010101" pitchFamily="2" charset="-122"/>
            </a:endParaRPr>
          </a:p>
          <a:p>
            <a:pPr algn="just">
              <a:spcBef>
                <a:spcPct val="50000"/>
              </a:spcBef>
            </a:pPr>
            <a:r>
              <a:rPr lang="zh-CN" altLang="en-US" sz="2000" dirty="0">
                <a:solidFill>
                  <a:schemeClr val="hlink"/>
                </a:solidFill>
                <a:latin typeface="华文行楷" panose="02010800040101010101" pitchFamily="2" charset="-122"/>
                <a:ea typeface="华文行楷" panose="02010800040101010101" pitchFamily="2" charset="-122"/>
              </a:rPr>
              <a:t>信息是事物运动的状态及其改变方式</a:t>
            </a:r>
            <a:endParaRPr lang="en-US" altLang="zh-CN" sz="2000" dirty="0">
              <a:solidFill>
                <a:schemeClr val="hlink"/>
              </a:solidFill>
              <a:latin typeface="华文行楷" panose="02010800040101010101" pitchFamily="2" charset="-122"/>
              <a:ea typeface="华文行楷" panose="02010800040101010101" pitchFamily="2" charset="-122"/>
            </a:endParaRPr>
          </a:p>
          <a:p>
            <a:pPr algn="just">
              <a:spcBef>
                <a:spcPct val="50000"/>
              </a:spcBef>
            </a:pPr>
            <a:r>
              <a:rPr lang="zh-CN" altLang="en-US" dirty="0">
                <a:solidFill>
                  <a:srgbClr val="1A8B17"/>
                </a:solidFill>
                <a:latin typeface="华文行楷" panose="02010800040101010101" pitchFamily="2" charset="-122"/>
                <a:ea typeface="华文行楷" panose="02010800040101010101" pitchFamily="2" charset="-122"/>
              </a:rPr>
              <a:t>                  </a:t>
            </a:r>
            <a:r>
              <a:rPr lang="zh-CN" altLang="en-US" dirty="0">
                <a:solidFill>
                  <a:srgbClr val="1A8B17"/>
                </a:solidFill>
                <a:ea typeface="华文行楷" panose="02010800040101010101" pitchFamily="2" charset="-122"/>
              </a:rPr>
              <a:t>——</a:t>
            </a:r>
            <a:r>
              <a:rPr lang="zh-CN" altLang="en-US" dirty="0">
                <a:solidFill>
                  <a:srgbClr val="1A8B17"/>
                </a:solidFill>
                <a:latin typeface="华文行楷" panose="02010800040101010101" pitchFamily="2" charset="-122"/>
                <a:ea typeface="华文行楷" panose="02010800040101010101" pitchFamily="2" charset="-122"/>
              </a:rPr>
              <a:t>钟义信，</a:t>
            </a:r>
            <a:r>
              <a:rPr lang="en-US" altLang="zh-CN" dirty="0">
                <a:solidFill>
                  <a:srgbClr val="1A8B17"/>
                </a:solidFill>
                <a:latin typeface="华文行楷" panose="02010800040101010101" pitchFamily="2" charset="-122"/>
                <a:ea typeface="华文行楷" panose="02010800040101010101" pitchFamily="2" charset="-122"/>
              </a:rPr>
              <a:t>《</a:t>
            </a:r>
            <a:r>
              <a:rPr lang="zh-CN" altLang="en-US" dirty="0">
                <a:solidFill>
                  <a:srgbClr val="1A8B17"/>
                </a:solidFill>
                <a:latin typeface="华文行楷" panose="02010800040101010101" pitchFamily="2" charset="-122"/>
                <a:ea typeface="华文行楷" panose="02010800040101010101" pitchFamily="2" charset="-122"/>
              </a:rPr>
              <a:t>信息和科学原理</a:t>
            </a:r>
            <a:r>
              <a:rPr lang="en-US" altLang="zh-CN" dirty="0">
                <a:solidFill>
                  <a:srgbClr val="1A8B17"/>
                </a:solidFill>
                <a:latin typeface="华文行楷" panose="02010800040101010101" pitchFamily="2" charset="-122"/>
                <a:ea typeface="华文行楷" panose="02010800040101010101" pitchFamily="2" charset="-122"/>
              </a:rPr>
              <a:t>》</a:t>
            </a:r>
            <a:endParaRPr lang="en-US" altLang="zh-CN" sz="2000" dirty="0">
              <a:solidFill>
                <a:schemeClr val="hlink"/>
              </a:solidFill>
              <a:latin typeface="楷体_GB2312" pitchFamily="49" charset="-122"/>
              <a:ea typeface="楷体_GB2312" pitchFamily="49" charset="-122"/>
            </a:endParaRPr>
          </a:p>
          <a:p>
            <a:pPr algn="just">
              <a:spcBef>
                <a:spcPct val="50000"/>
              </a:spcBef>
            </a:pPr>
            <a:r>
              <a:rPr lang="zh-CN" altLang="en-US" sz="2000" dirty="0">
                <a:solidFill>
                  <a:schemeClr val="hlink"/>
                </a:solidFill>
                <a:latin typeface="华文行楷" panose="02010800040101010101" pitchFamily="2" charset="-122"/>
                <a:ea typeface="华文行楷" panose="02010800040101010101" pitchFamily="2" charset="-122"/>
              </a:rPr>
              <a:t>信息可以视为“不确定性”或“选择的自由度”的度量</a:t>
            </a:r>
            <a:endParaRPr lang="zh-CN" altLang="en-US" sz="2000" dirty="0">
              <a:solidFill>
                <a:schemeClr val="hlink"/>
              </a:solidFill>
              <a:latin typeface="楷体_GB2312" pitchFamily="49" charset="-122"/>
              <a:ea typeface="楷体_GB2312" pitchFamily="49" charset="-122"/>
            </a:endParaRPr>
          </a:p>
          <a:p>
            <a:pPr algn="just">
              <a:spcBef>
                <a:spcPct val="50000"/>
              </a:spcBef>
            </a:pPr>
            <a:r>
              <a:rPr lang="zh-CN" altLang="en-US" sz="2000" dirty="0">
                <a:latin typeface="Times New Roman" panose="02020603050405020304" pitchFamily="18" charset="0"/>
                <a:ea typeface="宋体" panose="02010600030101010101" pitchFamily="2" charset="-122"/>
              </a:rPr>
              <a:t>   </a:t>
            </a:r>
            <a:r>
              <a:rPr lang="zh-CN" altLang="en-US" sz="2000" dirty="0">
                <a:solidFill>
                  <a:srgbClr val="0000FF"/>
                </a:solidFill>
                <a:latin typeface="Times New Roman" panose="02020603050405020304" pitchFamily="18" charset="0"/>
                <a:ea typeface="宋体" panose="02010600030101010101" pitchFamily="2" charset="-122"/>
              </a:rPr>
              <a:t>                           </a:t>
            </a:r>
            <a:endParaRPr lang="en-US" altLang="zh-CN" sz="2000" dirty="0">
              <a:solidFill>
                <a:srgbClr val="0000FF"/>
              </a:solidFill>
              <a:latin typeface="Times New Roman" panose="02020603050405020304" pitchFamily="18" charset="0"/>
              <a:ea typeface="宋体" panose="02010600030101010101" pitchFamily="2" charset="-122"/>
            </a:endParaRPr>
          </a:p>
          <a:p>
            <a:pPr algn="just">
              <a:spcBef>
                <a:spcPct val="50000"/>
              </a:spcBef>
            </a:pPr>
            <a:r>
              <a:rPr lang="zh-CN" altLang="en-US" sz="2000" dirty="0">
                <a:solidFill>
                  <a:srgbClr val="1A8B17"/>
                </a:solidFill>
                <a:ea typeface="华文行楷" panose="02010800040101010101" pitchFamily="2" charset="-122"/>
              </a:rPr>
              <a:t>               ——</a:t>
            </a:r>
            <a:r>
              <a:rPr lang="zh-CN" altLang="en-US" sz="2000" dirty="0">
                <a:solidFill>
                  <a:srgbClr val="1A8B17"/>
                </a:solidFill>
                <a:latin typeface="华文行楷" panose="02010800040101010101" pitchFamily="2" charset="-122"/>
                <a:ea typeface="华文行楷" panose="02010800040101010101" pitchFamily="2" charset="-122"/>
              </a:rPr>
              <a:t>香农，</a:t>
            </a:r>
            <a:r>
              <a:rPr lang="en-US" altLang="zh-CN" sz="2000" dirty="0">
                <a:solidFill>
                  <a:srgbClr val="1A8B17"/>
                </a:solidFill>
                <a:latin typeface="华文行楷" panose="02010800040101010101" pitchFamily="2" charset="-122"/>
                <a:ea typeface="华文行楷" panose="02010800040101010101" pitchFamily="2" charset="-122"/>
              </a:rPr>
              <a:t>《</a:t>
            </a:r>
            <a:r>
              <a:rPr lang="zh-CN" altLang="en-US" sz="2000" dirty="0">
                <a:solidFill>
                  <a:srgbClr val="1A8B17"/>
                </a:solidFill>
                <a:latin typeface="华文行楷" panose="02010800040101010101" pitchFamily="2" charset="-122"/>
                <a:ea typeface="华文行楷" panose="02010800040101010101" pitchFamily="2" charset="-122"/>
              </a:rPr>
              <a:t>通信的数学理论</a:t>
            </a:r>
            <a:r>
              <a:rPr lang="en-US" altLang="zh-CN" sz="2000" dirty="0">
                <a:solidFill>
                  <a:srgbClr val="1A8B17"/>
                </a:solidFill>
                <a:latin typeface="华文行楷" panose="02010800040101010101" pitchFamily="2" charset="-122"/>
                <a:ea typeface="华文行楷" panose="02010800040101010101" pitchFamily="2" charset="-122"/>
              </a:rPr>
              <a:t>》</a:t>
            </a:r>
            <a:endParaRPr lang="en-US" altLang="zh-CN" sz="2000" dirty="0">
              <a:solidFill>
                <a:srgbClr val="1A8B17"/>
              </a:solidFill>
              <a:latin typeface="华文行楷" panose="02010800040101010101" pitchFamily="2" charset="-122"/>
              <a:ea typeface="华文行楷" panose="02010800040101010101" pitchFamily="2" charset="-122"/>
            </a:endParaRPr>
          </a:p>
          <a:p>
            <a:pPr algn="just">
              <a:spcBef>
                <a:spcPct val="50000"/>
              </a:spcBef>
            </a:pPr>
            <a:endParaRPr lang="en-US" altLang="zh-CN" sz="2000" dirty="0">
              <a:solidFill>
                <a:srgbClr val="1A8B17"/>
              </a:solidFill>
              <a:latin typeface="华文行楷" panose="02010800040101010101" pitchFamily="2" charset="-122"/>
              <a:ea typeface="华文行楷" panose="02010800040101010101" pitchFamily="2" charset="-122"/>
            </a:endParaRPr>
          </a:p>
          <a:p>
            <a:pPr algn="just">
              <a:spcBef>
                <a:spcPct val="50000"/>
              </a:spcBef>
            </a:pPr>
            <a:r>
              <a:rPr lang="zh-CN" altLang="en-US" sz="2000" b="1" dirty="0">
                <a:solidFill>
                  <a:schemeClr val="hlink"/>
                </a:solidFill>
                <a:latin typeface="华文行楷" panose="02010800040101010101" pitchFamily="2" charset="-122"/>
                <a:ea typeface="华文行楷" panose="02010800040101010101" pitchFamily="2" charset="-122"/>
              </a:rPr>
              <a:t>我们在适应外部世界，控制外部世界</a:t>
            </a:r>
            <a:r>
              <a:rPr lang="zh-CN" altLang="en-US" sz="2000" dirty="0">
                <a:solidFill>
                  <a:schemeClr val="hlink"/>
                </a:solidFill>
                <a:latin typeface="华文行楷" panose="02010800040101010101" pitchFamily="2" charset="-122"/>
                <a:ea typeface="华文行楷" panose="02010800040101010101" pitchFamily="2" charset="-122"/>
              </a:rPr>
              <a:t>的过程中同外部世界交换的内容的名称</a:t>
            </a:r>
            <a:endParaRPr lang="en-US" altLang="zh-CN" sz="2000" dirty="0">
              <a:solidFill>
                <a:schemeClr val="hlink"/>
              </a:solidFill>
              <a:latin typeface="华文行楷" panose="02010800040101010101" pitchFamily="2" charset="-122"/>
              <a:ea typeface="华文行楷" panose="02010800040101010101" pitchFamily="2" charset="-122"/>
            </a:endParaRPr>
          </a:p>
          <a:p>
            <a:pPr algn="just">
              <a:spcBef>
                <a:spcPct val="50000"/>
              </a:spcBef>
            </a:pPr>
            <a:r>
              <a:rPr lang="en-US" altLang="zh-CN" sz="2000" dirty="0">
                <a:solidFill>
                  <a:schemeClr val="hlink"/>
                </a:solidFill>
                <a:latin typeface="华文行楷" panose="02010800040101010101" pitchFamily="2" charset="-122"/>
                <a:ea typeface="华文行楷" panose="02010800040101010101" pitchFamily="2" charset="-122"/>
              </a:rPr>
              <a:t>                 </a:t>
            </a:r>
            <a:r>
              <a:rPr lang="zh-CN" altLang="en-US" sz="2000" dirty="0">
                <a:solidFill>
                  <a:srgbClr val="1A8B17"/>
                </a:solidFill>
                <a:ea typeface="华文行楷" panose="02010800040101010101" pitchFamily="2" charset="-122"/>
              </a:rPr>
              <a:t>——</a:t>
            </a:r>
            <a:r>
              <a:rPr lang="zh-CN" altLang="en-US" sz="2000" dirty="0">
                <a:solidFill>
                  <a:srgbClr val="1A8B17"/>
                </a:solidFill>
                <a:latin typeface="华文行楷" panose="02010800040101010101" pitchFamily="2" charset="-122"/>
                <a:ea typeface="华文行楷" panose="02010800040101010101" pitchFamily="2" charset="-122"/>
              </a:rPr>
              <a:t>维纳，</a:t>
            </a:r>
            <a:r>
              <a:rPr lang="en-US" altLang="zh-CN" sz="2000" dirty="0">
                <a:solidFill>
                  <a:srgbClr val="1A8B17"/>
                </a:solidFill>
                <a:latin typeface="华文行楷" panose="02010800040101010101" pitchFamily="2" charset="-122"/>
                <a:ea typeface="华文行楷" panose="02010800040101010101" pitchFamily="2" charset="-122"/>
              </a:rPr>
              <a:t>《</a:t>
            </a:r>
            <a:r>
              <a:rPr lang="zh-CN" altLang="en-US" sz="2000" dirty="0">
                <a:solidFill>
                  <a:srgbClr val="1A8B17"/>
                </a:solidFill>
                <a:latin typeface="华文行楷" panose="02010800040101010101" pitchFamily="2" charset="-122"/>
                <a:ea typeface="华文行楷" panose="02010800040101010101" pitchFamily="2" charset="-122"/>
              </a:rPr>
              <a:t>控制论</a:t>
            </a:r>
            <a:r>
              <a:rPr lang="en-US" altLang="zh-CN" sz="2000" dirty="0">
                <a:solidFill>
                  <a:srgbClr val="1A8B17"/>
                </a:solidFill>
                <a:latin typeface="华文行楷" panose="02010800040101010101" pitchFamily="2" charset="-122"/>
                <a:ea typeface="华文行楷" panose="02010800040101010101" pitchFamily="2" charset="-122"/>
              </a:rPr>
              <a:t>——</a:t>
            </a:r>
            <a:r>
              <a:rPr lang="zh-CN" altLang="en-US" sz="2000" dirty="0">
                <a:solidFill>
                  <a:srgbClr val="1A8B17"/>
                </a:solidFill>
                <a:latin typeface="华文行楷" panose="02010800040101010101" pitchFamily="2" charset="-122"/>
                <a:ea typeface="华文行楷" panose="02010800040101010101" pitchFamily="2" charset="-122"/>
              </a:rPr>
              <a:t>动物和机器中的通讯与控制问题</a:t>
            </a:r>
            <a:r>
              <a:rPr lang="en-US" altLang="zh-CN" sz="2000" dirty="0">
                <a:solidFill>
                  <a:srgbClr val="1A8B17"/>
                </a:solidFill>
                <a:latin typeface="华文行楷" panose="02010800040101010101" pitchFamily="2" charset="-122"/>
                <a:ea typeface="华文行楷" panose="02010800040101010101" pitchFamily="2" charset="-122"/>
              </a:rPr>
              <a:t>》</a:t>
            </a:r>
            <a:endParaRPr lang="en-US" altLang="zh-CN" sz="2000" dirty="0">
              <a:solidFill>
                <a:srgbClr val="1A8B17"/>
              </a:solidFill>
              <a:latin typeface="华文行楷" panose="02010800040101010101" pitchFamily="2" charset="-122"/>
              <a:ea typeface="华文行楷" panose="02010800040101010101" pitchFamily="2" charset="-122"/>
            </a:endParaRPr>
          </a:p>
          <a:p>
            <a:pPr algn="just">
              <a:spcBef>
                <a:spcPct val="50000"/>
              </a:spcBef>
            </a:pPr>
            <a:endParaRPr lang="en-US" altLang="zh-CN" sz="2000" dirty="0">
              <a:solidFill>
                <a:srgbClr val="1A8B17"/>
              </a:solidFill>
              <a:latin typeface="华文行楷" panose="02010800040101010101" pitchFamily="2" charset="-122"/>
              <a:ea typeface="华文行楷" panose="02010800040101010101" pitchFamily="2" charset="-122"/>
            </a:endParaRPr>
          </a:p>
          <a:p>
            <a:pPr algn="just">
              <a:spcBef>
                <a:spcPct val="50000"/>
              </a:spcBef>
            </a:pPr>
            <a:r>
              <a:rPr lang="zh-CN" altLang="en-US" sz="2000" dirty="0">
                <a:solidFill>
                  <a:schemeClr val="hlink"/>
                </a:solidFill>
                <a:latin typeface="华文行楷" panose="02010800040101010101" pitchFamily="2" charset="-122"/>
                <a:ea typeface="华文行楷" panose="02010800040101010101" pitchFamily="2" charset="-122"/>
              </a:rPr>
              <a:t>信息是反映事物的形成、关系和差别的东西，它包含于事物的差异之中，而不在事物本身。</a:t>
            </a:r>
            <a:endParaRPr lang="en-US" altLang="zh-CN" sz="2000" dirty="0">
              <a:solidFill>
                <a:schemeClr val="hlink"/>
              </a:solidFill>
              <a:latin typeface="华文行楷" panose="02010800040101010101" pitchFamily="2" charset="-122"/>
              <a:ea typeface="华文行楷" panose="02010800040101010101" pitchFamily="2" charset="-122"/>
            </a:endParaRPr>
          </a:p>
          <a:p>
            <a:pPr algn="just">
              <a:spcBef>
                <a:spcPct val="50000"/>
              </a:spcBef>
            </a:pPr>
            <a:r>
              <a:rPr lang="en-US" altLang="zh-CN" sz="2000" dirty="0">
                <a:solidFill>
                  <a:schemeClr val="hlink"/>
                </a:solidFill>
                <a:latin typeface="华文行楷" panose="02010800040101010101" pitchFamily="2" charset="-122"/>
                <a:ea typeface="华文行楷" panose="02010800040101010101" pitchFamily="2" charset="-122"/>
              </a:rPr>
              <a:t>                 </a:t>
            </a:r>
            <a:r>
              <a:rPr lang="zh-CN" altLang="en-US" sz="2000" dirty="0">
                <a:solidFill>
                  <a:srgbClr val="1A8B17"/>
                </a:solidFill>
                <a:ea typeface="华文行楷" panose="02010800040101010101" pitchFamily="2" charset="-122"/>
              </a:rPr>
              <a:t>——</a:t>
            </a:r>
            <a:r>
              <a:rPr lang="zh-CN" altLang="en-US" sz="2000" dirty="0">
                <a:solidFill>
                  <a:srgbClr val="1A8B17"/>
                </a:solidFill>
                <a:latin typeface="华文行楷" panose="02010800040101010101" pitchFamily="2" charset="-122"/>
                <a:ea typeface="华文行楷" panose="02010800040101010101" pitchFamily="2" charset="-122"/>
              </a:rPr>
              <a:t>朗高，</a:t>
            </a:r>
            <a:r>
              <a:rPr lang="en-US" altLang="zh-CN" sz="2000" dirty="0">
                <a:solidFill>
                  <a:srgbClr val="1A8B17"/>
                </a:solidFill>
                <a:latin typeface="华文行楷" panose="02010800040101010101" pitchFamily="2" charset="-122"/>
                <a:ea typeface="华文行楷" panose="02010800040101010101" pitchFamily="2" charset="-122"/>
              </a:rPr>
              <a:t>《</a:t>
            </a:r>
            <a:r>
              <a:rPr lang="zh-CN" altLang="en-US" sz="2000" dirty="0">
                <a:solidFill>
                  <a:srgbClr val="1A8B17"/>
                </a:solidFill>
                <a:latin typeface="华文行楷" panose="02010800040101010101" pitchFamily="2" charset="-122"/>
                <a:ea typeface="华文行楷" panose="02010800040101010101" pitchFamily="2" charset="-122"/>
              </a:rPr>
              <a:t>信息论：新的趋势与未决问题</a:t>
            </a:r>
            <a:r>
              <a:rPr lang="en-US" altLang="zh-CN" sz="2000" dirty="0">
                <a:solidFill>
                  <a:srgbClr val="1A8B17"/>
                </a:solidFill>
                <a:latin typeface="华文行楷" panose="02010800040101010101" pitchFamily="2" charset="-122"/>
                <a:ea typeface="华文行楷" panose="02010800040101010101" pitchFamily="2" charset="-122"/>
              </a:rPr>
              <a:t>》</a:t>
            </a:r>
            <a:endParaRPr lang="en-US" altLang="zh-CN" sz="2000" dirty="0">
              <a:solidFill>
                <a:srgbClr val="1A8B17"/>
              </a:solidFill>
              <a:latin typeface="华文行楷" panose="02010800040101010101" pitchFamily="2" charset="-122"/>
              <a:ea typeface="华文行楷" panose="02010800040101010101" pitchFamily="2" charset="-122"/>
            </a:endParaRPr>
          </a:p>
          <a:p>
            <a:pPr algn="just">
              <a:spcBef>
                <a:spcPct val="50000"/>
              </a:spcBef>
            </a:pPr>
            <a:endParaRPr lang="zh-CN" altLang="en-US" sz="2000" dirty="0">
              <a:solidFill>
                <a:schemeClr val="hlink"/>
              </a:solidFill>
              <a:latin typeface="华文行楷" panose="02010800040101010101" pitchFamily="2" charset="-122"/>
              <a:ea typeface="华文行楷" panose="02010800040101010101" pitchFamily="2" charset="-122"/>
            </a:endParaRPr>
          </a:p>
        </p:txBody>
      </p:sp>
      <p:sp>
        <p:nvSpPr>
          <p:cNvPr id="6" name="AutoShape 2" descr="{\displaystyle H=-\sum _{k=1}^{n}p_{k}\log _{2}p_{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1"/>
          <a:stretch>
            <a:fillRect/>
          </a:stretch>
        </p:blipFill>
        <p:spPr>
          <a:xfrm>
            <a:off x="1266399" y="2759009"/>
            <a:ext cx="1752600" cy="59055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7" y="340254"/>
            <a:ext cx="8457348" cy="530225"/>
          </a:xfrm>
        </p:spPr>
        <p:txBody>
          <a:bodyPr/>
          <a:lstStyle/>
          <a:p>
            <a:r>
              <a:rPr lang="en-US" altLang="zh-CN" dirty="0"/>
              <a:t>1.1 </a:t>
            </a:r>
            <a:r>
              <a:rPr lang="zh-CN" altLang="en-US" dirty="0"/>
              <a:t>信息的概念和</a:t>
            </a:r>
            <a:r>
              <a:rPr lang="zh-CN" altLang="en-US" dirty="0" smtClean="0"/>
              <a:t>特性（解读香农信息熵）</a:t>
            </a:r>
            <a:endParaRPr lang="zh-CN" altLang="en-US" dirty="0"/>
          </a:p>
          <a:p>
            <a:endParaRPr lang="zh-CN" altLang="en-US" dirty="0"/>
          </a:p>
        </p:txBody>
      </p:sp>
      <p:pic>
        <p:nvPicPr>
          <p:cNvPr id="1026" name="Picture 2" descr="Mixers-Heads or Tail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0880" y="1821752"/>
            <a:ext cx="5348015" cy="401101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777467" y="1757097"/>
            <a:ext cx="6853158" cy="4555093"/>
          </a:xfrm>
          <a:prstGeom prst="rect">
            <a:avLst/>
          </a:prstGeom>
        </p:spPr>
        <p:txBody>
          <a:bodyPr wrap="none">
            <a:spAutoFit/>
          </a:bodyPr>
          <a:lstStyle/>
          <a:p>
            <a:pPr algn="just">
              <a:spcBef>
                <a:spcPct val="50000"/>
              </a:spcBef>
            </a:pPr>
            <a:r>
              <a:rPr lang="zh-CN" altLang="en-US" sz="2000" dirty="0" smtClean="0">
                <a:solidFill>
                  <a:schemeClr val="hlink"/>
                </a:solidFill>
                <a:latin typeface="华文行楷" panose="02010800040101010101" pitchFamily="2" charset="-122"/>
                <a:ea typeface="华文行楷" panose="02010800040101010101" pitchFamily="2" charset="-122"/>
              </a:rPr>
              <a:t>正面的概率为</a:t>
            </a:r>
            <a:r>
              <a:rPr lang="en-US" altLang="zh-CN" sz="2000" dirty="0" smtClean="0">
                <a:solidFill>
                  <a:schemeClr val="hlink"/>
                </a:solidFill>
                <a:latin typeface="华文行楷" panose="02010800040101010101" pitchFamily="2" charset="-122"/>
                <a:ea typeface="华文行楷" panose="02010800040101010101" pitchFamily="2" charset="-122"/>
              </a:rPr>
              <a:t>0.5</a:t>
            </a:r>
            <a:r>
              <a:rPr lang="zh-CN" altLang="en-US" sz="2000" dirty="0" smtClean="0">
                <a:solidFill>
                  <a:schemeClr val="hlink"/>
                </a:solidFill>
                <a:latin typeface="华文行楷" panose="02010800040101010101" pitchFamily="2" charset="-122"/>
                <a:ea typeface="华文行楷" panose="02010800040101010101" pitchFamily="2" charset="-122"/>
              </a:rPr>
              <a:t>，反面的概率为</a:t>
            </a:r>
            <a:r>
              <a:rPr lang="en-US" altLang="zh-CN" sz="2000" dirty="0" smtClean="0">
                <a:solidFill>
                  <a:schemeClr val="hlink"/>
                </a:solidFill>
                <a:latin typeface="华文行楷" panose="02010800040101010101" pitchFamily="2" charset="-122"/>
                <a:ea typeface="华文行楷" panose="02010800040101010101" pitchFamily="2" charset="-122"/>
              </a:rPr>
              <a:t>0.5</a:t>
            </a:r>
            <a:r>
              <a:rPr lang="zh-CN" altLang="en-US" sz="2000" dirty="0" smtClean="0">
                <a:solidFill>
                  <a:schemeClr val="hlink"/>
                </a:solidFill>
                <a:latin typeface="华文行楷" panose="02010800040101010101" pitchFamily="2" charset="-122"/>
                <a:ea typeface="华文行楷" panose="02010800040101010101" pitchFamily="2" charset="-122"/>
              </a:rPr>
              <a:t>，期望为</a:t>
            </a:r>
            <a:r>
              <a:rPr lang="en-US" altLang="zh-CN" sz="2000" dirty="0" smtClean="0">
                <a:solidFill>
                  <a:schemeClr val="hlink"/>
                </a:solidFill>
                <a:latin typeface="华文行楷" panose="02010800040101010101" pitchFamily="2" charset="-122"/>
                <a:ea typeface="华文行楷" panose="02010800040101010101" pitchFamily="2" charset="-122"/>
              </a:rPr>
              <a:t>0</a:t>
            </a:r>
            <a:endParaRPr lang="en-US" altLang="zh-CN" sz="2000" dirty="0" smtClean="0">
              <a:solidFill>
                <a:schemeClr val="hlink"/>
              </a:solidFill>
              <a:latin typeface="华文行楷" panose="02010800040101010101" pitchFamily="2" charset="-122"/>
              <a:ea typeface="华文行楷" panose="02010800040101010101" pitchFamily="2" charset="-122"/>
            </a:endParaRPr>
          </a:p>
          <a:p>
            <a:pPr algn="just">
              <a:spcBef>
                <a:spcPct val="50000"/>
              </a:spcBef>
            </a:pPr>
            <a:r>
              <a:rPr lang="zh-CN" altLang="en-US" sz="2000" dirty="0">
                <a:solidFill>
                  <a:srgbClr val="1A8B17"/>
                </a:solidFill>
                <a:latin typeface="华文行楷" panose="02010800040101010101" pitchFamily="2" charset="-122"/>
                <a:ea typeface="华文行楷" panose="02010800040101010101" pitchFamily="2" charset="-122"/>
              </a:rPr>
              <a:t>事先给出一个信息为正面，价值为</a:t>
            </a:r>
            <a:r>
              <a:rPr lang="en-US" altLang="zh-CN" sz="2000" dirty="0">
                <a:solidFill>
                  <a:srgbClr val="1A8B17"/>
                </a:solidFill>
                <a:latin typeface="华文行楷" panose="02010800040101010101" pitchFamily="2" charset="-122"/>
                <a:ea typeface="华文行楷" panose="02010800040101010101" pitchFamily="2" charset="-122"/>
              </a:rPr>
              <a:t>1</a:t>
            </a:r>
            <a:r>
              <a:rPr lang="zh-CN" altLang="en-US" sz="2000" dirty="0">
                <a:solidFill>
                  <a:srgbClr val="1A8B17"/>
                </a:solidFill>
                <a:latin typeface="华文行楷" panose="02010800040101010101" pitchFamily="2" charset="-122"/>
                <a:ea typeface="华文行楷" panose="02010800040101010101" pitchFamily="2" charset="-122"/>
              </a:rPr>
              <a:t>（</a:t>
            </a:r>
            <a:r>
              <a:rPr lang="en-US" altLang="zh-CN" sz="2000" dirty="0">
                <a:solidFill>
                  <a:srgbClr val="1A8B17"/>
                </a:solidFill>
                <a:latin typeface="华文行楷" panose="02010800040101010101" pitchFamily="2" charset="-122"/>
                <a:ea typeface="华文行楷" panose="02010800040101010101" pitchFamily="2" charset="-122"/>
              </a:rPr>
              <a:t>1-0</a:t>
            </a:r>
            <a:r>
              <a:rPr lang="zh-CN" altLang="en-US" sz="2000" dirty="0" smtClean="0">
                <a:solidFill>
                  <a:srgbClr val="1A8B17"/>
                </a:solidFill>
                <a:latin typeface="华文行楷" panose="02010800040101010101" pitchFamily="2" charset="-122"/>
                <a:ea typeface="华文行楷" panose="02010800040101010101" pitchFamily="2" charset="-122"/>
              </a:rPr>
              <a:t>）</a:t>
            </a:r>
            <a:endParaRPr lang="en-US" altLang="zh-CN" sz="2000" dirty="0" smtClean="0">
              <a:solidFill>
                <a:srgbClr val="1A8B17"/>
              </a:solidFill>
              <a:latin typeface="华文行楷" panose="02010800040101010101" pitchFamily="2" charset="-122"/>
              <a:ea typeface="华文行楷" panose="02010800040101010101" pitchFamily="2" charset="-122"/>
            </a:endParaRPr>
          </a:p>
          <a:p>
            <a:pPr algn="just">
              <a:spcBef>
                <a:spcPct val="50000"/>
              </a:spcBef>
            </a:pPr>
            <a:endParaRPr lang="en-US" altLang="zh-CN" sz="2000" dirty="0">
              <a:solidFill>
                <a:srgbClr val="1A8B17"/>
              </a:solidFill>
              <a:latin typeface="华文行楷" panose="02010800040101010101" pitchFamily="2" charset="-122"/>
              <a:ea typeface="华文行楷" panose="02010800040101010101" pitchFamily="2" charset="-122"/>
            </a:endParaRPr>
          </a:p>
          <a:p>
            <a:pPr algn="just">
              <a:spcBef>
                <a:spcPct val="50000"/>
              </a:spcBef>
            </a:pPr>
            <a:r>
              <a:rPr lang="zh-CN" altLang="en-US" sz="2000" dirty="0">
                <a:solidFill>
                  <a:schemeClr val="hlink"/>
                </a:solidFill>
                <a:latin typeface="华文行楷" panose="02010800040101010101" pitchFamily="2" charset="-122"/>
                <a:ea typeface="华文行楷" panose="02010800040101010101" pitchFamily="2" charset="-122"/>
              </a:rPr>
              <a:t>抛</a:t>
            </a:r>
            <a:r>
              <a:rPr lang="en-US" altLang="zh-CN" sz="2000" dirty="0">
                <a:solidFill>
                  <a:schemeClr val="hlink"/>
                </a:solidFill>
                <a:latin typeface="华文行楷" panose="02010800040101010101" pitchFamily="2" charset="-122"/>
                <a:ea typeface="华文行楷" panose="02010800040101010101" pitchFamily="2" charset="-122"/>
              </a:rPr>
              <a:t>3</a:t>
            </a:r>
            <a:r>
              <a:rPr lang="zh-CN" altLang="en-US" sz="2000" dirty="0">
                <a:solidFill>
                  <a:schemeClr val="hlink"/>
                </a:solidFill>
                <a:latin typeface="华文行楷" panose="02010800040101010101" pitchFamily="2" charset="-122"/>
                <a:ea typeface="华文行楷" panose="02010800040101010101" pitchFamily="2" charset="-122"/>
              </a:rPr>
              <a:t>次，输赢期望仍为</a:t>
            </a:r>
            <a:r>
              <a:rPr lang="en-US" altLang="zh-CN" sz="2000" dirty="0">
                <a:solidFill>
                  <a:schemeClr val="hlink"/>
                </a:solidFill>
                <a:latin typeface="华文行楷" panose="02010800040101010101" pitchFamily="2" charset="-122"/>
                <a:ea typeface="华文行楷" panose="02010800040101010101" pitchFamily="2" charset="-122"/>
              </a:rPr>
              <a:t>0</a:t>
            </a:r>
            <a:endParaRPr lang="en-US" altLang="zh-CN" sz="2000" dirty="0">
              <a:solidFill>
                <a:schemeClr val="hlink"/>
              </a:solidFill>
              <a:latin typeface="华文行楷" panose="02010800040101010101" pitchFamily="2" charset="-122"/>
              <a:ea typeface="华文行楷" panose="02010800040101010101" pitchFamily="2" charset="-122"/>
            </a:endParaRPr>
          </a:p>
          <a:p>
            <a:pPr algn="just">
              <a:spcBef>
                <a:spcPct val="50000"/>
              </a:spcBef>
            </a:pPr>
            <a:r>
              <a:rPr lang="zh-CN" altLang="en-US" sz="2000" dirty="0" smtClean="0">
                <a:solidFill>
                  <a:srgbClr val="1A8B17"/>
                </a:solidFill>
                <a:latin typeface="华文行楷" panose="02010800040101010101" pitchFamily="2" charset="-122"/>
                <a:ea typeface="华文行楷" panose="02010800040101010101" pitchFamily="2" charset="-122"/>
              </a:rPr>
              <a:t>实现给出一个状态正正反，价值为</a:t>
            </a:r>
            <a:r>
              <a:rPr lang="en-US" altLang="zh-CN" sz="2000" dirty="0" smtClean="0">
                <a:solidFill>
                  <a:srgbClr val="1A8B17"/>
                </a:solidFill>
                <a:latin typeface="华文行楷" panose="02010800040101010101" pitchFamily="2" charset="-122"/>
                <a:ea typeface="华文行楷" panose="02010800040101010101" pitchFamily="2" charset="-122"/>
              </a:rPr>
              <a:t>3</a:t>
            </a:r>
            <a:r>
              <a:rPr lang="zh-CN" altLang="en-US" sz="2000" dirty="0" smtClean="0">
                <a:solidFill>
                  <a:srgbClr val="1A8B17"/>
                </a:solidFill>
                <a:latin typeface="华文行楷" panose="02010800040101010101" pitchFamily="2" charset="-122"/>
                <a:ea typeface="华文行楷" panose="02010800040101010101" pitchFamily="2" charset="-122"/>
              </a:rPr>
              <a:t>（</a:t>
            </a:r>
            <a:r>
              <a:rPr lang="en-US" altLang="zh-CN" sz="2000" dirty="0" smtClean="0">
                <a:solidFill>
                  <a:srgbClr val="1A8B17"/>
                </a:solidFill>
                <a:latin typeface="华文行楷" panose="02010800040101010101" pitchFamily="2" charset="-122"/>
                <a:ea typeface="华文行楷" panose="02010800040101010101" pitchFamily="2" charset="-122"/>
              </a:rPr>
              <a:t>3-0</a:t>
            </a:r>
            <a:r>
              <a:rPr lang="zh-CN" altLang="en-US" sz="2000" dirty="0" smtClean="0">
                <a:solidFill>
                  <a:srgbClr val="1A8B17"/>
                </a:solidFill>
                <a:latin typeface="华文行楷" panose="02010800040101010101" pitchFamily="2" charset="-122"/>
                <a:ea typeface="华文行楷" panose="02010800040101010101" pitchFamily="2" charset="-122"/>
              </a:rPr>
              <a:t>）</a:t>
            </a:r>
            <a:endParaRPr lang="en-US" altLang="zh-CN" sz="2000" dirty="0" smtClean="0">
              <a:solidFill>
                <a:srgbClr val="1A8B17"/>
              </a:solidFill>
              <a:latin typeface="华文行楷" panose="02010800040101010101" pitchFamily="2" charset="-122"/>
              <a:ea typeface="华文行楷" panose="02010800040101010101" pitchFamily="2" charset="-122"/>
            </a:endParaRPr>
          </a:p>
          <a:p>
            <a:pPr algn="just">
              <a:spcBef>
                <a:spcPct val="50000"/>
              </a:spcBef>
            </a:pPr>
            <a:r>
              <a:rPr lang="zh-CN" altLang="en-US" sz="2000" dirty="0">
                <a:solidFill>
                  <a:srgbClr val="1A8B17"/>
                </a:solidFill>
                <a:latin typeface="华文行楷" panose="02010800040101010101" pitchFamily="2" charset="-122"/>
                <a:ea typeface="华文行楷" panose="02010800040101010101" pitchFamily="2" charset="-122"/>
              </a:rPr>
              <a:t>编码：正正正 </a:t>
            </a:r>
            <a:r>
              <a:rPr lang="en-US" altLang="zh-CN" sz="2000" dirty="0">
                <a:solidFill>
                  <a:srgbClr val="1A8B17"/>
                </a:solidFill>
                <a:latin typeface="华文行楷" panose="02010800040101010101" pitchFamily="2" charset="-122"/>
                <a:ea typeface="华文行楷" panose="02010800040101010101" pitchFamily="2" charset="-122"/>
              </a:rPr>
              <a:t>- 0</a:t>
            </a:r>
            <a:r>
              <a:rPr lang="zh-CN" altLang="en-US" sz="2000" dirty="0">
                <a:solidFill>
                  <a:srgbClr val="1A8B17"/>
                </a:solidFill>
                <a:latin typeface="华文行楷" panose="02010800040101010101" pitchFamily="2" charset="-122"/>
                <a:ea typeface="华文行楷" panose="02010800040101010101" pitchFamily="2" charset="-122"/>
              </a:rPr>
              <a:t>，正正反 </a:t>
            </a:r>
            <a:r>
              <a:rPr lang="en-US" altLang="zh-CN" sz="2000" dirty="0">
                <a:solidFill>
                  <a:srgbClr val="1A8B17"/>
                </a:solidFill>
                <a:latin typeface="华文行楷" panose="02010800040101010101" pitchFamily="2" charset="-122"/>
                <a:ea typeface="华文行楷" panose="02010800040101010101" pitchFamily="2" charset="-122"/>
              </a:rPr>
              <a:t>- 1</a:t>
            </a:r>
            <a:r>
              <a:rPr lang="zh-CN" altLang="en-US" sz="2000" dirty="0">
                <a:solidFill>
                  <a:srgbClr val="1A8B17"/>
                </a:solidFill>
                <a:latin typeface="华文行楷" panose="02010800040101010101" pitchFamily="2" charset="-122"/>
                <a:ea typeface="华文行楷" panose="02010800040101010101" pitchFamily="2" charset="-122"/>
              </a:rPr>
              <a:t>，正反正 </a:t>
            </a:r>
            <a:r>
              <a:rPr lang="en-US" altLang="zh-CN" sz="2000" dirty="0">
                <a:solidFill>
                  <a:srgbClr val="1A8B17"/>
                </a:solidFill>
                <a:latin typeface="华文行楷" panose="02010800040101010101" pitchFamily="2" charset="-122"/>
                <a:ea typeface="华文行楷" panose="02010800040101010101" pitchFamily="2" charset="-122"/>
              </a:rPr>
              <a:t>- 2</a:t>
            </a:r>
            <a:r>
              <a:rPr lang="zh-CN" altLang="en-US" sz="2000" dirty="0">
                <a:solidFill>
                  <a:srgbClr val="1A8B17"/>
                </a:solidFill>
                <a:latin typeface="华文行楷" panose="02010800040101010101" pitchFamily="2" charset="-122"/>
                <a:ea typeface="华文行楷" panose="02010800040101010101" pitchFamily="2" charset="-122"/>
              </a:rPr>
              <a:t>，正反反 </a:t>
            </a:r>
            <a:r>
              <a:rPr lang="en-US" altLang="zh-CN" sz="2000" dirty="0">
                <a:solidFill>
                  <a:srgbClr val="1A8B17"/>
                </a:solidFill>
                <a:latin typeface="华文行楷" panose="02010800040101010101" pitchFamily="2" charset="-122"/>
                <a:ea typeface="华文行楷" panose="02010800040101010101" pitchFamily="2" charset="-122"/>
              </a:rPr>
              <a:t>- 3</a:t>
            </a:r>
            <a:r>
              <a:rPr lang="zh-CN" altLang="en-US" sz="2000" dirty="0" smtClean="0">
                <a:solidFill>
                  <a:srgbClr val="1A8B17"/>
                </a:solidFill>
                <a:latin typeface="华文行楷" panose="02010800040101010101" pitchFamily="2" charset="-122"/>
                <a:ea typeface="华文行楷" panose="02010800040101010101" pitchFamily="2" charset="-122"/>
              </a:rPr>
              <a:t>，</a:t>
            </a:r>
            <a:endParaRPr lang="en-US" altLang="zh-CN" sz="2000" dirty="0" smtClean="0">
              <a:solidFill>
                <a:srgbClr val="1A8B17"/>
              </a:solidFill>
              <a:latin typeface="华文行楷" panose="02010800040101010101" pitchFamily="2" charset="-122"/>
              <a:ea typeface="华文行楷" panose="02010800040101010101" pitchFamily="2" charset="-122"/>
            </a:endParaRPr>
          </a:p>
          <a:p>
            <a:pPr algn="just">
              <a:spcBef>
                <a:spcPct val="50000"/>
              </a:spcBef>
            </a:pPr>
            <a:r>
              <a:rPr lang="en-US" altLang="zh-CN" sz="2000" dirty="0">
                <a:solidFill>
                  <a:srgbClr val="1A8B17"/>
                </a:solidFill>
                <a:latin typeface="华文行楷" panose="02010800040101010101" pitchFamily="2" charset="-122"/>
                <a:ea typeface="华文行楷" panose="02010800040101010101" pitchFamily="2" charset="-122"/>
              </a:rPr>
              <a:t> </a:t>
            </a:r>
            <a:r>
              <a:rPr lang="en-US" altLang="zh-CN" sz="2000" dirty="0" smtClean="0">
                <a:solidFill>
                  <a:srgbClr val="1A8B17"/>
                </a:solidFill>
                <a:latin typeface="华文行楷" panose="02010800040101010101" pitchFamily="2" charset="-122"/>
                <a:ea typeface="华文行楷" panose="02010800040101010101" pitchFamily="2" charset="-122"/>
              </a:rPr>
              <a:t>           </a:t>
            </a:r>
            <a:r>
              <a:rPr lang="zh-CN" altLang="en-US" sz="2000" dirty="0" smtClean="0">
                <a:solidFill>
                  <a:srgbClr val="1A8B17"/>
                </a:solidFill>
                <a:latin typeface="华文行楷" panose="02010800040101010101" pitchFamily="2" charset="-122"/>
                <a:ea typeface="华文行楷" panose="02010800040101010101" pitchFamily="2" charset="-122"/>
              </a:rPr>
              <a:t>反正</a:t>
            </a:r>
            <a:r>
              <a:rPr lang="zh-CN" altLang="en-US" sz="2000" dirty="0">
                <a:solidFill>
                  <a:srgbClr val="1A8B17"/>
                </a:solidFill>
                <a:latin typeface="华文行楷" panose="02010800040101010101" pitchFamily="2" charset="-122"/>
                <a:ea typeface="华文行楷" panose="02010800040101010101" pitchFamily="2" charset="-122"/>
              </a:rPr>
              <a:t>正 </a:t>
            </a:r>
            <a:r>
              <a:rPr lang="en-US" altLang="zh-CN" sz="2000" dirty="0">
                <a:solidFill>
                  <a:srgbClr val="1A8B17"/>
                </a:solidFill>
                <a:latin typeface="华文行楷" panose="02010800040101010101" pitchFamily="2" charset="-122"/>
                <a:ea typeface="华文行楷" panose="02010800040101010101" pitchFamily="2" charset="-122"/>
              </a:rPr>
              <a:t>- 4</a:t>
            </a:r>
            <a:r>
              <a:rPr lang="zh-CN" altLang="en-US" sz="2000" dirty="0">
                <a:solidFill>
                  <a:srgbClr val="1A8B17"/>
                </a:solidFill>
                <a:latin typeface="华文行楷" panose="02010800040101010101" pitchFamily="2" charset="-122"/>
                <a:ea typeface="华文行楷" panose="02010800040101010101" pitchFamily="2" charset="-122"/>
              </a:rPr>
              <a:t>，反正反 </a:t>
            </a:r>
            <a:r>
              <a:rPr lang="en-US" altLang="zh-CN" sz="2000" dirty="0">
                <a:solidFill>
                  <a:srgbClr val="1A8B17"/>
                </a:solidFill>
                <a:latin typeface="华文行楷" panose="02010800040101010101" pitchFamily="2" charset="-122"/>
                <a:ea typeface="华文行楷" panose="02010800040101010101" pitchFamily="2" charset="-122"/>
              </a:rPr>
              <a:t>- 5</a:t>
            </a:r>
            <a:r>
              <a:rPr lang="zh-CN" altLang="en-US" sz="2000" dirty="0">
                <a:solidFill>
                  <a:srgbClr val="1A8B17"/>
                </a:solidFill>
                <a:latin typeface="华文行楷" panose="02010800040101010101" pitchFamily="2" charset="-122"/>
                <a:ea typeface="华文行楷" panose="02010800040101010101" pitchFamily="2" charset="-122"/>
              </a:rPr>
              <a:t>， 反反正 </a:t>
            </a:r>
            <a:r>
              <a:rPr lang="en-US" altLang="zh-CN" sz="2000" dirty="0">
                <a:solidFill>
                  <a:srgbClr val="1A8B17"/>
                </a:solidFill>
                <a:latin typeface="华文行楷" panose="02010800040101010101" pitchFamily="2" charset="-122"/>
                <a:ea typeface="华文行楷" panose="02010800040101010101" pitchFamily="2" charset="-122"/>
              </a:rPr>
              <a:t>- 6</a:t>
            </a:r>
            <a:r>
              <a:rPr lang="zh-CN" altLang="en-US" sz="2000" dirty="0">
                <a:solidFill>
                  <a:srgbClr val="1A8B17"/>
                </a:solidFill>
                <a:latin typeface="华文行楷" panose="02010800040101010101" pitchFamily="2" charset="-122"/>
                <a:ea typeface="华文行楷" panose="02010800040101010101" pitchFamily="2" charset="-122"/>
              </a:rPr>
              <a:t>，反反反 </a:t>
            </a:r>
            <a:r>
              <a:rPr lang="en-US" altLang="zh-CN" sz="2000" dirty="0" smtClean="0">
                <a:solidFill>
                  <a:srgbClr val="1A8B17"/>
                </a:solidFill>
                <a:latin typeface="华文行楷" panose="02010800040101010101" pitchFamily="2" charset="-122"/>
                <a:ea typeface="华文行楷" panose="02010800040101010101" pitchFamily="2" charset="-122"/>
              </a:rPr>
              <a:t>-7</a:t>
            </a:r>
            <a:endParaRPr lang="en-US" altLang="zh-CN" sz="2000" dirty="0" smtClean="0">
              <a:solidFill>
                <a:srgbClr val="1A8B17"/>
              </a:solidFill>
              <a:latin typeface="华文行楷" panose="02010800040101010101" pitchFamily="2" charset="-122"/>
              <a:ea typeface="华文行楷" panose="02010800040101010101" pitchFamily="2" charset="-122"/>
            </a:endParaRPr>
          </a:p>
          <a:p>
            <a:pPr algn="just">
              <a:spcBef>
                <a:spcPct val="50000"/>
              </a:spcBef>
            </a:pPr>
            <a:endParaRPr lang="en-US" altLang="zh-CN" sz="2000" dirty="0">
              <a:solidFill>
                <a:srgbClr val="1A8B17"/>
              </a:solidFill>
              <a:latin typeface="华文行楷" panose="02010800040101010101" pitchFamily="2" charset="-122"/>
              <a:ea typeface="华文行楷" panose="02010800040101010101" pitchFamily="2" charset="-122"/>
            </a:endParaRPr>
          </a:p>
          <a:p>
            <a:pPr algn="just">
              <a:spcBef>
                <a:spcPct val="50000"/>
              </a:spcBef>
            </a:pPr>
            <a:r>
              <a:rPr lang="zh-CN" altLang="en-US" sz="2000" dirty="0">
                <a:solidFill>
                  <a:schemeClr val="hlink"/>
                </a:solidFill>
                <a:latin typeface="华文行楷" panose="02010800040101010101" pitchFamily="2" charset="-122"/>
                <a:ea typeface="华文行楷" panose="02010800040101010101" pitchFamily="2" charset="-122"/>
              </a:rPr>
              <a:t>在其它条件不变的情况下，单个信息符号可表示状态越多，</a:t>
            </a:r>
            <a:endParaRPr lang="en-US" altLang="zh-CN" sz="2000" dirty="0">
              <a:solidFill>
                <a:schemeClr val="hlink"/>
              </a:solidFill>
              <a:latin typeface="华文行楷" panose="02010800040101010101" pitchFamily="2" charset="-122"/>
              <a:ea typeface="华文行楷" panose="02010800040101010101" pitchFamily="2" charset="-122"/>
            </a:endParaRPr>
          </a:p>
          <a:p>
            <a:pPr algn="just">
              <a:spcBef>
                <a:spcPct val="50000"/>
              </a:spcBef>
            </a:pPr>
            <a:r>
              <a:rPr lang="zh-CN" altLang="en-US" sz="2000" dirty="0">
                <a:solidFill>
                  <a:schemeClr val="hlink"/>
                </a:solidFill>
                <a:latin typeface="华文行楷" panose="02010800040101010101" pitchFamily="2" charset="-122"/>
                <a:ea typeface="华文行楷" panose="02010800040101010101" pitchFamily="2" charset="-122"/>
              </a:rPr>
              <a:t>价值越大。</a:t>
            </a:r>
            <a:endParaRPr lang="en-US" altLang="zh-CN" sz="2000" dirty="0">
              <a:solidFill>
                <a:schemeClr val="hlink"/>
              </a:solidFill>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母校模板-终稿">
      <a:dk1>
        <a:srgbClr val="000000"/>
      </a:dk1>
      <a:lt1>
        <a:srgbClr val="FFFFFF"/>
      </a:lt1>
      <a:dk2>
        <a:srgbClr val="768395"/>
      </a:dk2>
      <a:lt2>
        <a:srgbClr val="F0F0F0"/>
      </a:lt2>
      <a:accent1>
        <a:srgbClr val="B92917"/>
      </a:accent1>
      <a:accent2>
        <a:srgbClr val="DA1D1C"/>
      </a:accent2>
      <a:accent3>
        <a:srgbClr val="FF2800"/>
      </a:accent3>
      <a:accent4>
        <a:srgbClr val="FF4F1E"/>
      </a:accent4>
      <a:accent5>
        <a:srgbClr val="979997"/>
      </a:accent5>
      <a:accent6>
        <a:srgbClr val="AD0000"/>
      </a:accent6>
      <a:hlink>
        <a:srgbClr val="4472C4"/>
      </a:hlink>
      <a:folHlink>
        <a:srgbClr val="BFBFBF"/>
      </a:folHlink>
    </a:clrScheme>
    <a:fontScheme name="母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9752</Words>
  <Application>WPS 演示</Application>
  <PresentationFormat>宽屏</PresentationFormat>
  <Paragraphs>860</Paragraphs>
  <Slides>65</Slides>
  <Notes>0</Notes>
  <HiddenSlides>0</HiddenSlides>
  <MMClips>0</MMClips>
  <ScaleCrop>false</ScaleCrop>
  <HeadingPairs>
    <vt:vector size="8" baseType="variant">
      <vt:variant>
        <vt:lpstr>已用的字体</vt:lpstr>
      </vt:variant>
      <vt:variant>
        <vt:i4>38</vt:i4>
      </vt:variant>
      <vt:variant>
        <vt:lpstr>主题</vt:lpstr>
      </vt:variant>
      <vt:variant>
        <vt:i4>3</vt:i4>
      </vt:variant>
      <vt:variant>
        <vt:lpstr>嵌入 OLE 服务器</vt:lpstr>
      </vt:variant>
      <vt:variant>
        <vt:i4>9</vt:i4>
      </vt:variant>
      <vt:variant>
        <vt:lpstr>幻灯片标题</vt:lpstr>
      </vt:variant>
      <vt:variant>
        <vt:i4>65</vt:i4>
      </vt:variant>
    </vt:vector>
  </HeadingPairs>
  <TitlesOfParts>
    <vt:vector size="115" baseType="lpstr">
      <vt:lpstr>Arial</vt:lpstr>
      <vt:lpstr>宋体</vt:lpstr>
      <vt:lpstr>Wingdings</vt:lpstr>
      <vt:lpstr>微软雅黑</vt:lpstr>
      <vt:lpstr>Calibri</vt:lpstr>
      <vt:lpstr>等线</vt:lpstr>
      <vt:lpstr>Segoe UI</vt:lpstr>
      <vt:lpstr>Segoe UI Light</vt:lpstr>
      <vt:lpstr>Arial</vt:lpstr>
      <vt:lpstr>楷体_GB2312</vt:lpstr>
      <vt:lpstr>新宋体</vt:lpstr>
      <vt:lpstr>Times New Roman</vt:lpstr>
      <vt:lpstr>-apple-system</vt:lpstr>
      <vt:lpstr>AMGDT</vt:lpstr>
      <vt:lpstr>华文行楷</vt:lpstr>
      <vt:lpstr>Arial Unicode MS</vt:lpstr>
      <vt:lpstr>黑体</vt:lpstr>
      <vt:lpstr>Arial Narrow</vt:lpstr>
      <vt:lpstr>Helvetica Neue</vt:lpstr>
      <vt:lpstr>Linux Libertine</vt:lpstr>
      <vt:lpstr>华文中宋</vt:lpstr>
      <vt:lpstr>PingFang SC</vt:lpstr>
      <vt:lpstr>Marlett</vt:lpstr>
      <vt:lpstr>Monotype Sorts</vt:lpstr>
      <vt:lpstr>楷体_GB2312</vt:lpstr>
      <vt:lpstr>Bodoni MT Black</vt:lpstr>
      <vt:lpstr>Century Gothic</vt:lpstr>
      <vt:lpstr>Wingdings</vt:lpstr>
      <vt:lpstr>-apple-system</vt:lpstr>
      <vt:lpstr>Calibri</vt:lpstr>
      <vt:lpstr>Helvetica Neue</vt:lpstr>
      <vt:lpstr>Linux Libertine</vt:lpstr>
      <vt:lpstr>Marlett</vt:lpstr>
      <vt:lpstr>Monotype Sorts</vt:lpstr>
      <vt:lpstr>PingFang SC</vt:lpstr>
      <vt:lpstr>Segoe UI</vt:lpstr>
      <vt:lpstr>Segoe UI Light</vt:lpstr>
      <vt:lpstr>楷体_GB2312</vt:lpstr>
      <vt:lpstr>Office 主题​​</vt:lpstr>
      <vt:lpstr>1_OfficePLUS</vt:lpstr>
      <vt:lpstr>2_OfficePLUS</vt:lpstr>
      <vt:lpstr>Paint.Picture</vt:lpstr>
      <vt:lpstr>Paint.Picture</vt:lpstr>
      <vt:lpstr>MS_ClipArt_Gallery.2</vt:lpstr>
      <vt:lpstr>Paint.Picture</vt:lpstr>
      <vt:lpstr>Paint.Picture</vt:lpstr>
      <vt:lpstr>CorelDRAW.Graphic.9</vt:lpstr>
      <vt:lpstr>MS_ClipArt_Gallery.2</vt:lpstr>
      <vt:lpstr>CorelDRAW.Graphic.9</vt:lpstr>
      <vt:lpstr>CorelDRAW.Graphic.9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AA</dc:creator>
  <cp:lastModifiedBy>Administrator</cp:lastModifiedBy>
  <cp:revision>507</cp:revision>
  <dcterms:created xsi:type="dcterms:W3CDTF">2018-12-30T12:34:00Z</dcterms:created>
  <dcterms:modified xsi:type="dcterms:W3CDTF">2023-09-07T12:36:27Z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2019-04-12T02:49:58.4174780Z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1ece3977-31ea-4462-b86e-c82828c1a194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2052-11.8.6.8811</vt:lpwstr>
  </property>
</Properties>
</file>